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4"/>
    <p:sldMasterId id="2147483846" r:id="rId5"/>
    <p:sldMasterId id="2147483874" r:id="rId6"/>
  </p:sldMasterIdLst>
  <p:notesMasterIdLst>
    <p:notesMasterId r:id="rId59"/>
  </p:notesMasterIdLst>
  <p:sldIdLst>
    <p:sldId id="256" r:id="rId7"/>
    <p:sldId id="269" r:id="rId8"/>
    <p:sldId id="259" r:id="rId9"/>
    <p:sldId id="270" r:id="rId10"/>
    <p:sldId id="273" r:id="rId11"/>
    <p:sldId id="275" r:id="rId12"/>
    <p:sldId id="262" r:id="rId13"/>
    <p:sldId id="290" r:id="rId14"/>
    <p:sldId id="291" r:id="rId15"/>
    <p:sldId id="261" r:id="rId16"/>
    <p:sldId id="274" r:id="rId17"/>
    <p:sldId id="277" r:id="rId18"/>
    <p:sldId id="265" r:id="rId19"/>
    <p:sldId id="272" r:id="rId20"/>
    <p:sldId id="271" r:id="rId21"/>
    <p:sldId id="260" r:id="rId22"/>
    <p:sldId id="266" r:id="rId23"/>
    <p:sldId id="279" r:id="rId24"/>
    <p:sldId id="278" r:id="rId25"/>
    <p:sldId id="313" r:id="rId26"/>
    <p:sldId id="283" r:id="rId27"/>
    <p:sldId id="282" r:id="rId28"/>
    <p:sldId id="314" r:id="rId29"/>
    <p:sldId id="286" r:id="rId30"/>
    <p:sldId id="285" r:id="rId31"/>
    <p:sldId id="280" r:id="rId32"/>
    <p:sldId id="281" r:id="rId33"/>
    <p:sldId id="308" r:id="rId34"/>
    <p:sldId id="267" r:id="rId35"/>
    <p:sldId id="268" r:id="rId36"/>
    <p:sldId id="311" r:id="rId37"/>
    <p:sldId id="302" r:id="rId38"/>
    <p:sldId id="312" r:id="rId39"/>
    <p:sldId id="292" r:id="rId40"/>
    <p:sldId id="293" r:id="rId41"/>
    <p:sldId id="294" r:id="rId42"/>
    <p:sldId id="295" r:id="rId43"/>
    <p:sldId id="296" r:id="rId44"/>
    <p:sldId id="297" r:id="rId45"/>
    <p:sldId id="298" r:id="rId46"/>
    <p:sldId id="299" r:id="rId47"/>
    <p:sldId id="300" r:id="rId48"/>
    <p:sldId id="303" r:id="rId49"/>
    <p:sldId id="304" r:id="rId50"/>
    <p:sldId id="305" r:id="rId51"/>
    <p:sldId id="306" r:id="rId52"/>
    <p:sldId id="307" r:id="rId53"/>
    <p:sldId id="309" r:id="rId54"/>
    <p:sldId id="301" r:id="rId55"/>
    <p:sldId id="288" r:id="rId56"/>
    <p:sldId id="310" r:id="rId57"/>
    <p:sldId id="289" r:id="rId5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043E5B-495D-CA62-C4FE-764808F8EAEF}" name="Nieves-Marrero, Yarelis" initials="NY" userId="S::mfv23@txstate.edu::19563c79-d262-4346-b41e-94b504bb328e" providerId="AD"/>
  <p188:author id="{2B21FAA9-8FCC-4C7E-9FCC-BCD77F8911FB}" name="Valenzuela, Joe" initials="VJ" userId="S::yrq4@txstate.edu::b49144c9-f52d-4423-a2aa-b8faa603f0d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03E513-47DA-57BA-CD52-CDEEFA0289EA}" v="4946" dt="2022-11-30T05:22:10.172"/>
    <p1510:client id="{1361141F-9969-743B-AA46-AC3D116CE162}" v="701" dt="2022-11-30T23:15:40.971"/>
    <p1510:client id="{48491B68-7CB9-A087-E1CF-FCD4A743F257}" v="3780" dt="2022-11-30T19:50:33.705"/>
    <p1510:client id="{51721841-713F-CBC2-4A26-F00862A63E6D}" v="9" dt="2022-11-30T18:46:16.863"/>
    <p1510:client id="{6B048441-F701-8ABC-B829-864861D931D3}" v="2400" dt="2022-11-30T05:26:57.443"/>
    <p1510:client id="{7AE7DE91-6554-453C-0FC3-7CC2C581CDF3}" v="209" dt="2022-11-30T06:16:50.340"/>
    <p1510:client id="{82FE33E0-96D3-4E4E-896A-147569D2C4D3}" v="120" dt="2022-11-30T22:00:07.032"/>
    <p1510:client id="{8DA52B36-4663-3518-1769-82D95632FC1E}" v="269" dt="2022-11-30T22:22:53.492"/>
    <p1510:client id="{9E9D7FAD-E9D4-9A40-937D-AB3F68C4BD28}" v="260" dt="2022-11-30T05:20:04.147"/>
    <p1510:client id="{A342840F-923F-16D3-B8C7-75A5406A789E}" v="49" dt="2022-11-30T23:22:43.189"/>
    <p1510:client id="{C125947F-064B-D937-84D2-1C9671EAF4BB}" v="35" dt="2022-11-30T19:28:57.255"/>
    <p1510:client id="{CBDBAE52-6666-C16E-46ED-5D479EADC7BD}" v="3" dt="2022-11-30T23:15:14.372"/>
    <p1510:client id="{D972049F-5E44-9FD5-3640-9C02D68606A6}" v="1759" dt="2022-11-30T03:56:51.383"/>
    <p1510:client id="{EE9D923B-169F-DA35-0A3D-7F36D24D7FE8}" v="22" dt="2022-11-30T18:56:56.703"/>
    <p1510:client id="{F1ADAD1E-8BF5-E1C8-4EEE-3C692CF53318}" v="494" dt="2022-11-30T18:44:44.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05" d="100"/>
          <a:sy n="105" d="100"/>
        </p:scale>
        <p:origin x="8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1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1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9A2ED-F3AB-46F4-9E0D-2D2FA8F299D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4E615E-9123-4FED-AAFF-59373A2F470F}">
      <dgm:prSet/>
      <dgm:spPr/>
      <dgm:t>
        <a:bodyPr/>
        <a:lstStyle/>
        <a:p>
          <a:pPr>
            <a:lnSpc>
              <a:spcPct val="100000"/>
            </a:lnSpc>
          </a:pPr>
          <a:r>
            <a:rPr lang="en-GB" b="1" i="1">
              <a:latin typeface="Georgia Pro"/>
            </a:rPr>
            <a:t>"One stop collaborative student life cycle success experience."</a:t>
          </a:r>
          <a:endParaRPr lang="en-US">
            <a:latin typeface="Georgia Pro"/>
          </a:endParaRPr>
        </a:p>
      </dgm:t>
    </dgm:pt>
    <dgm:pt modelId="{B4C5E2EE-471A-42B1-A843-F9CCB967885D}" type="parTrans" cxnId="{416C2CBD-3E10-47CA-A3A0-8922FD89F00E}">
      <dgm:prSet/>
      <dgm:spPr/>
      <dgm:t>
        <a:bodyPr/>
        <a:lstStyle/>
        <a:p>
          <a:endParaRPr lang="en-US"/>
        </a:p>
      </dgm:t>
    </dgm:pt>
    <dgm:pt modelId="{38E1AF5D-09A1-455B-9A72-B478A5159337}" type="sibTrans" cxnId="{416C2CBD-3E10-47CA-A3A0-8922FD89F00E}">
      <dgm:prSet/>
      <dgm:spPr/>
      <dgm:t>
        <a:bodyPr/>
        <a:lstStyle/>
        <a:p>
          <a:endParaRPr lang="en-US"/>
        </a:p>
      </dgm:t>
    </dgm:pt>
    <dgm:pt modelId="{24D13AAF-6512-4E89-80AF-BABDD2008267}">
      <dgm:prSet/>
      <dgm:spPr/>
      <dgm:t>
        <a:bodyPr/>
        <a:lstStyle/>
        <a:p>
          <a:pPr>
            <a:lnSpc>
              <a:spcPct val="100000"/>
            </a:lnSpc>
          </a:pPr>
          <a:r>
            <a:rPr lang="en-GB">
              <a:latin typeface="Georgia Pro"/>
            </a:rPr>
            <a:t>KPI being focused on: Registered student retention, persistence, and graduation.</a:t>
          </a:r>
          <a:endParaRPr lang="en-US">
            <a:latin typeface="Georgia Pro"/>
          </a:endParaRPr>
        </a:p>
      </dgm:t>
    </dgm:pt>
    <dgm:pt modelId="{B4958474-8091-4A0C-873F-BF8E855D1E06}" type="parTrans" cxnId="{2636EBB1-2F24-426E-9AED-14902D7E36EB}">
      <dgm:prSet/>
      <dgm:spPr/>
      <dgm:t>
        <a:bodyPr/>
        <a:lstStyle/>
        <a:p>
          <a:endParaRPr lang="en-US"/>
        </a:p>
      </dgm:t>
    </dgm:pt>
    <dgm:pt modelId="{6F57CC33-EE1E-448E-A2DE-436D64FAF928}" type="sibTrans" cxnId="{2636EBB1-2F24-426E-9AED-14902D7E36EB}">
      <dgm:prSet/>
      <dgm:spPr/>
      <dgm:t>
        <a:bodyPr/>
        <a:lstStyle/>
        <a:p>
          <a:endParaRPr lang="en-US"/>
        </a:p>
      </dgm:t>
    </dgm:pt>
    <dgm:pt modelId="{52A6B6BB-FF94-4007-9A8D-621C110F290F}">
      <dgm:prSet/>
      <dgm:spPr/>
      <dgm:t>
        <a:bodyPr/>
        <a:lstStyle/>
        <a:p>
          <a:pPr>
            <a:lnSpc>
              <a:spcPct val="100000"/>
            </a:lnSpc>
          </a:pPr>
          <a:r>
            <a:rPr lang="en-GB">
              <a:latin typeface="Georgia Pro"/>
            </a:rPr>
            <a:t>Research aims to identify themes in how students want to develop in the following ways:</a:t>
          </a:r>
          <a:endParaRPr lang="en-US">
            <a:latin typeface="Georgia Pro"/>
          </a:endParaRPr>
        </a:p>
      </dgm:t>
    </dgm:pt>
    <dgm:pt modelId="{4D9FA83B-9182-43F6-A6A8-400639D51D26}" type="parTrans" cxnId="{09DC6031-140A-428B-AC74-E49A45F967C9}">
      <dgm:prSet/>
      <dgm:spPr/>
      <dgm:t>
        <a:bodyPr/>
        <a:lstStyle/>
        <a:p>
          <a:endParaRPr lang="en-US"/>
        </a:p>
      </dgm:t>
    </dgm:pt>
    <dgm:pt modelId="{C510D27B-A1AC-49EC-9049-1F4090A043EC}" type="sibTrans" cxnId="{09DC6031-140A-428B-AC74-E49A45F967C9}">
      <dgm:prSet/>
      <dgm:spPr/>
      <dgm:t>
        <a:bodyPr/>
        <a:lstStyle/>
        <a:p>
          <a:endParaRPr lang="en-US"/>
        </a:p>
      </dgm:t>
    </dgm:pt>
    <dgm:pt modelId="{CE825EAB-651A-4AC2-8FF3-8EEAC72FEC2E}">
      <dgm:prSet/>
      <dgm:spPr/>
      <dgm:t>
        <a:bodyPr/>
        <a:lstStyle/>
        <a:p>
          <a:pPr>
            <a:lnSpc>
              <a:spcPct val="100000"/>
            </a:lnSpc>
          </a:pPr>
          <a:r>
            <a:rPr lang="en-GB">
              <a:latin typeface="Georgia Pro"/>
            </a:rPr>
            <a:t>Professional, academic and personal development </a:t>
          </a:r>
          <a:endParaRPr lang="en-US">
            <a:latin typeface="Georgia Pro"/>
          </a:endParaRPr>
        </a:p>
      </dgm:t>
    </dgm:pt>
    <dgm:pt modelId="{2174F8E8-C132-46A7-9097-3851086FE976}" type="parTrans" cxnId="{A08D747F-D6AD-4B34-AF3F-925ABB34E73A}">
      <dgm:prSet/>
      <dgm:spPr/>
      <dgm:t>
        <a:bodyPr/>
        <a:lstStyle/>
        <a:p>
          <a:endParaRPr lang="en-US"/>
        </a:p>
      </dgm:t>
    </dgm:pt>
    <dgm:pt modelId="{0101844B-8D02-45F0-9D2B-12AE98F19927}" type="sibTrans" cxnId="{A08D747F-D6AD-4B34-AF3F-925ABB34E73A}">
      <dgm:prSet/>
      <dgm:spPr/>
      <dgm:t>
        <a:bodyPr/>
        <a:lstStyle/>
        <a:p>
          <a:endParaRPr lang="en-US"/>
        </a:p>
      </dgm:t>
    </dgm:pt>
    <dgm:pt modelId="{C143D5C1-87EC-4CB4-95FE-E372F92E03CF}">
      <dgm:prSet/>
      <dgm:spPr/>
      <dgm:t>
        <a:bodyPr/>
        <a:lstStyle/>
        <a:p>
          <a:pPr>
            <a:lnSpc>
              <a:spcPct val="100000"/>
            </a:lnSpc>
          </a:pPr>
          <a:r>
            <a:rPr lang="en-GB">
              <a:latin typeface="Georgia Pro"/>
              <a:cs typeface="Calibri Light"/>
            </a:rPr>
            <a:t>Conducted secondary research into SSCs, social media and email</a:t>
          </a:r>
          <a:endParaRPr lang="en-US">
            <a:latin typeface="Georgia Pro"/>
            <a:cs typeface="Calibri Light"/>
          </a:endParaRPr>
        </a:p>
      </dgm:t>
    </dgm:pt>
    <dgm:pt modelId="{73DD863C-D509-44EF-A923-0FCF45A1EC80}" type="parTrans" cxnId="{1FBCD116-DC73-4949-A153-E0C1DB623AD2}">
      <dgm:prSet/>
      <dgm:spPr/>
      <dgm:t>
        <a:bodyPr/>
        <a:lstStyle/>
        <a:p>
          <a:endParaRPr lang="en-US"/>
        </a:p>
      </dgm:t>
    </dgm:pt>
    <dgm:pt modelId="{BD47B709-9E57-4BDB-B340-E4759950F532}" type="sibTrans" cxnId="{1FBCD116-DC73-4949-A153-E0C1DB623AD2}">
      <dgm:prSet/>
      <dgm:spPr/>
      <dgm:t>
        <a:bodyPr/>
        <a:lstStyle/>
        <a:p>
          <a:endParaRPr lang="en-US"/>
        </a:p>
      </dgm:t>
    </dgm:pt>
    <dgm:pt modelId="{DE188D84-23D4-41E1-A407-DE7BE5DB1903}">
      <dgm:prSet/>
      <dgm:spPr/>
      <dgm:t>
        <a:bodyPr/>
        <a:lstStyle/>
        <a:p>
          <a:pPr>
            <a:lnSpc>
              <a:spcPct val="100000"/>
            </a:lnSpc>
          </a:pPr>
          <a:r>
            <a:rPr lang="en-GB">
              <a:latin typeface="Georgia Pro"/>
            </a:rPr>
            <a:t>The results and recommendations of our findings are highlighted </a:t>
          </a:r>
          <a:endParaRPr lang="en-US">
            <a:latin typeface="Georgia Pro"/>
          </a:endParaRPr>
        </a:p>
      </dgm:t>
    </dgm:pt>
    <dgm:pt modelId="{7ACF34A9-0DF2-4E63-9F96-46AC4757608E}" type="parTrans" cxnId="{1E62E526-C0F8-4C8A-8C89-0F9AECF86E97}">
      <dgm:prSet/>
      <dgm:spPr/>
      <dgm:t>
        <a:bodyPr/>
        <a:lstStyle/>
        <a:p>
          <a:endParaRPr lang="en-US"/>
        </a:p>
      </dgm:t>
    </dgm:pt>
    <dgm:pt modelId="{09FA8310-F58F-473D-80F1-975EC9994265}" type="sibTrans" cxnId="{1E62E526-C0F8-4C8A-8C89-0F9AECF86E97}">
      <dgm:prSet/>
      <dgm:spPr/>
      <dgm:t>
        <a:bodyPr/>
        <a:lstStyle/>
        <a:p>
          <a:endParaRPr lang="en-US"/>
        </a:p>
      </dgm:t>
    </dgm:pt>
    <dgm:pt modelId="{1AB277F8-6441-4F4C-9C17-4F6036ED4F72}">
      <dgm:prSet phldr="0"/>
      <dgm:spPr/>
      <dgm:t>
        <a:bodyPr/>
        <a:lstStyle/>
        <a:p>
          <a:pPr>
            <a:lnSpc>
              <a:spcPct val="100000"/>
            </a:lnSpc>
          </a:pPr>
          <a:r>
            <a:rPr lang="en-GB">
              <a:latin typeface="Georgia Pro"/>
              <a:cs typeface="Calibri Light"/>
            </a:rPr>
            <a:t>Primary research through IDIs, focus groups, word/pic associations and surveys</a:t>
          </a:r>
          <a:endParaRPr lang="en-GB">
            <a:latin typeface="Georgia Pro"/>
          </a:endParaRPr>
        </a:p>
      </dgm:t>
    </dgm:pt>
    <dgm:pt modelId="{D2D90D94-C72C-4F99-8E0C-A799A998F383}" type="parTrans" cxnId="{0C6DBE9F-9E51-43D1-848D-F4AA88305E21}">
      <dgm:prSet/>
      <dgm:spPr/>
    </dgm:pt>
    <dgm:pt modelId="{58FE2FFD-432E-455C-8368-6A88169E803B}" type="sibTrans" cxnId="{0C6DBE9F-9E51-43D1-848D-F4AA88305E21}">
      <dgm:prSet/>
      <dgm:spPr/>
      <dgm:t>
        <a:bodyPr/>
        <a:lstStyle/>
        <a:p>
          <a:endParaRPr lang="en-US"/>
        </a:p>
      </dgm:t>
    </dgm:pt>
    <dgm:pt modelId="{33117124-147C-4C2C-8AEB-ECA4BAC26F86}" type="pres">
      <dgm:prSet presAssocID="{8579A2ED-F3AB-46F4-9E0D-2D2FA8F299D4}" presName="root" presStyleCnt="0">
        <dgm:presLayoutVars>
          <dgm:dir/>
          <dgm:resizeHandles val="exact"/>
        </dgm:presLayoutVars>
      </dgm:prSet>
      <dgm:spPr/>
    </dgm:pt>
    <dgm:pt modelId="{7929411F-4EA0-4A31-92C0-F2281FF9E55F}" type="pres">
      <dgm:prSet presAssocID="{524E615E-9123-4FED-AAFF-59373A2F470F}" presName="compNode" presStyleCnt="0"/>
      <dgm:spPr/>
    </dgm:pt>
    <dgm:pt modelId="{61294294-BC75-466F-A92B-E82820A593D9}" type="pres">
      <dgm:prSet presAssocID="{524E615E-9123-4FED-AAFF-59373A2F470F}" presName="bgRect" presStyleLbl="bgShp" presStyleIdx="0" presStyleCnt="6"/>
      <dgm:spPr/>
    </dgm:pt>
    <dgm:pt modelId="{67A4E64C-62B8-417D-84AD-4C7629917A76}" type="pres">
      <dgm:prSet presAssocID="{524E615E-9123-4FED-AAFF-59373A2F470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BE46C172-6A01-4718-83DD-95CC689037ED}" type="pres">
      <dgm:prSet presAssocID="{524E615E-9123-4FED-AAFF-59373A2F470F}" presName="spaceRect" presStyleCnt="0"/>
      <dgm:spPr/>
    </dgm:pt>
    <dgm:pt modelId="{CB18D1EF-0619-49A3-ACB7-138B52B53F75}" type="pres">
      <dgm:prSet presAssocID="{524E615E-9123-4FED-AAFF-59373A2F470F}" presName="parTx" presStyleLbl="revTx" presStyleIdx="0" presStyleCnt="7">
        <dgm:presLayoutVars>
          <dgm:chMax val="0"/>
          <dgm:chPref val="0"/>
        </dgm:presLayoutVars>
      </dgm:prSet>
      <dgm:spPr/>
    </dgm:pt>
    <dgm:pt modelId="{C66432CB-B6D0-43B2-B101-B47B7C86AB2A}" type="pres">
      <dgm:prSet presAssocID="{38E1AF5D-09A1-455B-9A72-B478A5159337}" presName="sibTrans" presStyleCnt="0"/>
      <dgm:spPr/>
    </dgm:pt>
    <dgm:pt modelId="{1817D1FB-DF5F-4673-B432-EF8280B4AD5B}" type="pres">
      <dgm:prSet presAssocID="{24D13AAF-6512-4E89-80AF-BABDD2008267}" presName="compNode" presStyleCnt="0"/>
      <dgm:spPr/>
    </dgm:pt>
    <dgm:pt modelId="{5398A1D0-554A-4875-83D5-10F0E7B9839F}" type="pres">
      <dgm:prSet presAssocID="{24D13AAF-6512-4E89-80AF-BABDD2008267}" presName="bgRect" presStyleLbl="bgShp" presStyleIdx="1" presStyleCnt="6"/>
      <dgm:spPr/>
    </dgm:pt>
    <dgm:pt modelId="{A08D18CC-5EB6-44A5-9658-844B68014E85}" type="pres">
      <dgm:prSet presAssocID="{24D13AAF-6512-4E89-80AF-BABDD200826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5376E13B-440F-4C5E-BBAD-16B09ABE93F2}" type="pres">
      <dgm:prSet presAssocID="{24D13AAF-6512-4E89-80AF-BABDD2008267}" presName="spaceRect" presStyleCnt="0"/>
      <dgm:spPr/>
    </dgm:pt>
    <dgm:pt modelId="{CF62563C-FB65-44E4-BE4A-F8933B52757A}" type="pres">
      <dgm:prSet presAssocID="{24D13AAF-6512-4E89-80AF-BABDD2008267}" presName="parTx" presStyleLbl="revTx" presStyleIdx="1" presStyleCnt="7">
        <dgm:presLayoutVars>
          <dgm:chMax val="0"/>
          <dgm:chPref val="0"/>
        </dgm:presLayoutVars>
      </dgm:prSet>
      <dgm:spPr/>
    </dgm:pt>
    <dgm:pt modelId="{A248C09B-F41E-467D-ACA2-EDB71BEE7E85}" type="pres">
      <dgm:prSet presAssocID="{6F57CC33-EE1E-448E-A2DE-436D64FAF928}" presName="sibTrans" presStyleCnt="0"/>
      <dgm:spPr/>
    </dgm:pt>
    <dgm:pt modelId="{46CD9BE2-4B65-4280-9F30-A05109C4B2E5}" type="pres">
      <dgm:prSet presAssocID="{52A6B6BB-FF94-4007-9A8D-621C110F290F}" presName="compNode" presStyleCnt="0"/>
      <dgm:spPr/>
    </dgm:pt>
    <dgm:pt modelId="{09640CF0-4080-4EBB-B5D1-8F3611832470}" type="pres">
      <dgm:prSet presAssocID="{52A6B6BB-FF94-4007-9A8D-621C110F290F}" presName="bgRect" presStyleLbl="bgShp" presStyleIdx="2" presStyleCnt="6"/>
      <dgm:spPr/>
    </dgm:pt>
    <dgm:pt modelId="{3D0F3882-B21B-49D4-BD4B-8E7631D35C52}" type="pres">
      <dgm:prSet presAssocID="{52A6B6BB-FF94-4007-9A8D-621C110F290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68334843-1FBD-42E2-9448-7B42BBEAB210}" type="pres">
      <dgm:prSet presAssocID="{52A6B6BB-FF94-4007-9A8D-621C110F290F}" presName="spaceRect" presStyleCnt="0"/>
      <dgm:spPr/>
    </dgm:pt>
    <dgm:pt modelId="{7BACC531-0468-462B-A961-B6B3C52435EA}" type="pres">
      <dgm:prSet presAssocID="{52A6B6BB-FF94-4007-9A8D-621C110F290F}" presName="parTx" presStyleLbl="revTx" presStyleIdx="2" presStyleCnt="7">
        <dgm:presLayoutVars>
          <dgm:chMax val="0"/>
          <dgm:chPref val="0"/>
        </dgm:presLayoutVars>
      </dgm:prSet>
      <dgm:spPr/>
    </dgm:pt>
    <dgm:pt modelId="{961E639A-D625-4CE3-89A5-B55B8507B9DB}" type="pres">
      <dgm:prSet presAssocID="{52A6B6BB-FF94-4007-9A8D-621C110F290F}" presName="desTx" presStyleLbl="revTx" presStyleIdx="3" presStyleCnt="7">
        <dgm:presLayoutVars/>
      </dgm:prSet>
      <dgm:spPr/>
    </dgm:pt>
    <dgm:pt modelId="{705EACA0-BAC6-4E65-98E2-6E6DDD476512}" type="pres">
      <dgm:prSet presAssocID="{C510D27B-A1AC-49EC-9049-1F4090A043EC}" presName="sibTrans" presStyleCnt="0"/>
      <dgm:spPr/>
    </dgm:pt>
    <dgm:pt modelId="{49744E43-7F0E-4650-9455-FAE69F0B2D4F}" type="pres">
      <dgm:prSet presAssocID="{C143D5C1-87EC-4CB4-95FE-E372F92E03CF}" presName="compNode" presStyleCnt="0"/>
      <dgm:spPr/>
    </dgm:pt>
    <dgm:pt modelId="{8FFBA717-F086-4EA7-ACC3-CCE86630B038}" type="pres">
      <dgm:prSet presAssocID="{C143D5C1-87EC-4CB4-95FE-E372F92E03CF}" presName="bgRect" presStyleLbl="bgShp" presStyleIdx="3" presStyleCnt="6"/>
      <dgm:spPr/>
    </dgm:pt>
    <dgm:pt modelId="{CE8F17C1-9BAB-42C5-8EEF-1F4BA5E3BB7E}" type="pres">
      <dgm:prSet presAssocID="{C143D5C1-87EC-4CB4-95FE-E372F92E03C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D30488C8-10D8-4382-A6AD-3AF2A11277DE}" type="pres">
      <dgm:prSet presAssocID="{C143D5C1-87EC-4CB4-95FE-E372F92E03CF}" presName="spaceRect" presStyleCnt="0"/>
      <dgm:spPr/>
    </dgm:pt>
    <dgm:pt modelId="{5B187F5E-B5DA-4D2C-A79C-D6C8EA87E630}" type="pres">
      <dgm:prSet presAssocID="{C143D5C1-87EC-4CB4-95FE-E372F92E03CF}" presName="parTx" presStyleLbl="revTx" presStyleIdx="4" presStyleCnt="7">
        <dgm:presLayoutVars>
          <dgm:chMax val="0"/>
          <dgm:chPref val="0"/>
        </dgm:presLayoutVars>
      </dgm:prSet>
      <dgm:spPr/>
    </dgm:pt>
    <dgm:pt modelId="{7D5762E7-1FE6-41AD-83B4-43CFBE1C09A5}" type="pres">
      <dgm:prSet presAssocID="{BD47B709-9E57-4BDB-B340-E4759950F532}" presName="sibTrans" presStyleCnt="0"/>
      <dgm:spPr/>
    </dgm:pt>
    <dgm:pt modelId="{04F8398B-7098-4AEE-9E91-74FA68E55524}" type="pres">
      <dgm:prSet presAssocID="{1AB277F8-6441-4F4C-9C17-4F6036ED4F72}" presName="compNode" presStyleCnt="0"/>
      <dgm:spPr/>
    </dgm:pt>
    <dgm:pt modelId="{30487979-528D-4462-9DB2-C8DB74734DF0}" type="pres">
      <dgm:prSet presAssocID="{1AB277F8-6441-4F4C-9C17-4F6036ED4F72}" presName="bgRect" presStyleLbl="bgShp" presStyleIdx="4" presStyleCnt="6"/>
      <dgm:spPr/>
    </dgm:pt>
    <dgm:pt modelId="{5111CF55-4CFF-4976-A2EF-F2FA43773A5E}" type="pres">
      <dgm:prSet presAssocID="{1AB277F8-6441-4F4C-9C17-4F6036ED4F7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F124B75C-DDD0-48E0-95FE-DB7D7B84DAD6}" type="pres">
      <dgm:prSet presAssocID="{1AB277F8-6441-4F4C-9C17-4F6036ED4F72}" presName="spaceRect" presStyleCnt="0"/>
      <dgm:spPr/>
    </dgm:pt>
    <dgm:pt modelId="{1583902F-FA4C-44B9-AC00-E109FE08D146}" type="pres">
      <dgm:prSet presAssocID="{1AB277F8-6441-4F4C-9C17-4F6036ED4F72}" presName="parTx" presStyleLbl="revTx" presStyleIdx="5" presStyleCnt="7">
        <dgm:presLayoutVars>
          <dgm:chMax val="0"/>
          <dgm:chPref val="0"/>
        </dgm:presLayoutVars>
      </dgm:prSet>
      <dgm:spPr/>
    </dgm:pt>
    <dgm:pt modelId="{54D43426-3A9C-4B80-A4D4-2E5E3E6106E8}" type="pres">
      <dgm:prSet presAssocID="{58FE2FFD-432E-455C-8368-6A88169E803B}" presName="sibTrans" presStyleCnt="0"/>
      <dgm:spPr/>
    </dgm:pt>
    <dgm:pt modelId="{7FA457FE-B43E-47D9-985A-E79E7DC0350A}" type="pres">
      <dgm:prSet presAssocID="{DE188D84-23D4-41E1-A407-DE7BE5DB1903}" presName="compNode" presStyleCnt="0"/>
      <dgm:spPr/>
    </dgm:pt>
    <dgm:pt modelId="{A2327E18-795C-4E2F-A8BF-8AC23F2F21CC}" type="pres">
      <dgm:prSet presAssocID="{DE188D84-23D4-41E1-A407-DE7BE5DB1903}" presName="bgRect" presStyleLbl="bgShp" presStyleIdx="5" presStyleCnt="6"/>
      <dgm:spPr/>
    </dgm:pt>
    <dgm:pt modelId="{308BFB83-2297-4512-9855-DA0E1F18D2F7}" type="pres">
      <dgm:prSet presAssocID="{DE188D84-23D4-41E1-A407-DE7BE5DB190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Users"/>
        </a:ext>
      </dgm:extLst>
    </dgm:pt>
    <dgm:pt modelId="{177CDB76-6EAB-425C-8686-1180801C65B7}" type="pres">
      <dgm:prSet presAssocID="{DE188D84-23D4-41E1-A407-DE7BE5DB1903}" presName="spaceRect" presStyleCnt="0"/>
      <dgm:spPr/>
    </dgm:pt>
    <dgm:pt modelId="{F82E4D06-BB35-4B2B-A2C2-271468EA439C}" type="pres">
      <dgm:prSet presAssocID="{DE188D84-23D4-41E1-A407-DE7BE5DB1903}" presName="parTx" presStyleLbl="revTx" presStyleIdx="6" presStyleCnt="7">
        <dgm:presLayoutVars>
          <dgm:chMax val="0"/>
          <dgm:chPref val="0"/>
        </dgm:presLayoutVars>
      </dgm:prSet>
      <dgm:spPr/>
    </dgm:pt>
  </dgm:ptLst>
  <dgm:cxnLst>
    <dgm:cxn modelId="{C84DEA10-8A8D-4EA1-A8A7-43905E0317EE}" type="presOf" srcId="{DE188D84-23D4-41E1-A407-DE7BE5DB1903}" destId="{F82E4D06-BB35-4B2B-A2C2-271468EA439C}" srcOrd="0" destOrd="0" presId="urn:microsoft.com/office/officeart/2018/2/layout/IconVerticalSolidList"/>
    <dgm:cxn modelId="{1FBCD116-DC73-4949-A153-E0C1DB623AD2}" srcId="{8579A2ED-F3AB-46F4-9E0D-2D2FA8F299D4}" destId="{C143D5C1-87EC-4CB4-95FE-E372F92E03CF}" srcOrd="3" destOrd="0" parTransId="{73DD863C-D509-44EF-A923-0FCF45A1EC80}" sibTransId="{BD47B709-9E57-4BDB-B340-E4759950F532}"/>
    <dgm:cxn modelId="{1E62E526-C0F8-4C8A-8C89-0F9AECF86E97}" srcId="{8579A2ED-F3AB-46F4-9E0D-2D2FA8F299D4}" destId="{DE188D84-23D4-41E1-A407-DE7BE5DB1903}" srcOrd="5" destOrd="0" parTransId="{7ACF34A9-0DF2-4E63-9F96-46AC4757608E}" sibTransId="{09FA8310-F58F-473D-80F1-975EC9994265}"/>
    <dgm:cxn modelId="{09DC6031-140A-428B-AC74-E49A45F967C9}" srcId="{8579A2ED-F3AB-46F4-9E0D-2D2FA8F299D4}" destId="{52A6B6BB-FF94-4007-9A8D-621C110F290F}" srcOrd="2" destOrd="0" parTransId="{4D9FA83B-9182-43F6-A6A8-400639D51D26}" sibTransId="{C510D27B-A1AC-49EC-9049-1F4090A043EC}"/>
    <dgm:cxn modelId="{3F671D32-ECC2-4702-BFC3-2FC742297645}" type="presOf" srcId="{CE825EAB-651A-4AC2-8FF3-8EEAC72FEC2E}" destId="{961E639A-D625-4CE3-89A5-B55B8507B9DB}" srcOrd="0" destOrd="0" presId="urn:microsoft.com/office/officeart/2018/2/layout/IconVerticalSolidList"/>
    <dgm:cxn modelId="{CBA61246-1CBF-4670-87A6-96A96B9D4FEA}" type="presOf" srcId="{C143D5C1-87EC-4CB4-95FE-E372F92E03CF}" destId="{5B187F5E-B5DA-4D2C-A79C-D6C8EA87E630}" srcOrd="0" destOrd="0" presId="urn:microsoft.com/office/officeart/2018/2/layout/IconVerticalSolidList"/>
    <dgm:cxn modelId="{CC739A5A-2E88-489E-A278-E2780D374964}" type="presOf" srcId="{52A6B6BB-FF94-4007-9A8D-621C110F290F}" destId="{7BACC531-0468-462B-A961-B6B3C52435EA}" srcOrd="0" destOrd="0" presId="urn:microsoft.com/office/officeart/2018/2/layout/IconVerticalSolidList"/>
    <dgm:cxn modelId="{A08D747F-D6AD-4B34-AF3F-925ABB34E73A}" srcId="{52A6B6BB-FF94-4007-9A8D-621C110F290F}" destId="{CE825EAB-651A-4AC2-8FF3-8EEAC72FEC2E}" srcOrd="0" destOrd="0" parTransId="{2174F8E8-C132-46A7-9097-3851086FE976}" sibTransId="{0101844B-8D02-45F0-9D2B-12AE98F19927}"/>
    <dgm:cxn modelId="{0C6DBE9F-9E51-43D1-848D-F4AA88305E21}" srcId="{8579A2ED-F3AB-46F4-9E0D-2D2FA8F299D4}" destId="{1AB277F8-6441-4F4C-9C17-4F6036ED4F72}" srcOrd="4" destOrd="0" parTransId="{D2D90D94-C72C-4F99-8E0C-A799A998F383}" sibTransId="{58FE2FFD-432E-455C-8368-6A88169E803B}"/>
    <dgm:cxn modelId="{8E89DBB1-8D08-4907-94F6-D3FC9D6EB6A4}" type="presOf" srcId="{24D13AAF-6512-4E89-80AF-BABDD2008267}" destId="{CF62563C-FB65-44E4-BE4A-F8933B52757A}" srcOrd="0" destOrd="0" presId="urn:microsoft.com/office/officeart/2018/2/layout/IconVerticalSolidList"/>
    <dgm:cxn modelId="{2636EBB1-2F24-426E-9AED-14902D7E36EB}" srcId="{8579A2ED-F3AB-46F4-9E0D-2D2FA8F299D4}" destId="{24D13AAF-6512-4E89-80AF-BABDD2008267}" srcOrd="1" destOrd="0" parTransId="{B4958474-8091-4A0C-873F-BF8E855D1E06}" sibTransId="{6F57CC33-EE1E-448E-A2DE-436D64FAF928}"/>
    <dgm:cxn modelId="{416C2CBD-3E10-47CA-A3A0-8922FD89F00E}" srcId="{8579A2ED-F3AB-46F4-9E0D-2D2FA8F299D4}" destId="{524E615E-9123-4FED-AAFF-59373A2F470F}" srcOrd="0" destOrd="0" parTransId="{B4C5E2EE-471A-42B1-A843-F9CCB967885D}" sibTransId="{38E1AF5D-09A1-455B-9A72-B478A5159337}"/>
    <dgm:cxn modelId="{4AEC5ADA-B757-4E0A-A759-ED0C61ECE9A6}" type="presOf" srcId="{1AB277F8-6441-4F4C-9C17-4F6036ED4F72}" destId="{1583902F-FA4C-44B9-AC00-E109FE08D146}" srcOrd="0" destOrd="0" presId="urn:microsoft.com/office/officeart/2018/2/layout/IconVerticalSolidList"/>
    <dgm:cxn modelId="{E2E0A8E3-6968-4E0A-BF35-18A858DAC00F}" type="presOf" srcId="{524E615E-9123-4FED-AAFF-59373A2F470F}" destId="{CB18D1EF-0619-49A3-ACB7-138B52B53F75}" srcOrd="0" destOrd="0" presId="urn:microsoft.com/office/officeart/2018/2/layout/IconVerticalSolidList"/>
    <dgm:cxn modelId="{EC79EBF1-8936-425A-B625-71E7FBA79608}" type="presOf" srcId="{8579A2ED-F3AB-46F4-9E0D-2D2FA8F299D4}" destId="{33117124-147C-4C2C-8AEB-ECA4BAC26F86}" srcOrd="0" destOrd="0" presId="urn:microsoft.com/office/officeart/2018/2/layout/IconVerticalSolidList"/>
    <dgm:cxn modelId="{8DCF8B71-6886-45EF-8797-F0E357EA72AE}" type="presParOf" srcId="{33117124-147C-4C2C-8AEB-ECA4BAC26F86}" destId="{7929411F-4EA0-4A31-92C0-F2281FF9E55F}" srcOrd="0" destOrd="0" presId="urn:microsoft.com/office/officeart/2018/2/layout/IconVerticalSolidList"/>
    <dgm:cxn modelId="{BB14250D-9ACB-470C-8AE6-587AEEC1F7B7}" type="presParOf" srcId="{7929411F-4EA0-4A31-92C0-F2281FF9E55F}" destId="{61294294-BC75-466F-A92B-E82820A593D9}" srcOrd="0" destOrd="0" presId="urn:microsoft.com/office/officeart/2018/2/layout/IconVerticalSolidList"/>
    <dgm:cxn modelId="{B5A2E5EC-1521-4B5D-8461-C669D543B2F0}" type="presParOf" srcId="{7929411F-4EA0-4A31-92C0-F2281FF9E55F}" destId="{67A4E64C-62B8-417D-84AD-4C7629917A76}" srcOrd="1" destOrd="0" presId="urn:microsoft.com/office/officeart/2018/2/layout/IconVerticalSolidList"/>
    <dgm:cxn modelId="{76EEED1F-D460-43C9-9DBA-E993EF726ED4}" type="presParOf" srcId="{7929411F-4EA0-4A31-92C0-F2281FF9E55F}" destId="{BE46C172-6A01-4718-83DD-95CC689037ED}" srcOrd="2" destOrd="0" presId="urn:microsoft.com/office/officeart/2018/2/layout/IconVerticalSolidList"/>
    <dgm:cxn modelId="{9157D951-83A1-4A55-B83A-DA5E618C7BD0}" type="presParOf" srcId="{7929411F-4EA0-4A31-92C0-F2281FF9E55F}" destId="{CB18D1EF-0619-49A3-ACB7-138B52B53F75}" srcOrd="3" destOrd="0" presId="urn:microsoft.com/office/officeart/2018/2/layout/IconVerticalSolidList"/>
    <dgm:cxn modelId="{29AD7703-3550-4098-9902-0D03F9F60068}" type="presParOf" srcId="{33117124-147C-4C2C-8AEB-ECA4BAC26F86}" destId="{C66432CB-B6D0-43B2-B101-B47B7C86AB2A}" srcOrd="1" destOrd="0" presId="urn:microsoft.com/office/officeart/2018/2/layout/IconVerticalSolidList"/>
    <dgm:cxn modelId="{1F94B2B0-30A0-456F-A19B-F19FE450D35A}" type="presParOf" srcId="{33117124-147C-4C2C-8AEB-ECA4BAC26F86}" destId="{1817D1FB-DF5F-4673-B432-EF8280B4AD5B}" srcOrd="2" destOrd="0" presId="urn:microsoft.com/office/officeart/2018/2/layout/IconVerticalSolidList"/>
    <dgm:cxn modelId="{BCB12FFF-15CE-45F7-8DA1-47F2F7C74ED6}" type="presParOf" srcId="{1817D1FB-DF5F-4673-B432-EF8280B4AD5B}" destId="{5398A1D0-554A-4875-83D5-10F0E7B9839F}" srcOrd="0" destOrd="0" presId="urn:microsoft.com/office/officeart/2018/2/layout/IconVerticalSolidList"/>
    <dgm:cxn modelId="{6F25AF25-326C-422A-ACF0-A643B4D8F40E}" type="presParOf" srcId="{1817D1FB-DF5F-4673-B432-EF8280B4AD5B}" destId="{A08D18CC-5EB6-44A5-9658-844B68014E85}" srcOrd="1" destOrd="0" presId="urn:microsoft.com/office/officeart/2018/2/layout/IconVerticalSolidList"/>
    <dgm:cxn modelId="{59133CA5-CEC9-4F57-AE3C-BD831BBD4ADB}" type="presParOf" srcId="{1817D1FB-DF5F-4673-B432-EF8280B4AD5B}" destId="{5376E13B-440F-4C5E-BBAD-16B09ABE93F2}" srcOrd="2" destOrd="0" presId="urn:microsoft.com/office/officeart/2018/2/layout/IconVerticalSolidList"/>
    <dgm:cxn modelId="{84CBA737-F574-40D0-9A83-11247C12372A}" type="presParOf" srcId="{1817D1FB-DF5F-4673-B432-EF8280B4AD5B}" destId="{CF62563C-FB65-44E4-BE4A-F8933B52757A}" srcOrd="3" destOrd="0" presId="urn:microsoft.com/office/officeart/2018/2/layout/IconVerticalSolidList"/>
    <dgm:cxn modelId="{4223A406-9ECA-4DA2-8057-F870F07E37FA}" type="presParOf" srcId="{33117124-147C-4C2C-8AEB-ECA4BAC26F86}" destId="{A248C09B-F41E-467D-ACA2-EDB71BEE7E85}" srcOrd="3" destOrd="0" presId="urn:microsoft.com/office/officeart/2018/2/layout/IconVerticalSolidList"/>
    <dgm:cxn modelId="{D0397B07-2690-4B55-8C5E-2FF1BA822E79}" type="presParOf" srcId="{33117124-147C-4C2C-8AEB-ECA4BAC26F86}" destId="{46CD9BE2-4B65-4280-9F30-A05109C4B2E5}" srcOrd="4" destOrd="0" presId="urn:microsoft.com/office/officeart/2018/2/layout/IconVerticalSolidList"/>
    <dgm:cxn modelId="{AF38291C-F539-47FC-ADC6-600E2DA32FC7}" type="presParOf" srcId="{46CD9BE2-4B65-4280-9F30-A05109C4B2E5}" destId="{09640CF0-4080-4EBB-B5D1-8F3611832470}" srcOrd="0" destOrd="0" presId="urn:microsoft.com/office/officeart/2018/2/layout/IconVerticalSolidList"/>
    <dgm:cxn modelId="{3D63A43E-BF2B-4F86-83C0-B7B04325A821}" type="presParOf" srcId="{46CD9BE2-4B65-4280-9F30-A05109C4B2E5}" destId="{3D0F3882-B21B-49D4-BD4B-8E7631D35C52}" srcOrd="1" destOrd="0" presId="urn:microsoft.com/office/officeart/2018/2/layout/IconVerticalSolidList"/>
    <dgm:cxn modelId="{EE944022-BF88-4E6E-A123-510CAB83E61E}" type="presParOf" srcId="{46CD9BE2-4B65-4280-9F30-A05109C4B2E5}" destId="{68334843-1FBD-42E2-9448-7B42BBEAB210}" srcOrd="2" destOrd="0" presId="urn:microsoft.com/office/officeart/2018/2/layout/IconVerticalSolidList"/>
    <dgm:cxn modelId="{424D45E1-2BF6-4068-8F06-6F76DB4D15E0}" type="presParOf" srcId="{46CD9BE2-4B65-4280-9F30-A05109C4B2E5}" destId="{7BACC531-0468-462B-A961-B6B3C52435EA}" srcOrd="3" destOrd="0" presId="urn:microsoft.com/office/officeart/2018/2/layout/IconVerticalSolidList"/>
    <dgm:cxn modelId="{BCC9341B-8BE9-4479-872B-AD95EFDCE511}" type="presParOf" srcId="{46CD9BE2-4B65-4280-9F30-A05109C4B2E5}" destId="{961E639A-D625-4CE3-89A5-B55B8507B9DB}" srcOrd="4" destOrd="0" presId="urn:microsoft.com/office/officeart/2018/2/layout/IconVerticalSolidList"/>
    <dgm:cxn modelId="{91A8D56D-529F-4B74-B02B-5145E3644030}" type="presParOf" srcId="{33117124-147C-4C2C-8AEB-ECA4BAC26F86}" destId="{705EACA0-BAC6-4E65-98E2-6E6DDD476512}" srcOrd="5" destOrd="0" presId="urn:microsoft.com/office/officeart/2018/2/layout/IconVerticalSolidList"/>
    <dgm:cxn modelId="{6B9D1B83-6335-474F-8F63-084C5699257A}" type="presParOf" srcId="{33117124-147C-4C2C-8AEB-ECA4BAC26F86}" destId="{49744E43-7F0E-4650-9455-FAE69F0B2D4F}" srcOrd="6" destOrd="0" presId="urn:microsoft.com/office/officeart/2018/2/layout/IconVerticalSolidList"/>
    <dgm:cxn modelId="{73CEEC8B-9313-4CB8-908F-07070AFAF2E9}" type="presParOf" srcId="{49744E43-7F0E-4650-9455-FAE69F0B2D4F}" destId="{8FFBA717-F086-4EA7-ACC3-CCE86630B038}" srcOrd="0" destOrd="0" presId="urn:microsoft.com/office/officeart/2018/2/layout/IconVerticalSolidList"/>
    <dgm:cxn modelId="{BD112386-9302-486A-A4C0-D8F4C22F0C4F}" type="presParOf" srcId="{49744E43-7F0E-4650-9455-FAE69F0B2D4F}" destId="{CE8F17C1-9BAB-42C5-8EEF-1F4BA5E3BB7E}" srcOrd="1" destOrd="0" presId="urn:microsoft.com/office/officeart/2018/2/layout/IconVerticalSolidList"/>
    <dgm:cxn modelId="{86DC58DB-BFE8-4316-8C5A-8ABC53A63D64}" type="presParOf" srcId="{49744E43-7F0E-4650-9455-FAE69F0B2D4F}" destId="{D30488C8-10D8-4382-A6AD-3AF2A11277DE}" srcOrd="2" destOrd="0" presId="urn:microsoft.com/office/officeart/2018/2/layout/IconVerticalSolidList"/>
    <dgm:cxn modelId="{052E8513-19AF-4FD2-A13E-C030CE3F16DC}" type="presParOf" srcId="{49744E43-7F0E-4650-9455-FAE69F0B2D4F}" destId="{5B187F5E-B5DA-4D2C-A79C-D6C8EA87E630}" srcOrd="3" destOrd="0" presId="urn:microsoft.com/office/officeart/2018/2/layout/IconVerticalSolidList"/>
    <dgm:cxn modelId="{1B4F7471-93CD-46E1-AF6E-C6740DA15710}" type="presParOf" srcId="{33117124-147C-4C2C-8AEB-ECA4BAC26F86}" destId="{7D5762E7-1FE6-41AD-83B4-43CFBE1C09A5}" srcOrd="7" destOrd="0" presId="urn:microsoft.com/office/officeart/2018/2/layout/IconVerticalSolidList"/>
    <dgm:cxn modelId="{136ABE0F-1E6F-4501-B215-E307AD1A2F0A}" type="presParOf" srcId="{33117124-147C-4C2C-8AEB-ECA4BAC26F86}" destId="{04F8398B-7098-4AEE-9E91-74FA68E55524}" srcOrd="8" destOrd="0" presId="urn:microsoft.com/office/officeart/2018/2/layout/IconVerticalSolidList"/>
    <dgm:cxn modelId="{C46BE8FD-8686-4DC1-A4C9-D13525EF137B}" type="presParOf" srcId="{04F8398B-7098-4AEE-9E91-74FA68E55524}" destId="{30487979-528D-4462-9DB2-C8DB74734DF0}" srcOrd="0" destOrd="0" presId="urn:microsoft.com/office/officeart/2018/2/layout/IconVerticalSolidList"/>
    <dgm:cxn modelId="{E2BFE414-7BBF-4E14-A892-A0221365BDD9}" type="presParOf" srcId="{04F8398B-7098-4AEE-9E91-74FA68E55524}" destId="{5111CF55-4CFF-4976-A2EF-F2FA43773A5E}" srcOrd="1" destOrd="0" presId="urn:microsoft.com/office/officeart/2018/2/layout/IconVerticalSolidList"/>
    <dgm:cxn modelId="{83659527-4517-4043-8932-4EF3452DFB1C}" type="presParOf" srcId="{04F8398B-7098-4AEE-9E91-74FA68E55524}" destId="{F124B75C-DDD0-48E0-95FE-DB7D7B84DAD6}" srcOrd="2" destOrd="0" presId="urn:microsoft.com/office/officeart/2018/2/layout/IconVerticalSolidList"/>
    <dgm:cxn modelId="{756AF405-75A2-45F8-8856-D6188CD3A997}" type="presParOf" srcId="{04F8398B-7098-4AEE-9E91-74FA68E55524}" destId="{1583902F-FA4C-44B9-AC00-E109FE08D146}" srcOrd="3" destOrd="0" presId="urn:microsoft.com/office/officeart/2018/2/layout/IconVerticalSolidList"/>
    <dgm:cxn modelId="{18ACE3FF-AE13-46A7-A664-A9889882D9DE}" type="presParOf" srcId="{33117124-147C-4C2C-8AEB-ECA4BAC26F86}" destId="{54D43426-3A9C-4B80-A4D4-2E5E3E6106E8}" srcOrd="9" destOrd="0" presId="urn:microsoft.com/office/officeart/2018/2/layout/IconVerticalSolidList"/>
    <dgm:cxn modelId="{14E421CF-6938-434B-84BC-768DD8FF95EF}" type="presParOf" srcId="{33117124-147C-4C2C-8AEB-ECA4BAC26F86}" destId="{7FA457FE-B43E-47D9-985A-E79E7DC0350A}" srcOrd="10" destOrd="0" presId="urn:microsoft.com/office/officeart/2018/2/layout/IconVerticalSolidList"/>
    <dgm:cxn modelId="{B9F9C101-19DE-44C6-AC87-18E2B7CF5DF9}" type="presParOf" srcId="{7FA457FE-B43E-47D9-985A-E79E7DC0350A}" destId="{A2327E18-795C-4E2F-A8BF-8AC23F2F21CC}" srcOrd="0" destOrd="0" presId="urn:microsoft.com/office/officeart/2018/2/layout/IconVerticalSolidList"/>
    <dgm:cxn modelId="{F0807407-6324-41C5-B862-E3FA5FB5D1CF}" type="presParOf" srcId="{7FA457FE-B43E-47D9-985A-E79E7DC0350A}" destId="{308BFB83-2297-4512-9855-DA0E1F18D2F7}" srcOrd="1" destOrd="0" presId="urn:microsoft.com/office/officeart/2018/2/layout/IconVerticalSolidList"/>
    <dgm:cxn modelId="{3CF1AD90-92DE-418F-9C38-6BD27B5878F4}" type="presParOf" srcId="{7FA457FE-B43E-47D9-985A-E79E7DC0350A}" destId="{177CDB76-6EAB-425C-8686-1180801C65B7}" srcOrd="2" destOrd="0" presId="urn:microsoft.com/office/officeart/2018/2/layout/IconVerticalSolidList"/>
    <dgm:cxn modelId="{C36A8FD2-B6AE-47E2-9A43-B3AE27EA800D}" type="presParOf" srcId="{7FA457FE-B43E-47D9-985A-E79E7DC0350A}" destId="{F82E4D06-BB35-4B2B-A2C2-271468EA439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F67EBB-B373-4D92-8E23-DD08ECB9884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1DA6CBB-4849-4C12-9C2B-12FA2701DFFD}">
      <dgm:prSet/>
      <dgm:spPr/>
      <dgm:t>
        <a:bodyPr/>
        <a:lstStyle/>
        <a:p>
          <a:r>
            <a:rPr lang="en-US"/>
            <a:t>Questions asked during the interview: </a:t>
          </a:r>
        </a:p>
      </dgm:t>
    </dgm:pt>
    <dgm:pt modelId="{A6F1211E-F4C8-4F57-942D-D90D08CB0436}" type="parTrans" cxnId="{C5492503-49CB-4A91-AE1C-B50E437EB98B}">
      <dgm:prSet/>
      <dgm:spPr/>
      <dgm:t>
        <a:bodyPr/>
        <a:lstStyle/>
        <a:p>
          <a:endParaRPr lang="en-US"/>
        </a:p>
      </dgm:t>
    </dgm:pt>
    <dgm:pt modelId="{1E1E813D-3BCC-4BA4-9767-E8BC8B77C9C6}" type="sibTrans" cxnId="{C5492503-49CB-4A91-AE1C-B50E437EB98B}">
      <dgm:prSet/>
      <dgm:spPr/>
      <dgm:t>
        <a:bodyPr/>
        <a:lstStyle/>
        <a:p>
          <a:endParaRPr lang="en-US"/>
        </a:p>
      </dgm:t>
    </dgm:pt>
    <dgm:pt modelId="{22458C26-F445-4BC7-8DB6-7C78E0AB011C}">
      <dgm:prSet/>
      <dgm:spPr/>
      <dgm:t>
        <a:bodyPr/>
        <a:lstStyle/>
        <a:p>
          <a:r>
            <a:rPr lang="en-US" i="1"/>
            <a:t>Q3:What are your biggest challenges being a student at Texas State? What causes you stress?</a:t>
          </a:r>
          <a:endParaRPr lang="en-US"/>
        </a:p>
      </dgm:t>
    </dgm:pt>
    <dgm:pt modelId="{73D45EB2-74A4-495D-B2CD-892D86B7F958}" type="parTrans" cxnId="{ACCF4EDD-EF34-483D-B8CA-D35B6E32D1B2}">
      <dgm:prSet/>
      <dgm:spPr/>
      <dgm:t>
        <a:bodyPr/>
        <a:lstStyle/>
        <a:p>
          <a:endParaRPr lang="en-US"/>
        </a:p>
      </dgm:t>
    </dgm:pt>
    <dgm:pt modelId="{51FE0A29-339F-4A56-963A-D64D3BA1EFAC}" type="sibTrans" cxnId="{ACCF4EDD-EF34-483D-B8CA-D35B6E32D1B2}">
      <dgm:prSet/>
      <dgm:spPr/>
      <dgm:t>
        <a:bodyPr/>
        <a:lstStyle/>
        <a:p>
          <a:endParaRPr lang="en-US"/>
        </a:p>
      </dgm:t>
    </dgm:pt>
    <dgm:pt modelId="{B8081815-C9F4-47CA-9BA4-066478154105}">
      <dgm:prSet/>
      <dgm:spPr/>
      <dgm:t>
        <a:bodyPr/>
        <a:lstStyle/>
        <a:p>
          <a:r>
            <a:rPr lang="en-US" i="1"/>
            <a:t>Q7: </a:t>
          </a:r>
          <a:r>
            <a:rPr lang="en-US"/>
            <a:t>What workshops are you interested in? career, professional development, mental health – back to student success center</a:t>
          </a:r>
        </a:p>
      </dgm:t>
    </dgm:pt>
    <dgm:pt modelId="{750A85A5-3E8F-40CA-BBFD-5B75C8DF10E0}" type="parTrans" cxnId="{4578BC0B-756F-4E82-99EF-7EF3BCB9CE05}">
      <dgm:prSet/>
      <dgm:spPr/>
      <dgm:t>
        <a:bodyPr/>
        <a:lstStyle/>
        <a:p>
          <a:endParaRPr lang="en-US"/>
        </a:p>
      </dgm:t>
    </dgm:pt>
    <dgm:pt modelId="{EF0093AD-E179-4893-B844-0290201447F6}" type="sibTrans" cxnId="{4578BC0B-756F-4E82-99EF-7EF3BCB9CE05}">
      <dgm:prSet/>
      <dgm:spPr/>
      <dgm:t>
        <a:bodyPr/>
        <a:lstStyle/>
        <a:p>
          <a:endParaRPr lang="en-US"/>
        </a:p>
      </dgm:t>
    </dgm:pt>
    <dgm:pt modelId="{2B1F0DF5-9EE1-4410-B8EA-BADDCDB2C77F}">
      <dgm:prSet/>
      <dgm:spPr/>
      <dgm:t>
        <a:bodyPr/>
        <a:lstStyle/>
        <a:p>
          <a:r>
            <a:rPr lang="en-US" i="1"/>
            <a:t>Q8: </a:t>
          </a:r>
          <a:r>
            <a:rPr lang="en-US"/>
            <a:t>Why do you think people use or don’t use career services, counseling center, writing center, SLAC, academic advising, professional development events, etc.?</a:t>
          </a:r>
        </a:p>
      </dgm:t>
    </dgm:pt>
    <dgm:pt modelId="{185F1B20-17AF-4AE5-8FF5-05778DF62F8E}" type="parTrans" cxnId="{295EC1FE-A96C-452D-91CD-928E77AD38BB}">
      <dgm:prSet/>
      <dgm:spPr/>
      <dgm:t>
        <a:bodyPr/>
        <a:lstStyle/>
        <a:p>
          <a:endParaRPr lang="en-US"/>
        </a:p>
      </dgm:t>
    </dgm:pt>
    <dgm:pt modelId="{364030E5-A811-4508-9423-E1DF842C2D35}" type="sibTrans" cxnId="{295EC1FE-A96C-452D-91CD-928E77AD38BB}">
      <dgm:prSet/>
      <dgm:spPr/>
      <dgm:t>
        <a:bodyPr/>
        <a:lstStyle/>
        <a:p>
          <a:endParaRPr lang="en-US"/>
        </a:p>
      </dgm:t>
    </dgm:pt>
    <dgm:pt modelId="{40355628-C3BF-441A-8E17-55E2F9117E0D}">
      <dgm:prSet/>
      <dgm:spPr/>
      <dgm:t>
        <a:bodyPr/>
        <a:lstStyle/>
        <a:p>
          <a:r>
            <a:rPr lang="en-US" i="1"/>
            <a:t>Q11: </a:t>
          </a:r>
          <a:r>
            <a:rPr lang="en-US"/>
            <a:t>Do you feel like a part of the McCoy College? Why or why not?</a:t>
          </a:r>
        </a:p>
      </dgm:t>
    </dgm:pt>
    <dgm:pt modelId="{57C4EF64-E58B-4E84-84E7-127A78113D2A}" type="parTrans" cxnId="{DE4CAC9E-8A7F-4B02-BD14-AD46149966D9}">
      <dgm:prSet/>
      <dgm:spPr/>
      <dgm:t>
        <a:bodyPr/>
        <a:lstStyle/>
        <a:p>
          <a:endParaRPr lang="en-US"/>
        </a:p>
      </dgm:t>
    </dgm:pt>
    <dgm:pt modelId="{AA29A876-D43D-48D1-994F-F4ABD3DC621E}" type="sibTrans" cxnId="{DE4CAC9E-8A7F-4B02-BD14-AD46149966D9}">
      <dgm:prSet/>
      <dgm:spPr/>
      <dgm:t>
        <a:bodyPr/>
        <a:lstStyle/>
        <a:p>
          <a:endParaRPr lang="en-US"/>
        </a:p>
      </dgm:t>
    </dgm:pt>
    <dgm:pt modelId="{4509B0F9-DBCE-4739-BA6F-C5AEF6E21C0F}">
      <dgm:prSet/>
      <dgm:spPr/>
      <dgm:t>
        <a:bodyPr/>
        <a:lstStyle/>
        <a:p>
          <a:r>
            <a:rPr lang="en-US"/>
            <a:t>Recurring themes: </a:t>
          </a:r>
        </a:p>
      </dgm:t>
    </dgm:pt>
    <dgm:pt modelId="{3EDEC042-BC7A-4124-B08F-3CC8E56EE7C9}" type="parTrans" cxnId="{0B32D7C2-A7D0-4428-8A02-D1217685178B}">
      <dgm:prSet/>
      <dgm:spPr/>
      <dgm:t>
        <a:bodyPr/>
        <a:lstStyle/>
        <a:p>
          <a:endParaRPr lang="en-US"/>
        </a:p>
      </dgm:t>
    </dgm:pt>
    <dgm:pt modelId="{EB6F033E-4208-4074-AD54-C3407C98BB91}" type="sibTrans" cxnId="{0B32D7C2-A7D0-4428-8A02-D1217685178B}">
      <dgm:prSet/>
      <dgm:spPr/>
      <dgm:t>
        <a:bodyPr/>
        <a:lstStyle/>
        <a:p>
          <a:endParaRPr lang="en-US"/>
        </a:p>
      </dgm:t>
    </dgm:pt>
    <dgm:pt modelId="{90C17EE0-8FFC-40B1-8D3A-459C5655D820}">
      <dgm:prSet/>
      <dgm:spPr/>
      <dgm:t>
        <a:bodyPr/>
        <a:lstStyle/>
        <a:p>
          <a:r>
            <a:rPr lang="en-US"/>
            <a:t>Academic Overload</a:t>
          </a:r>
        </a:p>
      </dgm:t>
    </dgm:pt>
    <dgm:pt modelId="{902B7B34-989B-45CE-A5E7-6C1582EE0847}" type="parTrans" cxnId="{23D8BF69-7689-4D14-A73E-EAC061FF2E6D}">
      <dgm:prSet/>
      <dgm:spPr/>
      <dgm:t>
        <a:bodyPr/>
        <a:lstStyle/>
        <a:p>
          <a:endParaRPr lang="en-US"/>
        </a:p>
      </dgm:t>
    </dgm:pt>
    <dgm:pt modelId="{ABFB2027-0F88-4DCA-AA6F-D87720647ED2}" type="sibTrans" cxnId="{23D8BF69-7689-4D14-A73E-EAC061FF2E6D}">
      <dgm:prSet/>
      <dgm:spPr/>
      <dgm:t>
        <a:bodyPr/>
        <a:lstStyle/>
        <a:p>
          <a:endParaRPr lang="en-US"/>
        </a:p>
      </dgm:t>
    </dgm:pt>
    <dgm:pt modelId="{93E5EE61-FFC4-4B99-8F48-8F2CD374FEDB}">
      <dgm:prSet/>
      <dgm:spPr/>
      <dgm:t>
        <a:bodyPr/>
        <a:lstStyle/>
        <a:p>
          <a:r>
            <a:rPr lang="en-US"/>
            <a:t>Lack of understanding of how to navigate the degree program</a:t>
          </a:r>
        </a:p>
      </dgm:t>
    </dgm:pt>
    <dgm:pt modelId="{0DEE0BB1-807D-4488-8250-6D0BA2B24C08}" type="parTrans" cxnId="{6537270D-EFC1-4F7F-9DFD-A039A53A28FD}">
      <dgm:prSet/>
      <dgm:spPr/>
      <dgm:t>
        <a:bodyPr/>
        <a:lstStyle/>
        <a:p>
          <a:endParaRPr lang="en-US"/>
        </a:p>
      </dgm:t>
    </dgm:pt>
    <dgm:pt modelId="{323965E5-082D-4D87-801D-E4FBD1E5623B}" type="sibTrans" cxnId="{6537270D-EFC1-4F7F-9DFD-A039A53A28FD}">
      <dgm:prSet/>
      <dgm:spPr/>
      <dgm:t>
        <a:bodyPr/>
        <a:lstStyle/>
        <a:p>
          <a:endParaRPr lang="en-US"/>
        </a:p>
      </dgm:t>
    </dgm:pt>
    <dgm:pt modelId="{D3F66C12-8D6D-4E89-AA49-2A07C66D2747}">
      <dgm:prSet/>
      <dgm:spPr/>
      <dgm:t>
        <a:bodyPr/>
        <a:lstStyle/>
        <a:p>
          <a:r>
            <a:rPr lang="en-US"/>
            <a:t>Anxiety about career prospects and life choices</a:t>
          </a:r>
        </a:p>
      </dgm:t>
    </dgm:pt>
    <dgm:pt modelId="{1386B51D-BE85-456C-808C-B4A34A184923}" type="parTrans" cxnId="{5ACCB0FD-73AD-435F-87E7-F14D0936464A}">
      <dgm:prSet/>
      <dgm:spPr/>
      <dgm:t>
        <a:bodyPr/>
        <a:lstStyle/>
        <a:p>
          <a:endParaRPr lang="en-US"/>
        </a:p>
      </dgm:t>
    </dgm:pt>
    <dgm:pt modelId="{DD0BD1E7-73AD-4BEB-A8D6-C2852DDC5AE9}" type="sibTrans" cxnId="{5ACCB0FD-73AD-435F-87E7-F14D0936464A}">
      <dgm:prSet/>
      <dgm:spPr/>
      <dgm:t>
        <a:bodyPr/>
        <a:lstStyle/>
        <a:p>
          <a:endParaRPr lang="en-US"/>
        </a:p>
      </dgm:t>
    </dgm:pt>
    <dgm:pt modelId="{B2B4B809-0D13-4F62-8901-5821E8D08505}">
      <dgm:prSet/>
      <dgm:spPr/>
      <dgm:t>
        <a:bodyPr/>
        <a:lstStyle/>
        <a:p>
          <a:r>
            <a:rPr lang="en-US"/>
            <a:t>Lack of awareness of resources till too late</a:t>
          </a:r>
        </a:p>
      </dgm:t>
    </dgm:pt>
    <dgm:pt modelId="{65EC0A3F-F95C-4553-A94C-FD696903EF23}" type="parTrans" cxnId="{F8A6CBAD-4C38-42E4-BBE0-CC3538F61499}">
      <dgm:prSet/>
      <dgm:spPr/>
      <dgm:t>
        <a:bodyPr/>
        <a:lstStyle/>
        <a:p>
          <a:endParaRPr lang="en-US"/>
        </a:p>
      </dgm:t>
    </dgm:pt>
    <dgm:pt modelId="{352A36E6-E99A-47BA-9452-DDC114BA5D82}" type="sibTrans" cxnId="{F8A6CBAD-4C38-42E4-BBE0-CC3538F61499}">
      <dgm:prSet/>
      <dgm:spPr/>
      <dgm:t>
        <a:bodyPr/>
        <a:lstStyle/>
        <a:p>
          <a:endParaRPr lang="en-US"/>
        </a:p>
      </dgm:t>
    </dgm:pt>
    <dgm:pt modelId="{A1141A81-E443-4BC9-849B-190896551F48}">
      <dgm:prSet phldr="0"/>
      <dgm:spPr/>
      <dgm:t>
        <a:bodyPr/>
        <a:lstStyle/>
        <a:p>
          <a:pPr rtl="0"/>
          <a:r>
            <a:rPr lang="en-US">
              <a:latin typeface="Calibri Light" panose="020F0302020204030204"/>
            </a:rPr>
            <a:t>Social Interaction with other students is important</a:t>
          </a:r>
        </a:p>
      </dgm:t>
    </dgm:pt>
    <dgm:pt modelId="{3618D42A-243D-4704-AE0D-F419997929ED}" type="parTrans" cxnId="{1F4E1FD3-7CD8-4085-B71F-4B396BDF96A1}">
      <dgm:prSet/>
      <dgm:spPr/>
    </dgm:pt>
    <dgm:pt modelId="{360C7601-5F13-43B5-9713-AA1DDE681D05}" type="sibTrans" cxnId="{1F4E1FD3-7CD8-4085-B71F-4B396BDF96A1}">
      <dgm:prSet/>
      <dgm:spPr/>
    </dgm:pt>
    <dgm:pt modelId="{3AB91DDD-7D88-4C90-961B-7DEBEC56765B}" type="pres">
      <dgm:prSet presAssocID="{F1F67EBB-B373-4D92-8E23-DD08ECB98848}" presName="linear" presStyleCnt="0">
        <dgm:presLayoutVars>
          <dgm:dir/>
          <dgm:animLvl val="lvl"/>
          <dgm:resizeHandles val="exact"/>
        </dgm:presLayoutVars>
      </dgm:prSet>
      <dgm:spPr/>
    </dgm:pt>
    <dgm:pt modelId="{D416F6C3-4C8A-4550-82A4-492E9FA7DF64}" type="pres">
      <dgm:prSet presAssocID="{B1DA6CBB-4849-4C12-9C2B-12FA2701DFFD}" presName="parentLin" presStyleCnt="0"/>
      <dgm:spPr/>
    </dgm:pt>
    <dgm:pt modelId="{5E795B38-F35E-4563-BDE6-94242ACCB297}" type="pres">
      <dgm:prSet presAssocID="{B1DA6CBB-4849-4C12-9C2B-12FA2701DFFD}" presName="parentLeftMargin" presStyleLbl="node1" presStyleIdx="0" presStyleCnt="2"/>
      <dgm:spPr/>
    </dgm:pt>
    <dgm:pt modelId="{4B3A212B-5A3E-488A-94D9-5678D622A634}" type="pres">
      <dgm:prSet presAssocID="{B1DA6CBB-4849-4C12-9C2B-12FA2701DFFD}" presName="parentText" presStyleLbl="node1" presStyleIdx="0" presStyleCnt="2">
        <dgm:presLayoutVars>
          <dgm:chMax val="0"/>
          <dgm:bulletEnabled val="1"/>
        </dgm:presLayoutVars>
      </dgm:prSet>
      <dgm:spPr/>
    </dgm:pt>
    <dgm:pt modelId="{F6DB70D7-1C2D-417F-A403-9D8F0C4DF467}" type="pres">
      <dgm:prSet presAssocID="{B1DA6CBB-4849-4C12-9C2B-12FA2701DFFD}" presName="negativeSpace" presStyleCnt="0"/>
      <dgm:spPr/>
    </dgm:pt>
    <dgm:pt modelId="{92DF7017-A449-4310-A0B5-2CEF49334876}" type="pres">
      <dgm:prSet presAssocID="{B1DA6CBB-4849-4C12-9C2B-12FA2701DFFD}" presName="childText" presStyleLbl="conFgAcc1" presStyleIdx="0" presStyleCnt="2">
        <dgm:presLayoutVars>
          <dgm:bulletEnabled val="1"/>
        </dgm:presLayoutVars>
      </dgm:prSet>
      <dgm:spPr/>
    </dgm:pt>
    <dgm:pt modelId="{0CEDDDE0-FDA6-4C01-A803-55B635EEB2B9}" type="pres">
      <dgm:prSet presAssocID="{1E1E813D-3BCC-4BA4-9767-E8BC8B77C9C6}" presName="spaceBetweenRectangles" presStyleCnt="0"/>
      <dgm:spPr/>
    </dgm:pt>
    <dgm:pt modelId="{CE016B26-763B-4F62-A7D6-CA427BA79E5C}" type="pres">
      <dgm:prSet presAssocID="{4509B0F9-DBCE-4739-BA6F-C5AEF6E21C0F}" presName="parentLin" presStyleCnt="0"/>
      <dgm:spPr/>
    </dgm:pt>
    <dgm:pt modelId="{E8C35374-CB11-4576-ACCD-837E7BCE50E0}" type="pres">
      <dgm:prSet presAssocID="{4509B0F9-DBCE-4739-BA6F-C5AEF6E21C0F}" presName="parentLeftMargin" presStyleLbl="node1" presStyleIdx="0" presStyleCnt="2"/>
      <dgm:spPr/>
    </dgm:pt>
    <dgm:pt modelId="{077C2B1D-4A15-4EAB-88F6-83E9F3F91C8A}" type="pres">
      <dgm:prSet presAssocID="{4509B0F9-DBCE-4739-BA6F-C5AEF6E21C0F}" presName="parentText" presStyleLbl="node1" presStyleIdx="1" presStyleCnt="2">
        <dgm:presLayoutVars>
          <dgm:chMax val="0"/>
          <dgm:bulletEnabled val="1"/>
        </dgm:presLayoutVars>
      </dgm:prSet>
      <dgm:spPr/>
    </dgm:pt>
    <dgm:pt modelId="{5F884E99-734A-4C6F-BADF-C5305241B253}" type="pres">
      <dgm:prSet presAssocID="{4509B0F9-DBCE-4739-BA6F-C5AEF6E21C0F}" presName="negativeSpace" presStyleCnt="0"/>
      <dgm:spPr/>
    </dgm:pt>
    <dgm:pt modelId="{A24C98E3-0E25-474C-9E34-D4977B4BE117}" type="pres">
      <dgm:prSet presAssocID="{4509B0F9-DBCE-4739-BA6F-C5AEF6E21C0F}" presName="childText" presStyleLbl="conFgAcc1" presStyleIdx="1" presStyleCnt="2">
        <dgm:presLayoutVars>
          <dgm:bulletEnabled val="1"/>
        </dgm:presLayoutVars>
      </dgm:prSet>
      <dgm:spPr/>
    </dgm:pt>
  </dgm:ptLst>
  <dgm:cxnLst>
    <dgm:cxn modelId="{1CFE8001-E588-4D8D-8F7C-E7100D4A42DB}" type="presOf" srcId="{F1F67EBB-B373-4D92-8E23-DD08ECB98848}" destId="{3AB91DDD-7D88-4C90-961B-7DEBEC56765B}" srcOrd="0" destOrd="0" presId="urn:microsoft.com/office/officeart/2005/8/layout/list1"/>
    <dgm:cxn modelId="{C5492503-49CB-4A91-AE1C-B50E437EB98B}" srcId="{F1F67EBB-B373-4D92-8E23-DD08ECB98848}" destId="{B1DA6CBB-4849-4C12-9C2B-12FA2701DFFD}" srcOrd="0" destOrd="0" parTransId="{A6F1211E-F4C8-4F57-942D-D90D08CB0436}" sibTransId="{1E1E813D-3BCC-4BA4-9767-E8BC8B77C9C6}"/>
    <dgm:cxn modelId="{4578BC0B-756F-4E82-99EF-7EF3BCB9CE05}" srcId="{B1DA6CBB-4849-4C12-9C2B-12FA2701DFFD}" destId="{B8081815-C9F4-47CA-9BA4-066478154105}" srcOrd="1" destOrd="0" parTransId="{750A85A5-3E8F-40CA-BBFD-5B75C8DF10E0}" sibTransId="{EF0093AD-E179-4893-B844-0290201447F6}"/>
    <dgm:cxn modelId="{6537270D-EFC1-4F7F-9DFD-A039A53A28FD}" srcId="{4509B0F9-DBCE-4739-BA6F-C5AEF6E21C0F}" destId="{93E5EE61-FFC4-4B99-8F48-8F2CD374FEDB}" srcOrd="1" destOrd="0" parTransId="{0DEE0BB1-807D-4488-8250-6D0BA2B24C08}" sibTransId="{323965E5-082D-4D87-801D-E4FBD1E5623B}"/>
    <dgm:cxn modelId="{E3AB380F-EA72-47C1-B1D7-15EA5970C0EA}" type="presOf" srcId="{4509B0F9-DBCE-4739-BA6F-C5AEF6E21C0F}" destId="{077C2B1D-4A15-4EAB-88F6-83E9F3F91C8A}" srcOrd="1" destOrd="0" presId="urn:microsoft.com/office/officeart/2005/8/layout/list1"/>
    <dgm:cxn modelId="{38AD4119-2551-4D45-A500-2C5A8DAF0198}" type="presOf" srcId="{40355628-C3BF-441A-8E17-55E2F9117E0D}" destId="{92DF7017-A449-4310-A0B5-2CEF49334876}" srcOrd="0" destOrd="3" presId="urn:microsoft.com/office/officeart/2005/8/layout/list1"/>
    <dgm:cxn modelId="{108DF72A-21C7-4842-B882-B9C5235EC32E}" type="presOf" srcId="{B1DA6CBB-4849-4C12-9C2B-12FA2701DFFD}" destId="{5E795B38-F35E-4563-BDE6-94242ACCB297}" srcOrd="0" destOrd="0" presId="urn:microsoft.com/office/officeart/2005/8/layout/list1"/>
    <dgm:cxn modelId="{C3E77557-FD4B-47CC-9E3A-AAE4C3C0A6B5}" type="presOf" srcId="{B8081815-C9F4-47CA-9BA4-066478154105}" destId="{92DF7017-A449-4310-A0B5-2CEF49334876}" srcOrd="0" destOrd="1" presId="urn:microsoft.com/office/officeart/2005/8/layout/list1"/>
    <dgm:cxn modelId="{23D8BF69-7689-4D14-A73E-EAC061FF2E6D}" srcId="{4509B0F9-DBCE-4739-BA6F-C5AEF6E21C0F}" destId="{90C17EE0-8FFC-40B1-8D3A-459C5655D820}" srcOrd="0" destOrd="0" parTransId="{902B7B34-989B-45CE-A5E7-6C1582EE0847}" sibTransId="{ABFB2027-0F88-4DCA-AA6F-D87720647ED2}"/>
    <dgm:cxn modelId="{34D3E194-BA0D-4327-A4FB-4662ED5661A2}" type="presOf" srcId="{2B1F0DF5-9EE1-4410-B8EA-BADDCDB2C77F}" destId="{92DF7017-A449-4310-A0B5-2CEF49334876}" srcOrd="0" destOrd="2" presId="urn:microsoft.com/office/officeart/2005/8/layout/list1"/>
    <dgm:cxn modelId="{DE4CAC9E-8A7F-4B02-BD14-AD46149966D9}" srcId="{B1DA6CBB-4849-4C12-9C2B-12FA2701DFFD}" destId="{40355628-C3BF-441A-8E17-55E2F9117E0D}" srcOrd="3" destOrd="0" parTransId="{57C4EF64-E58B-4E84-84E7-127A78113D2A}" sibTransId="{AA29A876-D43D-48D1-994F-F4ABD3DC621E}"/>
    <dgm:cxn modelId="{F8A6CBAD-4C38-42E4-BBE0-CC3538F61499}" srcId="{4509B0F9-DBCE-4739-BA6F-C5AEF6E21C0F}" destId="{B2B4B809-0D13-4F62-8901-5821E8D08505}" srcOrd="3" destOrd="0" parTransId="{65EC0A3F-F95C-4553-A94C-FD696903EF23}" sibTransId="{352A36E6-E99A-47BA-9452-DDC114BA5D82}"/>
    <dgm:cxn modelId="{3733FAAD-8952-4A9E-A96B-015E19AD0239}" type="presOf" srcId="{22458C26-F445-4BC7-8DB6-7C78E0AB011C}" destId="{92DF7017-A449-4310-A0B5-2CEF49334876}" srcOrd="0" destOrd="0" presId="urn:microsoft.com/office/officeart/2005/8/layout/list1"/>
    <dgm:cxn modelId="{C0CC02C2-E0CB-49E6-8533-373E2A9BEB19}" type="presOf" srcId="{D3F66C12-8D6D-4E89-AA49-2A07C66D2747}" destId="{A24C98E3-0E25-474C-9E34-D4977B4BE117}" srcOrd="0" destOrd="2" presId="urn:microsoft.com/office/officeart/2005/8/layout/list1"/>
    <dgm:cxn modelId="{0B32D7C2-A7D0-4428-8A02-D1217685178B}" srcId="{F1F67EBB-B373-4D92-8E23-DD08ECB98848}" destId="{4509B0F9-DBCE-4739-BA6F-C5AEF6E21C0F}" srcOrd="1" destOrd="0" parTransId="{3EDEC042-BC7A-4124-B08F-3CC8E56EE7C9}" sibTransId="{EB6F033E-4208-4074-AD54-C3407C98BB91}"/>
    <dgm:cxn modelId="{5280C3C4-45AC-45C2-BD34-B5E485384E1B}" type="presOf" srcId="{4509B0F9-DBCE-4739-BA6F-C5AEF6E21C0F}" destId="{E8C35374-CB11-4576-ACCD-837E7BCE50E0}" srcOrd="0" destOrd="0" presId="urn:microsoft.com/office/officeart/2005/8/layout/list1"/>
    <dgm:cxn modelId="{0E6908D1-6769-4862-8C0E-25C58AF82F61}" type="presOf" srcId="{93E5EE61-FFC4-4B99-8F48-8F2CD374FEDB}" destId="{A24C98E3-0E25-474C-9E34-D4977B4BE117}" srcOrd="0" destOrd="1" presId="urn:microsoft.com/office/officeart/2005/8/layout/list1"/>
    <dgm:cxn modelId="{1F4E1FD3-7CD8-4085-B71F-4B396BDF96A1}" srcId="{4509B0F9-DBCE-4739-BA6F-C5AEF6E21C0F}" destId="{A1141A81-E443-4BC9-849B-190896551F48}" srcOrd="4" destOrd="0" parTransId="{3618D42A-243D-4704-AE0D-F419997929ED}" sibTransId="{360C7601-5F13-43B5-9713-AA1DDE681D05}"/>
    <dgm:cxn modelId="{C0E827D4-0B4F-44E0-992E-4A160498FE85}" type="presOf" srcId="{A1141A81-E443-4BC9-849B-190896551F48}" destId="{A24C98E3-0E25-474C-9E34-D4977B4BE117}" srcOrd="0" destOrd="4" presId="urn:microsoft.com/office/officeart/2005/8/layout/list1"/>
    <dgm:cxn modelId="{ACCF4EDD-EF34-483D-B8CA-D35B6E32D1B2}" srcId="{B1DA6CBB-4849-4C12-9C2B-12FA2701DFFD}" destId="{22458C26-F445-4BC7-8DB6-7C78E0AB011C}" srcOrd="0" destOrd="0" parTransId="{73D45EB2-74A4-495D-B2CD-892D86B7F958}" sibTransId="{51FE0A29-339F-4A56-963A-D64D3BA1EFAC}"/>
    <dgm:cxn modelId="{EADD7DDE-72CC-4E9A-9A24-60D97BFA5CD9}" type="presOf" srcId="{B2B4B809-0D13-4F62-8901-5821E8D08505}" destId="{A24C98E3-0E25-474C-9E34-D4977B4BE117}" srcOrd="0" destOrd="3" presId="urn:microsoft.com/office/officeart/2005/8/layout/list1"/>
    <dgm:cxn modelId="{D82C7EF4-C959-4A6D-B059-809FF26A1830}" type="presOf" srcId="{90C17EE0-8FFC-40B1-8D3A-459C5655D820}" destId="{A24C98E3-0E25-474C-9E34-D4977B4BE117}" srcOrd="0" destOrd="0" presId="urn:microsoft.com/office/officeart/2005/8/layout/list1"/>
    <dgm:cxn modelId="{5157F5F6-0A32-4592-8339-0A6F221025CE}" type="presOf" srcId="{B1DA6CBB-4849-4C12-9C2B-12FA2701DFFD}" destId="{4B3A212B-5A3E-488A-94D9-5678D622A634}" srcOrd="1" destOrd="0" presId="urn:microsoft.com/office/officeart/2005/8/layout/list1"/>
    <dgm:cxn modelId="{5ACCB0FD-73AD-435F-87E7-F14D0936464A}" srcId="{4509B0F9-DBCE-4739-BA6F-C5AEF6E21C0F}" destId="{D3F66C12-8D6D-4E89-AA49-2A07C66D2747}" srcOrd="2" destOrd="0" parTransId="{1386B51D-BE85-456C-808C-B4A34A184923}" sibTransId="{DD0BD1E7-73AD-4BEB-A8D6-C2852DDC5AE9}"/>
    <dgm:cxn modelId="{295EC1FE-A96C-452D-91CD-928E77AD38BB}" srcId="{B1DA6CBB-4849-4C12-9C2B-12FA2701DFFD}" destId="{2B1F0DF5-9EE1-4410-B8EA-BADDCDB2C77F}" srcOrd="2" destOrd="0" parTransId="{185F1B20-17AF-4AE5-8FF5-05778DF62F8E}" sibTransId="{364030E5-A811-4508-9423-E1DF842C2D35}"/>
    <dgm:cxn modelId="{09515FC3-DD0A-49E9-9293-FBCB16724709}" type="presParOf" srcId="{3AB91DDD-7D88-4C90-961B-7DEBEC56765B}" destId="{D416F6C3-4C8A-4550-82A4-492E9FA7DF64}" srcOrd="0" destOrd="0" presId="urn:microsoft.com/office/officeart/2005/8/layout/list1"/>
    <dgm:cxn modelId="{601819C0-85A7-48C8-BBD4-781EBE065DAE}" type="presParOf" srcId="{D416F6C3-4C8A-4550-82A4-492E9FA7DF64}" destId="{5E795B38-F35E-4563-BDE6-94242ACCB297}" srcOrd="0" destOrd="0" presId="urn:microsoft.com/office/officeart/2005/8/layout/list1"/>
    <dgm:cxn modelId="{38C282E3-24F6-4802-BBF1-891671C697FE}" type="presParOf" srcId="{D416F6C3-4C8A-4550-82A4-492E9FA7DF64}" destId="{4B3A212B-5A3E-488A-94D9-5678D622A634}" srcOrd="1" destOrd="0" presId="urn:microsoft.com/office/officeart/2005/8/layout/list1"/>
    <dgm:cxn modelId="{7DE2DE0E-8923-4FBB-B32E-DFAA52E10998}" type="presParOf" srcId="{3AB91DDD-7D88-4C90-961B-7DEBEC56765B}" destId="{F6DB70D7-1C2D-417F-A403-9D8F0C4DF467}" srcOrd="1" destOrd="0" presId="urn:microsoft.com/office/officeart/2005/8/layout/list1"/>
    <dgm:cxn modelId="{D18657CD-5A0B-45B6-9167-66E52A5801CB}" type="presParOf" srcId="{3AB91DDD-7D88-4C90-961B-7DEBEC56765B}" destId="{92DF7017-A449-4310-A0B5-2CEF49334876}" srcOrd="2" destOrd="0" presId="urn:microsoft.com/office/officeart/2005/8/layout/list1"/>
    <dgm:cxn modelId="{6BD10F6B-E5FF-457E-9326-F20BC4695D21}" type="presParOf" srcId="{3AB91DDD-7D88-4C90-961B-7DEBEC56765B}" destId="{0CEDDDE0-FDA6-4C01-A803-55B635EEB2B9}" srcOrd="3" destOrd="0" presId="urn:microsoft.com/office/officeart/2005/8/layout/list1"/>
    <dgm:cxn modelId="{E7C5FAB8-865D-42CC-A8EC-767B3B99B3CD}" type="presParOf" srcId="{3AB91DDD-7D88-4C90-961B-7DEBEC56765B}" destId="{CE016B26-763B-4F62-A7D6-CA427BA79E5C}" srcOrd="4" destOrd="0" presId="urn:microsoft.com/office/officeart/2005/8/layout/list1"/>
    <dgm:cxn modelId="{F16E8FA8-1C5E-4714-A9BE-E6E546E4843F}" type="presParOf" srcId="{CE016B26-763B-4F62-A7D6-CA427BA79E5C}" destId="{E8C35374-CB11-4576-ACCD-837E7BCE50E0}" srcOrd="0" destOrd="0" presId="urn:microsoft.com/office/officeart/2005/8/layout/list1"/>
    <dgm:cxn modelId="{49929A41-4209-4659-983A-C10F597559FE}" type="presParOf" srcId="{CE016B26-763B-4F62-A7D6-CA427BA79E5C}" destId="{077C2B1D-4A15-4EAB-88F6-83E9F3F91C8A}" srcOrd="1" destOrd="0" presId="urn:microsoft.com/office/officeart/2005/8/layout/list1"/>
    <dgm:cxn modelId="{AB9F51A4-1D0E-4E8C-9D0D-AB7449472D29}" type="presParOf" srcId="{3AB91DDD-7D88-4C90-961B-7DEBEC56765B}" destId="{5F884E99-734A-4C6F-BADF-C5305241B253}" srcOrd="5" destOrd="0" presId="urn:microsoft.com/office/officeart/2005/8/layout/list1"/>
    <dgm:cxn modelId="{7A6174A6-D93C-412E-94CE-8A6AF9231E81}" type="presParOf" srcId="{3AB91DDD-7D88-4C90-961B-7DEBEC56765B}" destId="{A24C98E3-0E25-474C-9E34-D4977B4BE11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86F2442-E99B-4190-89CA-E3EDD33260FF}"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1C061D1E-AD79-447F-BABF-570CE7B18E6D}">
      <dgm:prSet/>
      <dgm:spPr/>
      <dgm:t>
        <a:bodyPr/>
        <a:lstStyle/>
        <a:p>
          <a:r>
            <a:rPr lang="en-US" b="0">
              <a:latin typeface="Georgia Pro"/>
            </a:rPr>
            <a:t>Social Interaction: Have mixers or something in between social/professional</a:t>
          </a:r>
        </a:p>
      </dgm:t>
    </dgm:pt>
    <dgm:pt modelId="{AE2572C7-89C0-470B-B848-5CA8F6C01598}" type="parTrans" cxnId="{98F145FC-89F7-4FC4-89DC-32480EC2452F}">
      <dgm:prSet/>
      <dgm:spPr/>
      <dgm:t>
        <a:bodyPr/>
        <a:lstStyle/>
        <a:p>
          <a:endParaRPr lang="en-US"/>
        </a:p>
      </dgm:t>
    </dgm:pt>
    <dgm:pt modelId="{23D981A1-7D19-4BB9-8505-AF317831E739}" type="sibTrans" cxnId="{98F145FC-89F7-4FC4-89DC-32480EC2452F}">
      <dgm:prSet/>
      <dgm:spPr/>
      <dgm:t>
        <a:bodyPr/>
        <a:lstStyle/>
        <a:p>
          <a:endParaRPr lang="en-US"/>
        </a:p>
      </dgm:t>
    </dgm:pt>
    <dgm:pt modelId="{3886589C-FD89-4A4C-B036-FD4B7E10208D}">
      <dgm:prSet/>
      <dgm:spPr/>
      <dgm:t>
        <a:bodyPr/>
        <a:lstStyle/>
        <a:p>
          <a:r>
            <a:rPr lang="en-US" b="0">
              <a:latin typeface="Georgia Pro"/>
            </a:rPr>
            <a:t>Mentoring for Students by Students</a:t>
          </a:r>
        </a:p>
      </dgm:t>
    </dgm:pt>
    <dgm:pt modelId="{3275523A-A862-4B9A-B474-5C3E4CE96614}" type="parTrans" cxnId="{2EF54DAC-A807-4A70-93A7-EBE657F2B361}">
      <dgm:prSet/>
      <dgm:spPr/>
      <dgm:t>
        <a:bodyPr/>
        <a:lstStyle/>
        <a:p>
          <a:endParaRPr lang="en-US"/>
        </a:p>
      </dgm:t>
    </dgm:pt>
    <dgm:pt modelId="{2A9BAB67-03CA-42F9-B03F-F23F676E4456}" type="sibTrans" cxnId="{2EF54DAC-A807-4A70-93A7-EBE657F2B361}">
      <dgm:prSet/>
      <dgm:spPr/>
      <dgm:t>
        <a:bodyPr/>
        <a:lstStyle/>
        <a:p>
          <a:endParaRPr lang="en-US"/>
        </a:p>
      </dgm:t>
    </dgm:pt>
    <dgm:pt modelId="{C71E018E-4A6E-47B4-8299-89E47549EC03}">
      <dgm:prSet/>
      <dgm:spPr/>
      <dgm:t>
        <a:bodyPr/>
        <a:lstStyle/>
        <a:p>
          <a:r>
            <a:rPr lang="en-US" b="0">
              <a:latin typeface="Georgia Pro"/>
            </a:rPr>
            <a:t>Tutoring: For Gen-eds/entry requirements</a:t>
          </a:r>
        </a:p>
      </dgm:t>
    </dgm:pt>
    <dgm:pt modelId="{AC3833D4-C451-4454-B90F-F1B864E64981}" type="parTrans" cxnId="{87132C69-FD9A-451B-90CB-8F2DAE0C64B1}">
      <dgm:prSet/>
      <dgm:spPr/>
      <dgm:t>
        <a:bodyPr/>
        <a:lstStyle/>
        <a:p>
          <a:endParaRPr lang="en-US"/>
        </a:p>
      </dgm:t>
    </dgm:pt>
    <dgm:pt modelId="{D3719F97-4283-40D1-99C3-3952C930F7CB}" type="sibTrans" cxnId="{87132C69-FD9A-451B-90CB-8F2DAE0C64B1}">
      <dgm:prSet/>
      <dgm:spPr/>
      <dgm:t>
        <a:bodyPr/>
        <a:lstStyle/>
        <a:p>
          <a:endParaRPr lang="en-US"/>
        </a:p>
      </dgm:t>
    </dgm:pt>
    <dgm:pt modelId="{36BB5D59-934C-4F21-8206-E90DE25F5513}">
      <dgm:prSet/>
      <dgm:spPr/>
      <dgm:t>
        <a:bodyPr/>
        <a:lstStyle/>
        <a:p>
          <a:r>
            <a:rPr lang="en-US" b="0">
              <a:latin typeface="Georgia Pro"/>
            </a:rPr>
            <a:t>Tutoring Specific to McCoy Classes</a:t>
          </a:r>
        </a:p>
      </dgm:t>
    </dgm:pt>
    <dgm:pt modelId="{3AA7A070-3006-4F57-9A02-8CBF0BDB6CCA}" type="parTrans" cxnId="{0151479F-1FDB-4423-A431-8CEA676FEB43}">
      <dgm:prSet/>
      <dgm:spPr/>
      <dgm:t>
        <a:bodyPr/>
        <a:lstStyle/>
        <a:p>
          <a:endParaRPr lang="en-US"/>
        </a:p>
      </dgm:t>
    </dgm:pt>
    <dgm:pt modelId="{FF21CB83-6F61-4D2D-8961-EBF08160B116}" type="sibTrans" cxnId="{0151479F-1FDB-4423-A431-8CEA676FEB43}">
      <dgm:prSet/>
      <dgm:spPr/>
      <dgm:t>
        <a:bodyPr/>
        <a:lstStyle/>
        <a:p>
          <a:endParaRPr lang="en-US"/>
        </a:p>
      </dgm:t>
    </dgm:pt>
    <dgm:pt modelId="{16CCF11D-CA2C-48B3-9BFE-4BEF28FD9D34}" type="pres">
      <dgm:prSet presAssocID="{386F2442-E99B-4190-89CA-E3EDD33260FF}" presName="root" presStyleCnt="0">
        <dgm:presLayoutVars>
          <dgm:dir/>
          <dgm:resizeHandles val="exact"/>
        </dgm:presLayoutVars>
      </dgm:prSet>
      <dgm:spPr/>
    </dgm:pt>
    <dgm:pt modelId="{0BDA4318-47C9-4433-9239-8502981F7927}" type="pres">
      <dgm:prSet presAssocID="{1C061D1E-AD79-447F-BABF-570CE7B18E6D}" presName="compNode" presStyleCnt="0"/>
      <dgm:spPr/>
    </dgm:pt>
    <dgm:pt modelId="{8D8E5144-5053-4782-AC8D-727D6D853100}" type="pres">
      <dgm:prSet presAssocID="{1C061D1E-AD79-447F-BABF-570CE7B18E6D}" presName="bgRect" presStyleLbl="bgShp" presStyleIdx="0" presStyleCnt="4"/>
      <dgm:spPr/>
    </dgm:pt>
    <dgm:pt modelId="{8990FC6F-909C-4742-BAF1-2D0C3D8DF4CC}" type="pres">
      <dgm:prSet presAssocID="{1C061D1E-AD79-447F-BABF-570CE7B18E6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cial Network"/>
        </a:ext>
      </dgm:extLst>
    </dgm:pt>
    <dgm:pt modelId="{2BC6053F-C6F2-41EB-A803-CC8CF5D4F7B6}" type="pres">
      <dgm:prSet presAssocID="{1C061D1E-AD79-447F-BABF-570CE7B18E6D}" presName="spaceRect" presStyleCnt="0"/>
      <dgm:spPr/>
    </dgm:pt>
    <dgm:pt modelId="{6F9D3DE2-D49F-474A-AF7A-E10DB653F358}" type="pres">
      <dgm:prSet presAssocID="{1C061D1E-AD79-447F-BABF-570CE7B18E6D}" presName="parTx" presStyleLbl="revTx" presStyleIdx="0" presStyleCnt="4">
        <dgm:presLayoutVars>
          <dgm:chMax val="0"/>
          <dgm:chPref val="0"/>
        </dgm:presLayoutVars>
      </dgm:prSet>
      <dgm:spPr/>
    </dgm:pt>
    <dgm:pt modelId="{C578652E-B265-4572-8D0D-611A9FE9C806}" type="pres">
      <dgm:prSet presAssocID="{23D981A1-7D19-4BB9-8505-AF317831E739}" presName="sibTrans" presStyleCnt="0"/>
      <dgm:spPr/>
    </dgm:pt>
    <dgm:pt modelId="{DF0781F2-DF3F-4200-8EFC-071E05D46725}" type="pres">
      <dgm:prSet presAssocID="{3886589C-FD89-4A4C-B036-FD4B7E10208D}" presName="compNode" presStyleCnt="0"/>
      <dgm:spPr/>
    </dgm:pt>
    <dgm:pt modelId="{AA7D3E22-647C-4AF7-BB1B-593CAF81C3B8}" type="pres">
      <dgm:prSet presAssocID="{3886589C-FD89-4A4C-B036-FD4B7E10208D}" presName="bgRect" presStyleLbl="bgShp" presStyleIdx="1" presStyleCnt="4"/>
      <dgm:spPr/>
    </dgm:pt>
    <dgm:pt modelId="{27704323-077C-4E87-808F-A80AB74EDD59}" type="pres">
      <dgm:prSet presAssocID="{3886589C-FD89-4A4C-B036-FD4B7E1020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C26D3AE4-88C5-44E6-8150-683763195F42}" type="pres">
      <dgm:prSet presAssocID="{3886589C-FD89-4A4C-B036-FD4B7E10208D}" presName="spaceRect" presStyleCnt="0"/>
      <dgm:spPr/>
    </dgm:pt>
    <dgm:pt modelId="{1D28C7CA-A66B-4B89-9A96-C3CD932CB6E2}" type="pres">
      <dgm:prSet presAssocID="{3886589C-FD89-4A4C-B036-FD4B7E10208D}" presName="parTx" presStyleLbl="revTx" presStyleIdx="1" presStyleCnt="4">
        <dgm:presLayoutVars>
          <dgm:chMax val="0"/>
          <dgm:chPref val="0"/>
        </dgm:presLayoutVars>
      </dgm:prSet>
      <dgm:spPr/>
    </dgm:pt>
    <dgm:pt modelId="{E677E4F0-B6C4-4A57-86F4-BBB963FCA574}" type="pres">
      <dgm:prSet presAssocID="{2A9BAB67-03CA-42F9-B03F-F23F676E4456}" presName="sibTrans" presStyleCnt="0"/>
      <dgm:spPr/>
    </dgm:pt>
    <dgm:pt modelId="{8A73AA14-2FAE-420A-AAD3-56AC52F0ED69}" type="pres">
      <dgm:prSet presAssocID="{C71E018E-4A6E-47B4-8299-89E47549EC03}" presName="compNode" presStyleCnt="0"/>
      <dgm:spPr/>
    </dgm:pt>
    <dgm:pt modelId="{943640E5-F530-4E4C-A4EB-8594DEB7325B}" type="pres">
      <dgm:prSet presAssocID="{C71E018E-4A6E-47B4-8299-89E47549EC03}" presName="bgRect" presStyleLbl="bgShp" presStyleIdx="2" presStyleCnt="4"/>
      <dgm:spPr/>
    </dgm:pt>
    <dgm:pt modelId="{3FB4B4B2-3ABC-467E-9FA4-E40243312828}" type="pres">
      <dgm:prSet presAssocID="{C71E018E-4A6E-47B4-8299-89E47549EC0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B7CA0131-FAE4-4CBE-93E0-D4A25A1F7BA3}" type="pres">
      <dgm:prSet presAssocID="{C71E018E-4A6E-47B4-8299-89E47549EC03}" presName="spaceRect" presStyleCnt="0"/>
      <dgm:spPr/>
    </dgm:pt>
    <dgm:pt modelId="{BA3A8EB9-88D5-4C43-B11D-A4F856D66FB0}" type="pres">
      <dgm:prSet presAssocID="{C71E018E-4A6E-47B4-8299-89E47549EC03}" presName="parTx" presStyleLbl="revTx" presStyleIdx="2" presStyleCnt="4">
        <dgm:presLayoutVars>
          <dgm:chMax val="0"/>
          <dgm:chPref val="0"/>
        </dgm:presLayoutVars>
      </dgm:prSet>
      <dgm:spPr/>
    </dgm:pt>
    <dgm:pt modelId="{1A544680-68DA-4487-98DF-6E74110C0570}" type="pres">
      <dgm:prSet presAssocID="{D3719F97-4283-40D1-99C3-3952C930F7CB}" presName="sibTrans" presStyleCnt="0"/>
      <dgm:spPr/>
    </dgm:pt>
    <dgm:pt modelId="{D9E51D0B-C341-45E6-B25F-3873CDFBD668}" type="pres">
      <dgm:prSet presAssocID="{36BB5D59-934C-4F21-8206-E90DE25F5513}" presName="compNode" presStyleCnt="0"/>
      <dgm:spPr/>
    </dgm:pt>
    <dgm:pt modelId="{80541106-31F9-4A65-89CE-FC352C4CA4A5}" type="pres">
      <dgm:prSet presAssocID="{36BB5D59-934C-4F21-8206-E90DE25F5513}" presName="bgRect" presStyleLbl="bgShp" presStyleIdx="3" presStyleCnt="4"/>
      <dgm:spPr/>
    </dgm:pt>
    <dgm:pt modelId="{76796FD5-B343-4694-B78D-25D177DA0E94}" type="pres">
      <dgm:prSet presAssocID="{36BB5D59-934C-4F21-8206-E90DE25F551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acher"/>
        </a:ext>
      </dgm:extLst>
    </dgm:pt>
    <dgm:pt modelId="{3B095780-F261-4867-8918-C753CE5C43AA}" type="pres">
      <dgm:prSet presAssocID="{36BB5D59-934C-4F21-8206-E90DE25F5513}" presName="spaceRect" presStyleCnt="0"/>
      <dgm:spPr/>
    </dgm:pt>
    <dgm:pt modelId="{085B6028-E88E-4163-BEDC-F53550619360}" type="pres">
      <dgm:prSet presAssocID="{36BB5D59-934C-4F21-8206-E90DE25F5513}" presName="parTx" presStyleLbl="revTx" presStyleIdx="3" presStyleCnt="4">
        <dgm:presLayoutVars>
          <dgm:chMax val="0"/>
          <dgm:chPref val="0"/>
        </dgm:presLayoutVars>
      </dgm:prSet>
      <dgm:spPr/>
    </dgm:pt>
  </dgm:ptLst>
  <dgm:cxnLst>
    <dgm:cxn modelId="{09E12430-1A33-47E9-876A-9C63EC1FC0C3}" type="presOf" srcId="{1C061D1E-AD79-447F-BABF-570CE7B18E6D}" destId="{6F9D3DE2-D49F-474A-AF7A-E10DB653F358}" srcOrd="0" destOrd="0" presId="urn:microsoft.com/office/officeart/2018/2/layout/IconVerticalSolidList"/>
    <dgm:cxn modelId="{56828239-BBC6-4242-BBCF-808F26BDC8F6}" type="presOf" srcId="{3886589C-FD89-4A4C-B036-FD4B7E10208D}" destId="{1D28C7CA-A66B-4B89-9A96-C3CD932CB6E2}" srcOrd="0" destOrd="0" presId="urn:microsoft.com/office/officeart/2018/2/layout/IconVerticalSolidList"/>
    <dgm:cxn modelId="{AF7FAE3B-794C-4947-B66C-0EB26E6AF293}" type="presOf" srcId="{36BB5D59-934C-4F21-8206-E90DE25F5513}" destId="{085B6028-E88E-4163-BEDC-F53550619360}" srcOrd="0" destOrd="0" presId="urn:microsoft.com/office/officeart/2018/2/layout/IconVerticalSolidList"/>
    <dgm:cxn modelId="{87132C69-FD9A-451B-90CB-8F2DAE0C64B1}" srcId="{386F2442-E99B-4190-89CA-E3EDD33260FF}" destId="{C71E018E-4A6E-47B4-8299-89E47549EC03}" srcOrd="2" destOrd="0" parTransId="{AC3833D4-C451-4454-B90F-F1B864E64981}" sibTransId="{D3719F97-4283-40D1-99C3-3952C930F7CB}"/>
    <dgm:cxn modelId="{0151479F-1FDB-4423-A431-8CEA676FEB43}" srcId="{386F2442-E99B-4190-89CA-E3EDD33260FF}" destId="{36BB5D59-934C-4F21-8206-E90DE25F5513}" srcOrd="3" destOrd="0" parTransId="{3AA7A070-3006-4F57-9A02-8CBF0BDB6CCA}" sibTransId="{FF21CB83-6F61-4D2D-8961-EBF08160B116}"/>
    <dgm:cxn modelId="{2EF54DAC-A807-4A70-93A7-EBE657F2B361}" srcId="{386F2442-E99B-4190-89CA-E3EDD33260FF}" destId="{3886589C-FD89-4A4C-B036-FD4B7E10208D}" srcOrd="1" destOrd="0" parTransId="{3275523A-A862-4B9A-B474-5C3E4CE96614}" sibTransId="{2A9BAB67-03CA-42F9-B03F-F23F676E4456}"/>
    <dgm:cxn modelId="{46EB23B3-C27A-46C3-86AF-BE28844D9BC6}" type="presOf" srcId="{386F2442-E99B-4190-89CA-E3EDD33260FF}" destId="{16CCF11D-CA2C-48B3-9BFE-4BEF28FD9D34}" srcOrd="0" destOrd="0" presId="urn:microsoft.com/office/officeart/2018/2/layout/IconVerticalSolidList"/>
    <dgm:cxn modelId="{881CBCDA-CC69-4059-A5CA-A27C1AAC9ED0}" type="presOf" srcId="{C71E018E-4A6E-47B4-8299-89E47549EC03}" destId="{BA3A8EB9-88D5-4C43-B11D-A4F856D66FB0}" srcOrd="0" destOrd="0" presId="urn:microsoft.com/office/officeart/2018/2/layout/IconVerticalSolidList"/>
    <dgm:cxn modelId="{98F145FC-89F7-4FC4-89DC-32480EC2452F}" srcId="{386F2442-E99B-4190-89CA-E3EDD33260FF}" destId="{1C061D1E-AD79-447F-BABF-570CE7B18E6D}" srcOrd="0" destOrd="0" parTransId="{AE2572C7-89C0-470B-B848-5CA8F6C01598}" sibTransId="{23D981A1-7D19-4BB9-8505-AF317831E739}"/>
    <dgm:cxn modelId="{E61F1CC0-F4B2-419A-B06F-618B7201E303}" type="presParOf" srcId="{16CCF11D-CA2C-48B3-9BFE-4BEF28FD9D34}" destId="{0BDA4318-47C9-4433-9239-8502981F7927}" srcOrd="0" destOrd="0" presId="urn:microsoft.com/office/officeart/2018/2/layout/IconVerticalSolidList"/>
    <dgm:cxn modelId="{32EF7EFF-B1E5-4481-9920-9FB6874A6930}" type="presParOf" srcId="{0BDA4318-47C9-4433-9239-8502981F7927}" destId="{8D8E5144-5053-4782-AC8D-727D6D853100}" srcOrd="0" destOrd="0" presId="urn:microsoft.com/office/officeart/2018/2/layout/IconVerticalSolidList"/>
    <dgm:cxn modelId="{908DBFB7-61EB-43F0-A31C-C2B0AC60F6FC}" type="presParOf" srcId="{0BDA4318-47C9-4433-9239-8502981F7927}" destId="{8990FC6F-909C-4742-BAF1-2D0C3D8DF4CC}" srcOrd="1" destOrd="0" presId="urn:microsoft.com/office/officeart/2018/2/layout/IconVerticalSolidList"/>
    <dgm:cxn modelId="{7A5ADB1D-A2D3-44E0-A6B1-344432B99B62}" type="presParOf" srcId="{0BDA4318-47C9-4433-9239-8502981F7927}" destId="{2BC6053F-C6F2-41EB-A803-CC8CF5D4F7B6}" srcOrd="2" destOrd="0" presId="urn:microsoft.com/office/officeart/2018/2/layout/IconVerticalSolidList"/>
    <dgm:cxn modelId="{7D8F3D87-7E20-465E-B982-206DF0AD7996}" type="presParOf" srcId="{0BDA4318-47C9-4433-9239-8502981F7927}" destId="{6F9D3DE2-D49F-474A-AF7A-E10DB653F358}" srcOrd="3" destOrd="0" presId="urn:microsoft.com/office/officeart/2018/2/layout/IconVerticalSolidList"/>
    <dgm:cxn modelId="{BC79E229-425C-46EB-A27B-90F28A420584}" type="presParOf" srcId="{16CCF11D-CA2C-48B3-9BFE-4BEF28FD9D34}" destId="{C578652E-B265-4572-8D0D-611A9FE9C806}" srcOrd="1" destOrd="0" presId="urn:microsoft.com/office/officeart/2018/2/layout/IconVerticalSolidList"/>
    <dgm:cxn modelId="{07345A3D-1FD2-400A-805A-8E5C47AC8285}" type="presParOf" srcId="{16CCF11D-CA2C-48B3-9BFE-4BEF28FD9D34}" destId="{DF0781F2-DF3F-4200-8EFC-071E05D46725}" srcOrd="2" destOrd="0" presId="urn:microsoft.com/office/officeart/2018/2/layout/IconVerticalSolidList"/>
    <dgm:cxn modelId="{ABCEA116-A957-4578-9C87-629B9F2BFDC9}" type="presParOf" srcId="{DF0781F2-DF3F-4200-8EFC-071E05D46725}" destId="{AA7D3E22-647C-4AF7-BB1B-593CAF81C3B8}" srcOrd="0" destOrd="0" presId="urn:microsoft.com/office/officeart/2018/2/layout/IconVerticalSolidList"/>
    <dgm:cxn modelId="{405B9DF6-CF8A-4517-9F14-FF8A3304497F}" type="presParOf" srcId="{DF0781F2-DF3F-4200-8EFC-071E05D46725}" destId="{27704323-077C-4E87-808F-A80AB74EDD59}" srcOrd="1" destOrd="0" presId="urn:microsoft.com/office/officeart/2018/2/layout/IconVerticalSolidList"/>
    <dgm:cxn modelId="{9B1F31B9-9532-401E-9BF4-35D78F09E3EE}" type="presParOf" srcId="{DF0781F2-DF3F-4200-8EFC-071E05D46725}" destId="{C26D3AE4-88C5-44E6-8150-683763195F42}" srcOrd="2" destOrd="0" presId="urn:microsoft.com/office/officeart/2018/2/layout/IconVerticalSolidList"/>
    <dgm:cxn modelId="{3352BAA7-40F3-45D8-B33F-CBC5753AD37F}" type="presParOf" srcId="{DF0781F2-DF3F-4200-8EFC-071E05D46725}" destId="{1D28C7CA-A66B-4B89-9A96-C3CD932CB6E2}" srcOrd="3" destOrd="0" presId="urn:microsoft.com/office/officeart/2018/2/layout/IconVerticalSolidList"/>
    <dgm:cxn modelId="{0D10B03A-EAC2-4D56-BF6A-11AD51935BC3}" type="presParOf" srcId="{16CCF11D-CA2C-48B3-9BFE-4BEF28FD9D34}" destId="{E677E4F0-B6C4-4A57-86F4-BBB963FCA574}" srcOrd="3" destOrd="0" presId="urn:microsoft.com/office/officeart/2018/2/layout/IconVerticalSolidList"/>
    <dgm:cxn modelId="{1E5BC4EE-ABEA-4E6D-950A-AA6C8BD90C9D}" type="presParOf" srcId="{16CCF11D-CA2C-48B3-9BFE-4BEF28FD9D34}" destId="{8A73AA14-2FAE-420A-AAD3-56AC52F0ED69}" srcOrd="4" destOrd="0" presId="urn:microsoft.com/office/officeart/2018/2/layout/IconVerticalSolidList"/>
    <dgm:cxn modelId="{B42F1ECC-FBAE-4842-88A4-202FFCCDFC89}" type="presParOf" srcId="{8A73AA14-2FAE-420A-AAD3-56AC52F0ED69}" destId="{943640E5-F530-4E4C-A4EB-8594DEB7325B}" srcOrd="0" destOrd="0" presId="urn:microsoft.com/office/officeart/2018/2/layout/IconVerticalSolidList"/>
    <dgm:cxn modelId="{498C6D0D-571F-4DF2-93C9-50C928ABEDC7}" type="presParOf" srcId="{8A73AA14-2FAE-420A-AAD3-56AC52F0ED69}" destId="{3FB4B4B2-3ABC-467E-9FA4-E40243312828}" srcOrd="1" destOrd="0" presId="urn:microsoft.com/office/officeart/2018/2/layout/IconVerticalSolidList"/>
    <dgm:cxn modelId="{02AEDC62-EC88-4509-A204-51CAFD07FC17}" type="presParOf" srcId="{8A73AA14-2FAE-420A-AAD3-56AC52F0ED69}" destId="{B7CA0131-FAE4-4CBE-93E0-D4A25A1F7BA3}" srcOrd="2" destOrd="0" presId="urn:microsoft.com/office/officeart/2018/2/layout/IconVerticalSolidList"/>
    <dgm:cxn modelId="{240B59AA-A60D-425B-A7CD-AB904710C59A}" type="presParOf" srcId="{8A73AA14-2FAE-420A-AAD3-56AC52F0ED69}" destId="{BA3A8EB9-88D5-4C43-B11D-A4F856D66FB0}" srcOrd="3" destOrd="0" presId="urn:microsoft.com/office/officeart/2018/2/layout/IconVerticalSolidList"/>
    <dgm:cxn modelId="{34C3D206-349F-4C73-88A7-BEC5F0B3F20A}" type="presParOf" srcId="{16CCF11D-CA2C-48B3-9BFE-4BEF28FD9D34}" destId="{1A544680-68DA-4487-98DF-6E74110C0570}" srcOrd="5" destOrd="0" presId="urn:microsoft.com/office/officeart/2018/2/layout/IconVerticalSolidList"/>
    <dgm:cxn modelId="{0E2A25A4-6F06-4014-8955-0462057C72D0}" type="presParOf" srcId="{16CCF11D-CA2C-48B3-9BFE-4BEF28FD9D34}" destId="{D9E51D0B-C341-45E6-B25F-3873CDFBD668}" srcOrd="6" destOrd="0" presId="urn:microsoft.com/office/officeart/2018/2/layout/IconVerticalSolidList"/>
    <dgm:cxn modelId="{6A9A00D7-C83C-4850-AA35-52A40735ECA5}" type="presParOf" srcId="{D9E51D0B-C341-45E6-B25F-3873CDFBD668}" destId="{80541106-31F9-4A65-89CE-FC352C4CA4A5}" srcOrd="0" destOrd="0" presId="urn:microsoft.com/office/officeart/2018/2/layout/IconVerticalSolidList"/>
    <dgm:cxn modelId="{DE8C16D3-9BD3-48EF-A35D-DD2310D40FBB}" type="presParOf" srcId="{D9E51D0B-C341-45E6-B25F-3873CDFBD668}" destId="{76796FD5-B343-4694-B78D-25D177DA0E94}" srcOrd="1" destOrd="0" presId="urn:microsoft.com/office/officeart/2018/2/layout/IconVerticalSolidList"/>
    <dgm:cxn modelId="{22E42C79-7C28-43F2-AFFF-09EAE15403A4}" type="presParOf" srcId="{D9E51D0B-C341-45E6-B25F-3873CDFBD668}" destId="{3B095780-F261-4867-8918-C753CE5C43AA}" srcOrd="2" destOrd="0" presId="urn:microsoft.com/office/officeart/2018/2/layout/IconVerticalSolidList"/>
    <dgm:cxn modelId="{22B23E51-019B-4745-A9FA-B75EDF2D8475}" type="presParOf" srcId="{D9E51D0B-C341-45E6-B25F-3873CDFBD668}" destId="{085B6028-E88E-4163-BEDC-F5355061936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1F67EBB-B373-4D92-8E23-DD08ECB9884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1DA6CBB-4849-4C12-9C2B-12FA2701DFFD}">
      <dgm:prSet/>
      <dgm:spPr/>
      <dgm:t>
        <a:bodyPr/>
        <a:lstStyle/>
        <a:p>
          <a:r>
            <a:rPr lang="en-US">
              <a:latin typeface="Georgia Pro"/>
            </a:rPr>
            <a:t>Questions asked during the interview: </a:t>
          </a:r>
        </a:p>
      </dgm:t>
    </dgm:pt>
    <dgm:pt modelId="{A6F1211E-F4C8-4F57-942D-D90D08CB0436}" type="parTrans" cxnId="{C5492503-49CB-4A91-AE1C-B50E437EB98B}">
      <dgm:prSet/>
      <dgm:spPr/>
      <dgm:t>
        <a:bodyPr/>
        <a:lstStyle/>
        <a:p>
          <a:endParaRPr lang="en-US"/>
        </a:p>
      </dgm:t>
    </dgm:pt>
    <dgm:pt modelId="{1E1E813D-3BCC-4BA4-9767-E8BC8B77C9C6}" type="sibTrans" cxnId="{C5492503-49CB-4A91-AE1C-B50E437EB98B}">
      <dgm:prSet/>
      <dgm:spPr/>
      <dgm:t>
        <a:bodyPr/>
        <a:lstStyle/>
        <a:p>
          <a:endParaRPr lang="en-US"/>
        </a:p>
      </dgm:t>
    </dgm:pt>
    <dgm:pt modelId="{22458C26-F445-4BC7-8DB6-7C78E0AB011C}">
      <dgm:prSet/>
      <dgm:spPr/>
      <dgm:t>
        <a:bodyPr/>
        <a:lstStyle/>
        <a:p>
          <a:pPr algn="l" rtl="0"/>
          <a:r>
            <a:rPr lang="en-US" i="0">
              <a:latin typeface="Georgia Pro"/>
            </a:rPr>
            <a:t>Q5: What do you or other business students need from Texas State or McCoy College to </a:t>
          </a:r>
          <a:r>
            <a:rPr lang="en-US">
              <a:latin typeface="Georgia Pro"/>
            </a:rPr>
            <a:t>be</a:t>
          </a:r>
          <a:r>
            <a:rPr lang="en-US" i="0">
              <a:latin typeface="Georgia Pro"/>
            </a:rPr>
            <a:t> </a:t>
          </a:r>
          <a:r>
            <a:rPr lang="en-US">
              <a:latin typeface="Georgia Pro"/>
            </a:rPr>
            <a:t>successful</a:t>
          </a:r>
          <a:r>
            <a:rPr lang="en-US" i="0">
              <a:latin typeface="Georgia Pro"/>
            </a:rPr>
            <a:t>? </a:t>
          </a:r>
        </a:p>
      </dgm:t>
    </dgm:pt>
    <dgm:pt modelId="{73D45EB2-74A4-495D-B2CD-892D86B7F958}" type="parTrans" cxnId="{ACCF4EDD-EF34-483D-B8CA-D35B6E32D1B2}">
      <dgm:prSet/>
      <dgm:spPr/>
      <dgm:t>
        <a:bodyPr/>
        <a:lstStyle/>
        <a:p>
          <a:endParaRPr lang="en-US"/>
        </a:p>
      </dgm:t>
    </dgm:pt>
    <dgm:pt modelId="{51FE0A29-339F-4A56-963A-D64D3BA1EFAC}" type="sibTrans" cxnId="{ACCF4EDD-EF34-483D-B8CA-D35B6E32D1B2}">
      <dgm:prSet/>
      <dgm:spPr/>
      <dgm:t>
        <a:bodyPr/>
        <a:lstStyle/>
        <a:p>
          <a:endParaRPr lang="en-US"/>
        </a:p>
      </dgm:t>
    </dgm:pt>
    <dgm:pt modelId="{B8081815-C9F4-47CA-9BA4-066478154105}">
      <dgm:prSet/>
      <dgm:spPr/>
      <dgm:t>
        <a:bodyPr/>
        <a:lstStyle/>
        <a:p>
          <a:pPr algn="l" rtl="0"/>
          <a:r>
            <a:rPr lang="en-US" i="0">
              <a:latin typeface="Georgia Pro"/>
            </a:rPr>
            <a:t>Q7:</a:t>
          </a:r>
          <a:r>
            <a:rPr lang="en-US">
              <a:latin typeface="Georgia Pro"/>
            </a:rPr>
            <a:t> What workshops are you interested in?  career, professional development, mental health – back to student success center </a:t>
          </a:r>
        </a:p>
      </dgm:t>
    </dgm:pt>
    <dgm:pt modelId="{750A85A5-3E8F-40CA-BBFD-5B75C8DF10E0}" type="parTrans" cxnId="{4578BC0B-756F-4E82-99EF-7EF3BCB9CE05}">
      <dgm:prSet/>
      <dgm:spPr/>
      <dgm:t>
        <a:bodyPr/>
        <a:lstStyle/>
        <a:p>
          <a:endParaRPr lang="en-US"/>
        </a:p>
      </dgm:t>
    </dgm:pt>
    <dgm:pt modelId="{EF0093AD-E179-4893-B844-0290201447F6}" type="sibTrans" cxnId="{4578BC0B-756F-4E82-99EF-7EF3BCB9CE05}">
      <dgm:prSet/>
      <dgm:spPr/>
      <dgm:t>
        <a:bodyPr/>
        <a:lstStyle/>
        <a:p>
          <a:endParaRPr lang="en-US"/>
        </a:p>
      </dgm:t>
    </dgm:pt>
    <dgm:pt modelId="{40355628-C3BF-441A-8E17-55E2F9117E0D}">
      <dgm:prSet/>
      <dgm:spPr/>
      <dgm:t>
        <a:bodyPr/>
        <a:lstStyle/>
        <a:p>
          <a:pPr rtl="0"/>
          <a:r>
            <a:rPr lang="en-US">
              <a:latin typeface="Georgia Pro"/>
            </a:rPr>
            <a:t>Q13</a:t>
          </a:r>
          <a:r>
            <a:rPr lang="en-US" i="0">
              <a:latin typeface="Georgia Pro"/>
            </a:rPr>
            <a:t>:</a:t>
          </a:r>
          <a:r>
            <a:rPr lang="en-US">
              <a:latin typeface="Georgia Pro"/>
            </a:rPr>
            <a:t> Do you have a mentor</a:t>
          </a:r>
          <a:r>
            <a:rPr lang="en-US" i="0">
              <a:latin typeface="Georgia Pro"/>
            </a:rPr>
            <a:t> </a:t>
          </a:r>
          <a:r>
            <a:rPr lang="en-US" i="1">
              <a:latin typeface="Georgia Pro"/>
            </a:rPr>
            <a:t>or a person who guides you, either on campus or associated with the university?</a:t>
          </a:r>
          <a:endParaRPr lang="en-US">
            <a:latin typeface="Georgia Pro"/>
          </a:endParaRPr>
        </a:p>
      </dgm:t>
    </dgm:pt>
    <dgm:pt modelId="{57C4EF64-E58B-4E84-84E7-127A78113D2A}" type="parTrans" cxnId="{DE4CAC9E-8A7F-4B02-BD14-AD46149966D9}">
      <dgm:prSet/>
      <dgm:spPr/>
      <dgm:t>
        <a:bodyPr/>
        <a:lstStyle/>
        <a:p>
          <a:endParaRPr lang="en-US"/>
        </a:p>
      </dgm:t>
    </dgm:pt>
    <dgm:pt modelId="{AA29A876-D43D-48D1-994F-F4ABD3DC621E}" type="sibTrans" cxnId="{DE4CAC9E-8A7F-4B02-BD14-AD46149966D9}">
      <dgm:prSet/>
      <dgm:spPr/>
      <dgm:t>
        <a:bodyPr/>
        <a:lstStyle/>
        <a:p>
          <a:endParaRPr lang="en-US"/>
        </a:p>
      </dgm:t>
    </dgm:pt>
    <dgm:pt modelId="{4509B0F9-DBCE-4739-BA6F-C5AEF6E21C0F}">
      <dgm:prSet/>
      <dgm:spPr/>
      <dgm:t>
        <a:bodyPr/>
        <a:lstStyle/>
        <a:p>
          <a:r>
            <a:rPr lang="en-US">
              <a:latin typeface="Georgia Pro"/>
            </a:rPr>
            <a:t>Recurring themes: </a:t>
          </a:r>
        </a:p>
      </dgm:t>
    </dgm:pt>
    <dgm:pt modelId="{3EDEC042-BC7A-4124-B08F-3CC8E56EE7C9}" type="parTrans" cxnId="{0B32D7C2-A7D0-4428-8A02-D1217685178B}">
      <dgm:prSet/>
      <dgm:spPr/>
      <dgm:t>
        <a:bodyPr/>
        <a:lstStyle/>
        <a:p>
          <a:endParaRPr lang="en-US"/>
        </a:p>
      </dgm:t>
    </dgm:pt>
    <dgm:pt modelId="{EB6F033E-4208-4074-AD54-C3407C98BB91}" type="sibTrans" cxnId="{0B32D7C2-A7D0-4428-8A02-D1217685178B}">
      <dgm:prSet/>
      <dgm:spPr/>
      <dgm:t>
        <a:bodyPr/>
        <a:lstStyle/>
        <a:p>
          <a:endParaRPr lang="en-US"/>
        </a:p>
      </dgm:t>
    </dgm:pt>
    <dgm:pt modelId="{93E5EE61-FFC4-4B99-8F48-8F2CD374FEDB}">
      <dgm:prSet phldr="0"/>
      <dgm:spPr/>
      <dgm:t>
        <a:bodyPr/>
        <a:lstStyle/>
        <a:p>
          <a:r>
            <a:rPr lang="en-US">
              <a:latin typeface="Georgia Pro"/>
            </a:rPr>
            <a:t>Questioning what opportunities are available to them</a:t>
          </a:r>
        </a:p>
      </dgm:t>
    </dgm:pt>
    <dgm:pt modelId="{0DEE0BB1-807D-4488-8250-6D0BA2B24C08}" type="parTrans" cxnId="{6537270D-EFC1-4F7F-9DFD-A039A53A28FD}">
      <dgm:prSet/>
      <dgm:spPr/>
      <dgm:t>
        <a:bodyPr/>
        <a:lstStyle/>
        <a:p>
          <a:endParaRPr lang="en-US"/>
        </a:p>
      </dgm:t>
    </dgm:pt>
    <dgm:pt modelId="{323965E5-082D-4D87-801D-E4FBD1E5623B}" type="sibTrans" cxnId="{6537270D-EFC1-4F7F-9DFD-A039A53A28FD}">
      <dgm:prSet/>
      <dgm:spPr/>
      <dgm:t>
        <a:bodyPr/>
        <a:lstStyle/>
        <a:p>
          <a:endParaRPr lang="en-US"/>
        </a:p>
      </dgm:t>
    </dgm:pt>
    <dgm:pt modelId="{08ECEB54-8F37-4BB7-BC5D-4F39A9530322}">
      <dgm:prSet phldr="0"/>
      <dgm:spPr/>
      <dgm:t>
        <a:bodyPr/>
        <a:lstStyle/>
        <a:p>
          <a:pPr algn="l" rtl="0"/>
          <a:r>
            <a:rPr lang="en-US" i="0">
              <a:latin typeface="Georgia Pro"/>
            </a:rPr>
            <a:t>Q4: How is McCoy College preparing you for success after college? </a:t>
          </a:r>
        </a:p>
      </dgm:t>
    </dgm:pt>
    <dgm:pt modelId="{47B019FB-03EB-48D9-B131-1F8BD8F04C61}" type="parTrans" cxnId="{02644CD0-8306-453B-89C6-BAE562931F14}">
      <dgm:prSet/>
      <dgm:spPr/>
    </dgm:pt>
    <dgm:pt modelId="{DF5ACC10-39EF-4FE8-9AE3-67C9C35AD737}" type="sibTrans" cxnId="{02644CD0-8306-453B-89C6-BAE562931F14}">
      <dgm:prSet/>
      <dgm:spPr/>
    </dgm:pt>
    <dgm:pt modelId="{5E952328-EDF1-49A2-B947-26EA4E19D48C}">
      <dgm:prSet phldr="0"/>
      <dgm:spPr/>
      <dgm:t>
        <a:bodyPr/>
        <a:lstStyle/>
        <a:p>
          <a:pPr algn="l" rtl="0"/>
          <a:r>
            <a:rPr lang="en-US">
              <a:latin typeface="Georgia Pro"/>
            </a:rPr>
            <a:t>Q6: Many universities and colleges across the U.S. are adding student success centers.  </a:t>
          </a:r>
          <a:r>
            <a:rPr lang="en-US" i="0">
              <a:latin typeface="Georgia Pro"/>
            </a:rPr>
            <a:t>What </a:t>
          </a:r>
          <a:r>
            <a:rPr lang="en-US">
              <a:latin typeface="Georgia Pro"/>
            </a:rPr>
            <a:t>do </a:t>
          </a:r>
          <a:r>
            <a:rPr lang="en-US" i="0">
              <a:latin typeface="Georgia Pro"/>
            </a:rPr>
            <a:t>you </a:t>
          </a:r>
          <a:r>
            <a:rPr lang="en-US">
              <a:latin typeface="Georgia Pro"/>
            </a:rPr>
            <a:t>think a</a:t>
          </a:r>
          <a:r>
            <a:rPr lang="en-US" i="0">
              <a:latin typeface="Georgia Pro"/>
            </a:rPr>
            <a:t> </a:t>
          </a:r>
          <a:r>
            <a:rPr lang="en-US">
              <a:latin typeface="Georgia Pro"/>
            </a:rPr>
            <a:t>McCoy student success center should be and what services should it offer</a:t>
          </a:r>
          <a:r>
            <a:rPr lang="en-US" i="0">
              <a:latin typeface="Georgia Pro"/>
            </a:rPr>
            <a:t>?</a:t>
          </a:r>
          <a:r>
            <a:rPr lang="en-US">
              <a:latin typeface="Georgia Pro"/>
            </a:rPr>
            <a:t> </a:t>
          </a:r>
        </a:p>
      </dgm:t>
    </dgm:pt>
    <dgm:pt modelId="{AC300E69-3292-43C0-9FF8-F89E596029A8}" type="parTrans" cxnId="{6D59DCFC-EFB9-4366-B1B2-7FDC8069884C}">
      <dgm:prSet/>
      <dgm:spPr/>
    </dgm:pt>
    <dgm:pt modelId="{77F452D0-FE44-4C59-87D2-6DB24A13B87E}" type="sibTrans" cxnId="{6D59DCFC-EFB9-4366-B1B2-7FDC8069884C}">
      <dgm:prSet/>
      <dgm:spPr/>
    </dgm:pt>
    <dgm:pt modelId="{1C171EE5-954F-4FFD-A058-55303B781C2B}">
      <dgm:prSet phldr="0"/>
      <dgm:spPr/>
      <dgm:t>
        <a:bodyPr/>
        <a:lstStyle/>
        <a:p>
          <a:pPr algn="l" rtl="0"/>
          <a:r>
            <a:rPr lang="en-US">
              <a:latin typeface="Georgia Pro"/>
            </a:rPr>
            <a:t>Students feel that success equates to achieving a good job after college (Feeling intensifies as they near graduation)</a:t>
          </a:r>
        </a:p>
      </dgm:t>
    </dgm:pt>
    <dgm:pt modelId="{489921F5-53DC-4204-BD8D-F131CC0FD341}" type="parTrans" cxnId="{F6302E40-B03C-46BC-9A3C-8B81E88C8A78}">
      <dgm:prSet/>
      <dgm:spPr/>
    </dgm:pt>
    <dgm:pt modelId="{DE0EEBB2-A3B6-47BA-A3BD-4F0B34E962FB}" type="sibTrans" cxnId="{F6302E40-B03C-46BC-9A3C-8B81E88C8A78}">
      <dgm:prSet/>
      <dgm:spPr/>
    </dgm:pt>
    <dgm:pt modelId="{222DB0C7-CAB8-4844-8C44-6BF3ADC428C0}">
      <dgm:prSet phldr="0"/>
      <dgm:spPr/>
      <dgm:t>
        <a:bodyPr/>
        <a:lstStyle/>
        <a:p>
          <a:pPr algn="l" rtl="0"/>
          <a:r>
            <a:rPr lang="en-US">
              <a:latin typeface="Georgia Pro"/>
            </a:rPr>
            <a:t>Students engaged outside McCoy feel less engaged with the college </a:t>
          </a:r>
        </a:p>
      </dgm:t>
    </dgm:pt>
    <dgm:pt modelId="{F4EDF4B0-6219-459F-BAD1-702456B30861}" type="parTrans" cxnId="{A4B8E57B-1437-454B-8A98-8A55DD3D02AD}">
      <dgm:prSet/>
      <dgm:spPr/>
    </dgm:pt>
    <dgm:pt modelId="{0C4C61CF-A039-4CB8-AF71-AC615264405D}" type="sibTrans" cxnId="{A4B8E57B-1437-454B-8A98-8A55DD3D02AD}">
      <dgm:prSet/>
      <dgm:spPr/>
    </dgm:pt>
    <dgm:pt modelId="{B5AEE7BE-4AF4-4135-9BA4-33BD7CB313AF}">
      <dgm:prSet phldr="0"/>
      <dgm:spPr/>
      <dgm:t>
        <a:bodyPr/>
        <a:lstStyle/>
        <a:p>
          <a:pPr algn="l" rtl="0"/>
          <a:r>
            <a:rPr lang="en-US">
              <a:latin typeface="Georgia Pro"/>
            </a:rPr>
            <a:t>Hard Skills/Resume Flair are things McCoy Students feel like they are missing </a:t>
          </a:r>
        </a:p>
      </dgm:t>
    </dgm:pt>
    <dgm:pt modelId="{27F9EBB8-DADF-474F-B41E-D9FB672F314B}" type="parTrans" cxnId="{7D012A2A-48F4-4B68-905F-37EDCED47B02}">
      <dgm:prSet/>
      <dgm:spPr/>
    </dgm:pt>
    <dgm:pt modelId="{68C2EF37-8E79-4B9F-8733-62FD00A3608B}" type="sibTrans" cxnId="{7D012A2A-48F4-4B68-905F-37EDCED47B02}">
      <dgm:prSet/>
      <dgm:spPr/>
    </dgm:pt>
    <dgm:pt modelId="{3AB91DDD-7D88-4C90-961B-7DEBEC56765B}" type="pres">
      <dgm:prSet presAssocID="{F1F67EBB-B373-4D92-8E23-DD08ECB98848}" presName="linear" presStyleCnt="0">
        <dgm:presLayoutVars>
          <dgm:dir/>
          <dgm:animLvl val="lvl"/>
          <dgm:resizeHandles val="exact"/>
        </dgm:presLayoutVars>
      </dgm:prSet>
      <dgm:spPr/>
    </dgm:pt>
    <dgm:pt modelId="{D416F6C3-4C8A-4550-82A4-492E9FA7DF64}" type="pres">
      <dgm:prSet presAssocID="{B1DA6CBB-4849-4C12-9C2B-12FA2701DFFD}" presName="parentLin" presStyleCnt="0"/>
      <dgm:spPr/>
    </dgm:pt>
    <dgm:pt modelId="{5E795B38-F35E-4563-BDE6-94242ACCB297}" type="pres">
      <dgm:prSet presAssocID="{B1DA6CBB-4849-4C12-9C2B-12FA2701DFFD}" presName="parentLeftMargin" presStyleLbl="node1" presStyleIdx="0" presStyleCnt="2"/>
      <dgm:spPr/>
    </dgm:pt>
    <dgm:pt modelId="{4B3A212B-5A3E-488A-94D9-5678D622A634}" type="pres">
      <dgm:prSet presAssocID="{B1DA6CBB-4849-4C12-9C2B-12FA2701DFFD}" presName="parentText" presStyleLbl="node1" presStyleIdx="0" presStyleCnt="2">
        <dgm:presLayoutVars>
          <dgm:chMax val="0"/>
          <dgm:bulletEnabled val="1"/>
        </dgm:presLayoutVars>
      </dgm:prSet>
      <dgm:spPr/>
    </dgm:pt>
    <dgm:pt modelId="{F6DB70D7-1C2D-417F-A403-9D8F0C4DF467}" type="pres">
      <dgm:prSet presAssocID="{B1DA6CBB-4849-4C12-9C2B-12FA2701DFFD}" presName="negativeSpace" presStyleCnt="0"/>
      <dgm:spPr/>
    </dgm:pt>
    <dgm:pt modelId="{92DF7017-A449-4310-A0B5-2CEF49334876}" type="pres">
      <dgm:prSet presAssocID="{B1DA6CBB-4849-4C12-9C2B-12FA2701DFFD}" presName="childText" presStyleLbl="conFgAcc1" presStyleIdx="0" presStyleCnt="2">
        <dgm:presLayoutVars>
          <dgm:bulletEnabled val="1"/>
        </dgm:presLayoutVars>
      </dgm:prSet>
      <dgm:spPr/>
    </dgm:pt>
    <dgm:pt modelId="{0CEDDDE0-FDA6-4C01-A803-55B635EEB2B9}" type="pres">
      <dgm:prSet presAssocID="{1E1E813D-3BCC-4BA4-9767-E8BC8B77C9C6}" presName="spaceBetweenRectangles" presStyleCnt="0"/>
      <dgm:spPr/>
    </dgm:pt>
    <dgm:pt modelId="{CE016B26-763B-4F62-A7D6-CA427BA79E5C}" type="pres">
      <dgm:prSet presAssocID="{4509B0F9-DBCE-4739-BA6F-C5AEF6E21C0F}" presName="parentLin" presStyleCnt="0"/>
      <dgm:spPr/>
    </dgm:pt>
    <dgm:pt modelId="{E8C35374-CB11-4576-ACCD-837E7BCE50E0}" type="pres">
      <dgm:prSet presAssocID="{4509B0F9-DBCE-4739-BA6F-C5AEF6E21C0F}" presName="parentLeftMargin" presStyleLbl="node1" presStyleIdx="0" presStyleCnt="2"/>
      <dgm:spPr/>
    </dgm:pt>
    <dgm:pt modelId="{077C2B1D-4A15-4EAB-88F6-83E9F3F91C8A}" type="pres">
      <dgm:prSet presAssocID="{4509B0F9-DBCE-4739-BA6F-C5AEF6E21C0F}" presName="parentText" presStyleLbl="node1" presStyleIdx="1" presStyleCnt="2">
        <dgm:presLayoutVars>
          <dgm:chMax val="0"/>
          <dgm:bulletEnabled val="1"/>
        </dgm:presLayoutVars>
      </dgm:prSet>
      <dgm:spPr/>
    </dgm:pt>
    <dgm:pt modelId="{5F884E99-734A-4C6F-BADF-C5305241B253}" type="pres">
      <dgm:prSet presAssocID="{4509B0F9-DBCE-4739-BA6F-C5AEF6E21C0F}" presName="negativeSpace" presStyleCnt="0"/>
      <dgm:spPr/>
    </dgm:pt>
    <dgm:pt modelId="{A24C98E3-0E25-474C-9E34-D4977B4BE117}" type="pres">
      <dgm:prSet presAssocID="{4509B0F9-DBCE-4739-BA6F-C5AEF6E21C0F}" presName="childText" presStyleLbl="conFgAcc1" presStyleIdx="1" presStyleCnt="2">
        <dgm:presLayoutVars>
          <dgm:bulletEnabled val="1"/>
        </dgm:presLayoutVars>
      </dgm:prSet>
      <dgm:spPr/>
    </dgm:pt>
  </dgm:ptLst>
  <dgm:cxnLst>
    <dgm:cxn modelId="{1CFE8001-E588-4D8D-8F7C-E7100D4A42DB}" type="presOf" srcId="{F1F67EBB-B373-4D92-8E23-DD08ECB98848}" destId="{3AB91DDD-7D88-4C90-961B-7DEBEC56765B}" srcOrd="0" destOrd="0" presId="urn:microsoft.com/office/officeart/2005/8/layout/list1"/>
    <dgm:cxn modelId="{C5492503-49CB-4A91-AE1C-B50E437EB98B}" srcId="{F1F67EBB-B373-4D92-8E23-DD08ECB98848}" destId="{B1DA6CBB-4849-4C12-9C2B-12FA2701DFFD}" srcOrd="0" destOrd="0" parTransId="{A6F1211E-F4C8-4F57-942D-D90D08CB0436}" sibTransId="{1E1E813D-3BCC-4BA4-9767-E8BC8B77C9C6}"/>
    <dgm:cxn modelId="{4578BC0B-756F-4E82-99EF-7EF3BCB9CE05}" srcId="{B1DA6CBB-4849-4C12-9C2B-12FA2701DFFD}" destId="{B8081815-C9F4-47CA-9BA4-066478154105}" srcOrd="3" destOrd="0" parTransId="{750A85A5-3E8F-40CA-BBFD-5B75C8DF10E0}" sibTransId="{EF0093AD-E179-4893-B844-0290201447F6}"/>
    <dgm:cxn modelId="{6537270D-EFC1-4F7F-9DFD-A039A53A28FD}" srcId="{4509B0F9-DBCE-4739-BA6F-C5AEF6E21C0F}" destId="{93E5EE61-FFC4-4B99-8F48-8F2CD374FEDB}" srcOrd="3" destOrd="0" parTransId="{0DEE0BB1-807D-4488-8250-6D0BA2B24C08}" sibTransId="{323965E5-082D-4D87-801D-E4FBD1E5623B}"/>
    <dgm:cxn modelId="{16A0A514-23B4-4376-B7E0-37DFAE503058}" type="presOf" srcId="{08ECEB54-8F37-4BB7-BC5D-4F39A9530322}" destId="{92DF7017-A449-4310-A0B5-2CEF49334876}" srcOrd="0" destOrd="0" presId="urn:microsoft.com/office/officeart/2005/8/layout/list1"/>
    <dgm:cxn modelId="{86954915-AA08-4075-9758-237306F4AC85}" type="presOf" srcId="{B1DA6CBB-4849-4C12-9C2B-12FA2701DFFD}" destId="{5E795B38-F35E-4563-BDE6-94242ACCB297}" srcOrd="0" destOrd="0" presId="urn:microsoft.com/office/officeart/2005/8/layout/list1"/>
    <dgm:cxn modelId="{D772811B-DE55-4C95-BA2E-0476C199E4ED}" type="presOf" srcId="{4509B0F9-DBCE-4739-BA6F-C5AEF6E21C0F}" destId="{077C2B1D-4A15-4EAB-88F6-83E9F3F91C8A}" srcOrd="1" destOrd="0" presId="urn:microsoft.com/office/officeart/2005/8/layout/list1"/>
    <dgm:cxn modelId="{8882AE21-5EF0-4460-8CA8-8C088FCC972F}" type="presOf" srcId="{B1DA6CBB-4849-4C12-9C2B-12FA2701DFFD}" destId="{4B3A212B-5A3E-488A-94D9-5678D622A634}" srcOrd="1" destOrd="0" presId="urn:microsoft.com/office/officeart/2005/8/layout/list1"/>
    <dgm:cxn modelId="{7D012A2A-48F4-4B68-905F-37EDCED47B02}" srcId="{4509B0F9-DBCE-4739-BA6F-C5AEF6E21C0F}" destId="{B5AEE7BE-4AF4-4135-9BA4-33BD7CB313AF}" srcOrd="2" destOrd="0" parTransId="{27F9EBB8-DADF-474F-B41E-D9FB672F314B}" sibTransId="{68C2EF37-8E79-4B9F-8733-62FD00A3608B}"/>
    <dgm:cxn modelId="{96F0A22E-B46F-4603-99EF-EEE7E56E39A3}" type="presOf" srcId="{222DB0C7-CAB8-4844-8C44-6BF3ADC428C0}" destId="{A24C98E3-0E25-474C-9E34-D4977B4BE117}" srcOrd="0" destOrd="1" presId="urn:microsoft.com/office/officeart/2005/8/layout/list1"/>
    <dgm:cxn modelId="{F6302E40-B03C-46BC-9A3C-8B81E88C8A78}" srcId="{4509B0F9-DBCE-4739-BA6F-C5AEF6E21C0F}" destId="{1C171EE5-954F-4FFD-A058-55303B781C2B}" srcOrd="0" destOrd="0" parTransId="{489921F5-53DC-4204-BD8D-F131CC0FD341}" sibTransId="{DE0EEBB2-A3B6-47BA-A3BD-4F0B34E962FB}"/>
    <dgm:cxn modelId="{6A8E225A-D13C-4F1C-946A-631B8DE00AEE}" type="presOf" srcId="{5E952328-EDF1-49A2-B947-26EA4E19D48C}" destId="{92DF7017-A449-4310-A0B5-2CEF49334876}" srcOrd="0" destOrd="2" presId="urn:microsoft.com/office/officeart/2005/8/layout/list1"/>
    <dgm:cxn modelId="{A4B8E57B-1437-454B-8A98-8A55DD3D02AD}" srcId="{4509B0F9-DBCE-4739-BA6F-C5AEF6E21C0F}" destId="{222DB0C7-CAB8-4844-8C44-6BF3ADC428C0}" srcOrd="1" destOrd="0" parTransId="{F4EDF4B0-6219-459F-BAD1-702456B30861}" sibTransId="{0C4C61CF-A039-4CB8-AF71-AC615264405D}"/>
    <dgm:cxn modelId="{0928D87F-27C8-421A-9ABB-29C6820E14D8}" type="presOf" srcId="{93E5EE61-FFC4-4B99-8F48-8F2CD374FEDB}" destId="{A24C98E3-0E25-474C-9E34-D4977B4BE117}" srcOrd="0" destOrd="3" presId="urn:microsoft.com/office/officeart/2005/8/layout/list1"/>
    <dgm:cxn modelId="{F970B792-7048-4262-84A2-8F2EF6EEB707}" type="presOf" srcId="{B8081815-C9F4-47CA-9BA4-066478154105}" destId="{92DF7017-A449-4310-A0B5-2CEF49334876}" srcOrd="0" destOrd="3" presId="urn:microsoft.com/office/officeart/2005/8/layout/list1"/>
    <dgm:cxn modelId="{DE4CAC9E-8A7F-4B02-BD14-AD46149966D9}" srcId="{B1DA6CBB-4849-4C12-9C2B-12FA2701DFFD}" destId="{40355628-C3BF-441A-8E17-55E2F9117E0D}" srcOrd="4" destOrd="0" parTransId="{57C4EF64-E58B-4E84-84E7-127A78113D2A}" sibTransId="{AA29A876-D43D-48D1-994F-F4ABD3DC621E}"/>
    <dgm:cxn modelId="{67C486A1-0050-4AB7-8706-9E06AC823B5C}" type="presOf" srcId="{4509B0F9-DBCE-4739-BA6F-C5AEF6E21C0F}" destId="{E8C35374-CB11-4576-ACCD-837E7BCE50E0}" srcOrd="0" destOrd="0" presId="urn:microsoft.com/office/officeart/2005/8/layout/list1"/>
    <dgm:cxn modelId="{AE4DB3A5-0E52-4BEE-AB26-7C321DF184A4}" type="presOf" srcId="{B5AEE7BE-4AF4-4135-9BA4-33BD7CB313AF}" destId="{A24C98E3-0E25-474C-9E34-D4977B4BE117}" srcOrd="0" destOrd="2" presId="urn:microsoft.com/office/officeart/2005/8/layout/list1"/>
    <dgm:cxn modelId="{7C9CD4A9-A9E4-4E02-AB9C-1E9F07D0D249}" type="presOf" srcId="{1C171EE5-954F-4FFD-A058-55303B781C2B}" destId="{A24C98E3-0E25-474C-9E34-D4977B4BE117}" srcOrd="0" destOrd="0" presId="urn:microsoft.com/office/officeart/2005/8/layout/list1"/>
    <dgm:cxn modelId="{3B2E6EB0-21FD-4B55-B5ED-183344A5E839}" type="presOf" srcId="{22458C26-F445-4BC7-8DB6-7C78E0AB011C}" destId="{92DF7017-A449-4310-A0B5-2CEF49334876}" srcOrd="0" destOrd="1" presId="urn:microsoft.com/office/officeart/2005/8/layout/list1"/>
    <dgm:cxn modelId="{0B32D7C2-A7D0-4428-8A02-D1217685178B}" srcId="{F1F67EBB-B373-4D92-8E23-DD08ECB98848}" destId="{4509B0F9-DBCE-4739-BA6F-C5AEF6E21C0F}" srcOrd="1" destOrd="0" parTransId="{3EDEC042-BC7A-4124-B08F-3CC8E56EE7C9}" sibTransId="{EB6F033E-4208-4074-AD54-C3407C98BB91}"/>
    <dgm:cxn modelId="{02644CD0-8306-453B-89C6-BAE562931F14}" srcId="{B1DA6CBB-4849-4C12-9C2B-12FA2701DFFD}" destId="{08ECEB54-8F37-4BB7-BC5D-4F39A9530322}" srcOrd="0" destOrd="0" parTransId="{47B019FB-03EB-48D9-B131-1F8BD8F04C61}" sibTransId="{DF5ACC10-39EF-4FE8-9AE3-67C9C35AD737}"/>
    <dgm:cxn modelId="{B6B2A9DA-04FD-437C-94E1-EED10547A46E}" type="presOf" srcId="{40355628-C3BF-441A-8E17-55E2F9117E0D}" destId="{92DF7017-A449-4310-A0B5-2CEF49334876}" srcOrd="0" destOrd="4" presId="urn:microsoft.com/office/officeart/2005/8/layout/list1"/>
    <dgm:cxn modelId="{ACCF4EDD-EF34-483D-B8CA-D35B6E32D1B2}" srcId="{B1DA6CBB-4849-4C12-9C2B-12FA2701DFFD}" destId="{22458C26-F445-4BC7-8DB6-7C78E0AB011C}" srcOrd="1" destOrd="0" parTransId="{73D45EB2-74A4-495D-B2CD-892D86B7F958}" sibTransId="{51FE0A29-339F-4A56-963A-D64D3BA1EFAC}"/>
    <dgm:cxn modelId="{6D59DCFC-EFB9-4366-B1B2-7FDC8069884C}" srcId="{B1DA6CBB-4849-4C12-9C2B-12FA2701DFFD}" destId="{5E952328-EDF1-49A2-B947-26EA4E19D48C}" srcOrd="2" destOrd="0" parTransId="{AC300E69-3292-43C0-9FF8-F89E596029A8}" sibTransId="{77F452D0-FE44-4C59-87D2-6DB24A13B87E}"/>
    <dgm:cxn modelId="{6EC0317F-8DEA-44EA-8FF0-BAF9DC12F434}" type="presParOf" srcId="{3AB91DDD-7D88-4C90-961B-7DEBEC56765B}" destId="{D416F6C3-4C8A-4550-82A4-492E9FA7DF64}" srcOrd="0" destOrd="0" presId="urn:microsoft.com/office/officeart/2005/8/layout/list1"/>
    <dgm:cxn modelId="{C2401304-56B2-4F24-ACE1-D95C2B5F6EAA}" type="presParOf" srcId="{D416F6C3-4C8A-4550-82A4-492E9FA7DF64}" destId="{5E795B38-F35E-4563-BDE6-94242ACCB297}" srcOrd="0" destOrd="0" presId="urn:microsoft.com/office/officeart/2005/8/layout/list1"/>
    <dgm:cxn modelId="{3493A199-6719-43A6-B666-9A84A78A1F40}" type="presParOf" srcId="{D416F6C3-4C8A-4550-82A4-492E9FA7DF64}" destId="{4B3A212B-5A3E-488A-94D9-5678D622A634}" srcOrd="1" destOrd="0" presId="urn:microsoft.com/office/officeart/2005/8/layout/list1"/>
    <dgm:cxn modelId="{2F69703B-B5D8-4FCC-9805-C024F4D040DE}" type="presParOf" srcId="{3AB91DDD-7D88-4C90-961B-7DEBEC56765B}" destId="{F6DB70D7-1C2D-417F-A403-9D8F0C4DF467}" srcOrd="1" destOrd="0" presId="urn:microsoft.com/office/officeart/2005/8/layout/list1"/>
    <dgm:cxn modelId="{499A416F-CDB5-4272-BED3-8F9C9A01FC37}" type="presParOf" srcId="{3AB91DDD-7D88-4C90-961B-7DEBEC56765B}" destId="{92DF7017-A449-4310-A0B5-2CEF49334876}" srcOrd="2" destOrd="0" presId="urn:microsoft.com/office/officeart/2005/8/layout/list1"/>
    <dgm:cxn modelId="{84AA58EB-4B14-4574-B58E-97C6CD65417C}" type="presParOf" srcId="{3AB91DDD-7D88-4C90-961B-7DEBEC56765B}" destId="{0CEDDDE0-FDA6-4C01-A803-55B635EEB2B9}" srcOrd="3" destOrd="0" presId="urn:microsoft.com/office/officeart/2005/8/layout/list1"/>
    <dgm:cxn modelId="{11FD77E3-FCD8-40C1-BECF-EEF0F5149C6B}" type="presParOf" srcId="{3AB91DDD-7D88-4C90-961B-7DEBEC56765B}" destId="{CE016B26-763B-4F62-A7D6-CA427BA79E5C}" srcOrd="4" destOrd="0" presId="urn:microsoft.com/office/officeart/2005/8/layout/list1"/>
    <dgm:cxn modelId="{5FE417AC-EA6B-4804-865C-BF3F04E3F94C}" type="presParOf" srcId="{CE016B26-763B-4F62-A7D6-CA427BA79E5C}" destId="{E8C35374-CB11-4576-ACCD-837E7BCE50E0}" srcOrd="0" destOrd="0" presId="urn:microsoft.com/office/officeart/2005/8/layout/list1"/>
    <dgm:cxn modelId="{8DA6AE43-928D-4FC3-A454-3FCCDA4CEBBA}" type="presParOf" srcId="{CE016B26-763B-4F62-A7D6-CA427BA79E5C}" destId="{077C2B1D-4A15-4EAB-88F6-83E9F3F91C8A}" srcOrd="1" destOrd="0" presId="urn:microsoft.com/office/officeart/2005/8/layout/list1"/>
    <dgm:cxn modelId="{DB152FD8-1A7D-4853-951F-8F7F8ED200B0}" type="presParOf" srcId="{3AB91DDD-7D88-4C90-961B-7DEBEC56765B}" destId="{5F884E99-734A-4C6F-BADF-C5305241B253}" srcOrd="5" destOrd="0" presId="urn:microsoft.com/office/officeart/2005/8/layout/list1"/>
    <dgm:cxn modelId="{2071DA15-3978-4196-BCEC-1C3B4D8CFDF0}" type="presParOf" srcId="{3AB91DDD-7D88-4C90-961B-7DEBEC56765B}" destId="{A24C98E3-0E25-474C-9E34-D4977B4BE11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64C4389-C634-4CE9-BC24-86CF6EC47F98}"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233335FF-AEA5-4844-B01E-E1D910313244}">
      <dgm:prSet/>
      <dgm:spPr/>
      <dgm:t>
        <a:bodyPr/>
        <a:lstStyle/>
        <a:p>
          <a:pPr>
            <a:lnSpc>
              <a:spcPct val="100000"/>
            </a:lnSpc>
          </a:pPr>
          <a:r>
            <a:rPr lang="en-US" i="1">
              <a:latin typeface="Georgia Pro"/>
            </a:rPr>
            <a:t>"I need job opportunities and the ability to do internships starting freshman year. It would be wonderful if y'all had well known company's guarantee employment for those who completed select programs like SMIF. It would be great if </a:t>
          </a:r>
          <a:r>
            <a:rPr lang="en-US" i="1" err="1">
              <a:latin typeface="Georgia Pro"/>
            </a:rPr>
            <a:t>if</a:t>
          </a:r>
          <a:r>
            <a:rPr lang="en-US" i="1">
              <a:latin typeface="Georgia Pro"/>
            </a:rPr>
            <a:t> y'all had a banking club or organization that could guarantee employment in the field."</a:t>
          </a:r>
          <a:endParaRPr lang="en-US">
            <a:latin typeface="Georgia Pro"/>
          </a:endParaRPr>
        </a:p>
      </dgm:t>
    </dgm:pt>
    <dgm:pt modelId="{694351AE-4F7C-419A-AAEE-A3664C661C00}" type="parTrans" cxnId="{978BE8AB-F1AD-4529-B10D-F03AFA54596B}">
      <dgm:prSet/>
      <dgm:spPr/>
      <dgm:t>
        <a:bodyPr/>
        <a:lstStyle/>
        <a:p>
          <a:endParaRPr lang="en-US"/>
        </a:p>
      </dgm:t>
    </dgm:pt>
    <dgm:pt modelId="{8EB0CE2D-0690-4A38-A8E9-BCA9365C27F8}" type="sibTrans" cxnId="{978BE8AB-F1AD-4529-B10D-F03AFA54596B}">
      <dgm:prSet/>
      <dgm:spPr/>
      <dgm:t>
        <a:bodyPr/>
        <a:lstStyle/>
        <a:p>
          <a:pPr>
            <a:lnSpc>
              <a:spcPct val="100000"/>
            </a:lnSpc>
          </a:pPr>
          <a:endParaRPr lang="en-US"/>
        </a:p>
      </dgm:t>
    </dgm:pt>
    <dgm:pt modelId="{380C27EE-33C6-4D77-B2FF-1FFDC85D742F}">
      <dgm:prSet/>
      <dgm:spPr/>
      <dgm:t>
        <a:bodyPr/>
        <a:lstStyle/>
        <a:p>
          <a:pPr>
            <a:lnSpc>
              <a:spcPct val="100000"/>
            </a:lnSpc>
          </a:pPr>
          <a:r>
            <a:rPr lang="en-US" i="1">
              <a:latin typeface="Georgia Pro"/>
            </a:rPr>
            <a:t>"Introducing me to a lot of people that I could end up working with in the future...really giving me opportunities to meet recruiters and join organizations that could help me network, or just be a part of something bigger."</a:t>
          </a:r>
          <a:endParaRPr lang="en-US">
            <a:latin typeface="Georgia Pro"/>
          </a:endParaRPr>
        </a:p>
      </dgm:t>
    </dgm:pt>
    <dgm:pt modelId="{FDCC7D8B-B000-4B9F-9FDD-BD43D5B99C65}" type="parTrans" cxnId="{FE73B603-A891-4FFE-AB86-C0AD3DB9243A}">
      <dgm:prSet/>
      <dgm:spPr/>
      <dgm:t>
        <a:bodyPr/>
        <a:lstStyle/>
        <a:p>
          <a:endParaRPr lang="en-US"/>
        </a:p>
      </dgm:t>
    </dgm:pt>
    <dgm:pt modelId="{4D498CAA-DF34-4EC9-A901-C932E9EEDDB2}" type="sibTrans" cxnId="{FE73B603-A891-4FFE-AB86-C0AD3DB9243A}">
      <dgm:prSet/>
      <dgm:spPr/>
      <dgm:t>
        <a:bodyPr/>
        <a:lstStyle/>
        <a:p>
          <a:pPr>
            <a:lnSpc>
              <a:spcPct val="100000"/>
            </a:lnSpc>
          </a:pPr>
          <a:endParaRPr lang="en-US"/>
        </a:p>
      </dgm:t>
    </dgm:pt>
    <dgm:pt modelId="{E753C39E-32B0-41C9-B594-D2B26ACBBF17}">
      <dgm:prSet/>
      <dgm:spPr/>
      <dgm:t>
        <a:bodyPr/>
        <a:lstStyle/>
        <a:p>
          <a:pPr>
            <a:lnSpc>
              <a:spcPct val="100000"/>
            </a:lnSpc>
          </a:pPr>
          <a:r>
            <a:rPr lang="en-US" i="1">
              <a:latin typeface="Georgia Pro"/>
            </a:rPr>
            <a:t>"All the business professors have some sort of experience in the business world and they always integrate that into their content."</a:t>
          </a:r>
          <a:endParaRPr lang="en-US">
            <a:latin typeface="Georgia Pro"/>
          </a:endParaRPr>
        </a:p>
      </dgm:t>
    </dgm:pt>
    <dgm:pt modelId="{717F4A56-0039-4535-835B-A05BA993E00F}" type="parTrans" cxnId="{39C28B18-7771-4D7B-8727-AC488AA00AE6}">
      <dgm:prSet/>
      <dgm:spPr/>
      <dgm:t>
        <a:bodyPr/>
        <a:lstStyle/>
        <a:p>
          <a:endParaRPr lang="en-US"/>
        </a:p>
      </dgm:t>
    </dgm:pt>
    <dgm:pt modelId="{6F6B63B4-2564-49A4-8ED0-3A0D0DB7FB0D}" type="sibTrans" cxnId="{39C28B18-7771-4D7B-8727-AC488AA00AE6}">
      <dgm:prSet/>
      <dgm:spPr/>
      <dgm:t>
        <a:bodyPr/>
        <a:lstStyle/>
        <a:p>
          <a:pPr>
            <a:lnSpc>
              <a:spcPct val="100000"/>
            </a:lnSpc>
          </a:pPr>
          <a:endParaRPr lang="en-US"/>
        </a:p>
      </dgm:t>
    </dgm:pt>
    <dgm:pt modelId="{4302FEC9-9A71-45DA-A661-A888AFE06206}">
      <dgm:prSet/>
      <dgm:spPr/>
      <dgm:t>
        <a:bodyPr/>
        <a:lstStyle/>
        <a:p>
          <a:pPr>
            <a:lnSpc>
              <a:spcPct val="100000"/>
            </a:lnSpc>
          </a:pPr>
          <a:r>
            <a:rPr lang="en-US" i="1">
              <a:latin typeface="Georgia Pro"/>
            </a:rPr>
            <a:t>"I have access to all the accounting resources and everything. I get like weekly newsletters and stuff from them. I'm also a finance major, but I don't think I've heard anything from them. It's just kind of like sink or swim."</a:t>
          </a:r>
          <a:endParaRPr lang="en-US">
            <a:latin typeface="Georgia Pro"/>
          </a:endParaRPr>
        </a:p>
      </dgm:t>
    </dgm:pt>
    <dgm:pt modelId="{68136521-B8E8-4D29-927C-C4F7D6728864}" type="parTrans" cxnId="{48E3A3F3-E35F-4123-8D0F-40F8CFF731D0}">
      <dgm:prSet/>
      <dgm:spPr/>
      <dgm:t>
        <a:bodyPr/>
        <a:lstStyle/>
        <a:p>
          <a:endParaRPr lang="en-US"/>
        </a:p>
      </dgm:t>
    </dgm:pt>
    <dgm:pt modelId="{A2D79AA3-B554-43FF-B349-16C0FB7B3A14}" type="sibTrans" cxnId="{48E3A3F3-E35F-4123-8D0F-40F8CFF731D0}">
      <dgm:prSet/>
      <dgm:spPr/>
      <dgm:t>
        <a:bodyPr/>
        <a:lstStyle/>
        <a:p>
          <a:endParaRPr lang="en-US"/>
        </a:p>
      </dgm:t>
    </dgm:pt>
    <dgm:pt modelId="{FA3B056C-3A2F-408A-86A4-50EFD0867BBB}" type="pres">
      <dgm:prSet presAssocID="{564C4389-C634-4CE9-BC24-86CF6EC47F98}" presName="root" presStyleCnt="0">
        <dgm:presLayoutVars>
          <dgm:dir/>
          <dgm:resizeHandles val="exact"/>
        </dgm:presLayoutVars>
      </dgm:prSet>
      <dgm:spPr/>
    </dgm:pt>
    <dgm:pt modelId="{11A9BB1C-4EF7-4B30-9238-3E548BA5D369}" type="pres">
      <dgm:prSet presAssocID="{564C4389-C634-4CE9-BC24-86CF6EC47F98}" presName="container" presStyleCnt="0">
        <dgm:presLayoutVars>
          <dgm:dir/>
          <dgm:resizeHandles val="exact"/>
        </dgm:presLayoutVars>
      </dgm:prSet>
      <dgm:spPr/>
    </dgm:pt>
    <dgm:pt modelId="{E3D58566-30CE-4EC5-B202-180DD482695D}" type="pres">
      <dgm:prSet presAssocID="{233335FF-AEA5-4844-B01E-E1D910313244}" presName="compNode" presStyleCnt="0"/>
      <dgm:spPr/>
    </dgm:pt>
    <dgm:pt modelId="{6E5E02A7-2A62-4EFE-90A5-C9AA03D09C35}" type="pres">
      <dgm:prSet presAssocID="{233335FF-AEA5-4844-B01E-E1D910313244}" presName="iconBgRect" presStyleLbl="bgShp" presStyleIdx="0" presStyleCnt="4"/>
      <dgm:spPr/>
    </dgm:pt>
    <dgm:pt modelId="{F03603F8-CF56-4981-88DA-F8ADC0017FA0}" type="pres">
      <dgm:prSet presAssocID="{233335FF-AEA5-4844-B01E-E1D91031324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ffice Worker"/>
        </a:ext>
      </dgm:extLst>
    </dgm:pt>
    <dgm:pt modelId="{CD18F949-2A85-483A-B8D9-F6E9B8CB5D80}" type="pres">
      <dgm:prSet presAssocID="{233335FF-AEA5-4844-B01E-E1D910313244}" presName="spaceRect" presStyleCnt="0"/>
      <dgm:spPr/>
    </dgm:pt>
    <dgm:pt modelId="{F140CFA6-EB83-4A06-AC3E-A6145456CC65}" type="pres">
      <dgm:prSet presAssocID="{233335FF-AEA5-4844-B01E-E1D910313244}" presName="textRect" presStyleLbl="revTx" presStyleIdx="0" presStyleCnt="4">
        <dgm:presLayoutVars>
          <dgm:chMax val="1"/>
          <dgm:chPref val="1"/>
        </dgm:presLayoutVars>
      </dgm:prSet>
      <dgm:spPr/>
    </dgm:pt>
    <dgm:pt modelId="{3B380F8F-6E87-4765-AD28-5C2F72EA2479}" type="pres">
      <dgm:prSet presAssocID="{8EB0CE2D-0690-4A38-A8E9-BCA9365C27F8}" presName="sibTrans" presStyleLbl="sibTrans2D1" presStyleIdx="0" presStyleCnt="0"/>
      <dgm:spPr/>
    </dgm:pt>
    <dgm:pt modelId="{9711CF84-C40E-4369-A866-F3FD68C3D3B0}" type="pres">
      <dgm:prSet presAssocID="{380C27EE-33C6-4D77-B2FF-1FFDC85D742F}" presName="compNode" presStyleCnt="0"/>
      <dgm:spPr/>
    </dgm:pt>
    <dgm:pt modelId="{DFBAD17F-29E3-4B27-92B3-5D9AFE3BC4C5}" type="pres">
      <dgm:prSet presAssocID="{380C27EE-33C6-4D77-B2FF-1FFDC85D742F}" presName="iconBgRect" presStyleLbl="bgShp" presStyleIdx="1" presStyleCnt="4"/>
      <dgm:spPr/>
    </dgm:pt>
    <dgm:pt modelId="{2243D808-F476-496C-AECD-320D2A6FB935}" type="pres">
      <dgm:prSet presAssocID="{380C27EE-33C6-4D77-B2FF-1FFDC85D74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9AA761B3-3897-4C4A-9DFD-F688BC2710C1}" type="pres">
      <dgm:prSet presAssocID="{380C27EE-33C6-4D77-B2FF-1FFDC85D742F}" presName="spaceRect" presStyleCnt="0"/>
      <dgm:spPr/>
    </dgm:pt>
    <dgm:pt modelId="{091E25B0-0786-4B1B-9640-2687537239CA}" type="pres">
      <dgm:prSet presAssocID="{380C27EE-33C6-4D77-B2FF-1FFDC85D742F}" presName="textRect" presStyleLbl="revTx" presStyleIdx="1" presStyleCnt="4">
        <dgm:presLayoutVars>
          <dgm:chMax val="1"/>
          <dgm:chPref val="1"/>
        </dgm:presLayoutVars>
      </dgm:prSet>
      <dgm:spPr/>
    </dgm:pt>
    <dgm:pt modelId="{5D614398-BA64-43EE-BDE1-28758B1944C8}" type="pres">
      <dgm:prSet presAssocID="{4D498CAA-DF34-4EC9-A901-C932E9EEDDB2}" presName="sibTrans" presStyleLbl="sibTrans2D1" presStyleIdx="0" presStyleCnt="0"/>
      <dgm:spPr/>
    </dgm:pt>
    <dgm:pt modelId="{EF028ACC-8D87-4054-B9A1-BCF03A0A1ECA}" type="pres">
      <dgm:prSet presAssocID="{E753C39E-32B0-41C9-B594-D2B26ACBBF17}" presName="compNode" presStyleCnt="0"/>
      <dgm:spPr/>
    </dgm:pt>
    <dgm:pt modelId="{37748F64-FF70-442E-84B3-8BC3AD108C3A}" type="pres">
      <dgm:prSet presAssocID="{E753C39E-32B0-41C9-B594-D2B26ACBBF17}" presName="iconBgRect" presStyleLbl="bgShp" presStyleIdx="2" presStyleCnt="4"/>
      <dgm:spPr/>
    </dgm:pt>
    <dgm:pt modelId="{1720EA30-B534-4005-B43C-581EF1B411EE}" type="pres">
      <dgm:prSet presAssocID="{E753C39E-32B0-41C9-B594-D2B26ACBBF1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46AECC9C-286A-4699-A95A-408A5BFA52A3}" type="pres">
      <dgm:prSet presAssocID="{E753C39E-32B0-41C9-B594-D2B26ACBBF17}" presName="spaceRect" presStyleCnt="0"/>
      <dgm:spPr/>
    </dgm:pt>
    <dgm:pt modelId="{DEB95CE6-B9BA-4F49-929D-CA1BA66A2E2B}" type="pres">
      <dgm:prSet presAssocID="{E753C39E-32B0-41C9-B594-D2B26ACBBF17}" presName="textRect" presStyleLbl="revTx" presStyleIdx="2" presStyleCnt="4">
        <dgm:presLayoutVars>
          <dgm:chMax val="1"/>
          <dgm:chPref val="1"/>
        </dgm:presLayoutVars>
      </dgm:prSet>
      <dgm:spPr/>
    </dgm:pt>
    <dgm:pt modelId="{084859B4-0E44-4364-B21F-E87673DEC50F}" type="pres">
      <dgm:prSet presAssocID="{6F6B63B4-2564-49A4-8ED0-3A0D0DB7FB0D}" presName="sibTrans" presStyleLbl="sibTrans2D1" presStyleIdx="0" presStyleCnt="0"/>
      <dgm:spPr/>
    </dgm:pt>
    <dgm:pt modelId="{1DC771E7-8CD9-4337-87A4-AE2998203FEC}" type="pres">
      <dgm:prSet presAssocID="{4302FEC9-9A71-45DA-A661-A888AFE06206}" presName="compNode" presStyleCnt="0"/>
      <dgm:spPr/>
    </dgm:pt>
    <dgm:pt modelId="{D52403B8-5358-4FA6-9C13-4635D536DF68}" type="pres">
      <dgm:prSet presAssocID="{4302FEC9-9A71-45DA-A661-A888AFE06206}" presName="iconBgRect" presStyleLbl="bgShp" presStyleIdx="3" presStyleCnt="4"/>
      <dgm:spPr/>
    </dgm:pt>
    <dgm:pt modelId="{66A76107-6F9F-4184-A541-82D78D763E45}" type="pres">
      <dgm:prSet presAssocID="{4302FEC9-9A71-45DA-A661-A888AFE0620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nvelope"/>
        </a:ext>
      </dgm:extLst>
    </dgm:pt>
    <dgm:pt modelId="{D7447D3D-EE60-4915-B70C-91EF6C9E75B1}" type="pres">
      <dgm:prSet presAssocID="{4302FEC9-9A71-45DA-A661-A888AFE06206}" presName="spaceRect" presStyleCnt="0"/>
      <dgm:spPr/>
    </dgm:pt>
    <dgm:pt modelId="{20A6701A-5973-44DF-B77F-638BDD2920ED}" type="pres">
      <dgm:prSet presAssocID="{4302FEC9-9A71-45DA-A661-A888AFE06206}" presName="textRect" presStyleLbl="revTx" presStyleIdx="3" presStyleCnt="4">
        <dgm:presLayoutVars>
          <dgm:chMax val="1"/>
          <dgm:chPref val="1"/>
        </dgm:presLayoutVars>
      </dgm:prSet>
      <dgm:spPr/>
    </dgm:pt>
  </dgm:ptLst>
  <dgm:cxnLst>
    <dgm:cxn modelId="{FE73B603-A891-4FFE-AB86-C0AD3DB9243A}" srcId="{564C4389-C634-4CE9-BC24-86CF6EC47F98}" destId="{380C27EE-33C6-4D77-B2FF-1FFDC85D742F}" srcOrd="1" destOrd="0" parTransId="{FDCC7D8B-B000-4B9F-9FDD-BD43D5B99C65}" sibTransId="{4D498CAA-DF34-4EC9-A901-C932E9EEDDB2}"/>
    <dgm:cxn modelId="{F462C808-0902-4C7B-AAED-D47F4FEA3407}" type="presOf" srcId="{E753C39E-32B0-41C9-B594-D2B26ACBBF17}" destId="{DEB95CE6-B9BA-4F49-929D-CA1BA66A2E2B}" srcOrd="0" destOrd="0" presId="urn:microsoft.com/office/officeart/2018/2/layout/IconCircleList"/>
    <dgm:cxn modelId="{39C28B18-7771-4D7B-8727-AC488AA00AE6}" srcId="{564C4389-C634-4CE9-BC24-86CF6EC47F98}" destId="{E753C39E-32B0-41C9-B594-D2B26ACBBF17}" srcOrd="2" destOrd="0" parTransId="{717F4A56-0039-4535-835B-A05BA993E00F}" sibTransId="{6F6B63B4-2564-49A4-8ED0-3A0D0DB7FB0D}"/>
    <dgm:cxn modelId="{08891B25-C087-4A38-8B62-507595D393F3}" type="presOf" srcId="{564C4389-C634-4CE9-BC24-86CF6EC47F98}" destId="{FA3B056C-3A2F-408A-86A4-50EFD0867BBB}" srcOrd="0" destOrd="0" presId="urn:microsoft.com/office/officeart/2018/2/layout/IconCircleList"/>
    <dgm:cxn modelId="{6CFC575B-B12F-4CA8-B8D8-14BAB335A54C}" type="presOf" srcId="{4302FEC9-9A71-45DA-A661-A888AFE06206}" destId="{20A6701A-5973-44DF-B77F-638BDD2920ED}" srcOrd="0" destOrd="0" presId="urn:microsoft.com/office/officeart/2018/2/layout/IconCircleList"/>
    <dgm:cxn modelId="{8D28E272-78A2-4314-BF52-7FC62C9A1B91}" type="presOf" srcId="{380C27EE-33C6-4D77-B2FF-1FFDC85D742F}" destId="{091E25B0-0786-4B1B-9640-2687537239CA}" srcOrd="0" destOrd="0" presId="urn:microsoft.com/office/officeart/2018/2/layout/IconCircleList"/>
    <dgm:cxn modelId="{83E9A880-C27F-461B-A7FD-57BB0AC5693D}" type="presOf" srcId="{4D498CAA-DF34-4EC9-A901-C932E9EEDDB2}" destId="{5D614398-BA64-43EE-BDE1-28758B1944C8}" srcOrd="0" destOrd="0" presId="urn:microsoft.com/office/officeart/2018/2/layout/IconCircleList"/>
    <dgm:cxn modelId="{978BE8AB-F1AD-4529-B10D-F03AFA54596B}" srcId="{564C4389-C634-4CE9-BC24-86CF6EC47F98}" destId="{233335FF-AEA5-4844-B01E-E1D910313244}" srcOrd="0" destOrd="0" parTransId="{694351AE-4F7C-419A-AAEE-A3664C661C00}" sibTransId="{8EB0CE2D-0690-4A38-A8E9-BCA9365C27F8}"/>
    <dgm:cxn modelId="{38F0A5B2-32AA-4901-AA36-D4FDB4D4B26A}" type="presOf" srcId="{6F6B63B4-2564-49A4-8ED0-3A0D0DB7FB0D}" destId="{084859B4-0E44-4364-B21F-E87673DEC50F}" srcOrd="0" destOrd="0" presId="urn:microsoft.com/office/officeart/2018/2/layout/IconCircleList"/>
    <dgm:cxn modelId="{38CF01ED-B598-4D4F-A44B-E016F02253E9}" type="presOf" srcId="{8EB0CE2D-0690-4A38-A8E9-BCA9365C27F8}" destId="{3B380F8F-6E87-4765-AD28-5C2F72EA2479}" srcOrd="0" destOrd="0" presId="urn:microsoft.com/office/officeart/2018/2/layout/IconCircleList"/>
    <dgm:cxn modelId="{F28C4AF2-1454-4580-895F-AA1E247035CD}" type="presOf" srcId="{233335FF-AEA5-4844-B01E-E1D910313244}" destId="{F140CFA6-EB83-4A06-AC3E-A6145456CC65}" srcOrd="0" destOrd="0" presId="urn:microsoft.com/office/officeart/2018/2/layout/IconCircleList"/>
    <dgm:cxn modelId="{48E3A3F3-E35F-4123-8D0F-40F8CFF731D0}" srcId="{564C4389-C634-4CE9-BC24-86CF6EC47F98}" destId="{4302FEC9-9A71-45DA-A661-A888AFE06206}" srcOrd="3" destOrd="0" parTransId="{68136521-B8E8-4D29-927C-C4F7D6728864}" sibTransId="{A2D79AA3-B554-43FF-B349-16C0FB7B3A14}"/>
    <dgm:cxn modelId="{3CB4B314-1A0D-4148-B6E8-BBA8426CD886}" type="presParOf" srcId="{FA3B056C-3A2F-408A-86A4-50EFD0867BBB}" destId="{11A9BB1C-4EF7-4B30-9238-3E548BA5D369}" srcOrd="0" destOrd="0" presId="urn:microsoft.com/office/officeart/2018/2/layout/IconCircleList"/>
    <dgm:cxn modelId="{C58864AC-9596-4260-B7AB-83FE5316E46A}" type="presParOf" srcId="{11A9BB1C-4EF7-4B30-9238-3E548BA5D369}" destId="{E3D58566-30CE-4EC5-B202-180DD482695D}" srcOrd="0" destOrd="0" presId="urn:microsoft.com/office/officeart/2018/2/layout/IconCircleList"/>
    <dgm:cxn modelId="{C8F9E73B-AA31-4C9C-9E73-6E504B164359}" type="presParOf" srcId="{E3D58566-30CE-4EC5-B202-180DD482695D}" destId="{6E5E02A7-2A62-4EFE-90A5-C9AA03D09C35}" srcOrd="0" destOrd="0" presId="urn:microsoft.com/office/officeart/2018/2/layout/IconCircleList"/>
    <dgm:cxn modelId="{ADCDA6B1-9C4F-473C-A3DC-A3AF676DF62D}" type="presParOf" srcId="{E3D58566-30CE-4EC5-B202-180DD482695D}" destId="{F03603F8-CF56-4981-88DA-F8ADC0017FA0}" srcOrd="1" destOrd="0" presId="urn:microsoft.com/office/officeart/2018/2/layout/IconCircleList"/>
    <dgm:cxn modelId="{9E4BBBE5-8D99-4069-A6C0-62DCCCF93DBE}" type="presParOf" srcId="{E3D58566-30CE-4EC5-B202-180DD482695D}" destId="{CD18F949-2A85-483A-B8D9-F6E9B8CB5D80}" srcOrd="2" destOrd="0" presId="urn:microsoft.com/office/officeart/2018/2/layout/IconCircleList"/>
    <dgm:cxn modelId="{72D105E8-AB1B-47A3-B3E4-B436E39DC34B}" type="presParOf" srcId="{E3D58566-30CE-4EC5-B202-180DD482695D}" destId="{F140CFA6-EB83-4A06-AC3E-A6145456CC65}" srcOrd="3" destOrd="0" presId="urn:microsoft.com/office/officeart/2018/2/layout/IconCircleList"/>
    <dgm:cxn modelId="{EEF8FFC6-430D-494C-84D2-A12625B466C3}" type="presParOf" srcId="{11A9BB1C-4EF7-4B30-9238-3E548BA5D369}" destId="{3B380F8F-6E87-4765-AD28-5C2F72EA2479}" srcOrd="1" destOrd="0" presId="urn:microsoft.com/office/officeart/2018/2/layout/IconCircleList"/>
    <dgm:cxn modelId="{F2875791-D53C-4825-8548-EA83DDB937F5}" type="presParOf" srcId="{11A9BB1C-4EF7-4B30-9238-3E548BA5D369}" destId="{9711CF84-C40E-4369-A866-F3FD68C3D3B0}" srcOrd="2" destOrd="0" presId="urn:microsoft.com/office/officeart/2018/2/layout/IconCircleList"/>
    <dgm:cxn modelId="{9BF7A2AC-27E1-43CA-9BAB-DFEC0DD34392}" type="presParOf" srcId="{9711CF84-C40E-4369-A866-F3FD68C3D3B0}" destId="{DFBAD17F-29E3-4B27-92B3-5D9AFE3BC4C5}" srcOrd="0" destOrd="0" presId="urn:microsoft.com/office/officeart/2018/2/layout/IconCircleList"/>
    <dgm:cxn modelId="{68741DE0-55A6-45B6-8FF6-23E5F8022B1B}" type="presParOf" srcId="{9711CF84-C40E-4369-A866-F3FD68C3D3B0}" destId="{2243D808-F476-496C-AECD-320D2A6FB935}" srcOrd="1" destOrd="0" presId="urn:microsoft.com/office/officeart/2018/2/layout/IconCircleList"/>
    <dgm:cxn modelId="{72800650-C3B1-4F94-BAD3-63F9DE103533}" type="presParOf" srcId="{9711CF84-C40E-4369-A866-F3FD68C3D3B0}" destId="{9AA761B3-3897-4C4A-9DFD-F688BC2710C1}" srcOrd="2" destOrd="0" presId="urn:microsoft.com/office/officeart/2018/2/layout/IconCircleList"/>
    <dgm:cxn modelId="{3BCD20F0-18E1-438C-9772-3E12FD2B4A0E}" type="presParOf" srcId="{9711CF84-C40E-4369-A866-F3FD68C3D3B0}" destId="{091E25B0-0786-4B1B-9640-2687537239CA}" srcOrd="3" destOrd="0" presId="urn:microsoft.com/office/officeart/2018/2/layout/IconCircleList"/>
    <dgm:cxn modelId="{269EEFEF-2F61-48ED-8170-EAD2C4BF4000}" type="presParOf" srcId="{11A9BB1C-4EF7-4B30-9238-3E548BA5D369}" destId="{5D614398-BA64-43EE-BDE1-28758B1944C8}" srcOrd="3" destOrd="0" presId="urn:microsoft.com/office/officeart/2018/2/layout/IconCircleList"/>
    <dgm:cxn modelId="{89D1C664-6540-41E8-87DB-FD853FA03FDD}" type="presParOf" srcId="{11A9BB1C-4EF7-4B30-9238-3E548BA5D369}" destId="{EF028ACC-8D87-4054-B9A1-BCF03A0A1ECA}" srcOrd="4" destOrd="0" presId="urn:microsoft.com/office/officeart/2018/2/layout/IconCircleList"/>
    <dgm:cxn modelId="{ABD322C6-EE47-4811-AF5D-020B53A2BD2A}" type="presParOf" srcId="{EF028ACC-8D87-4054-B9A1-BCF03A0A1ECA}" destId="{37748F64-FF70-442E-84B3-8BC3AD108C3A}" srcOrd="0" destOrd="0" presId="urn:microsoft.com/office/officeart/2018/2/layout/IconCircleList"/>
    <dgm:cxn modelId="{CCF11D73-0E4D-4262-BEBD-3B6F555F7954}" type="presParOf" srcId="{EF028ACC-8D87-4054-B9A1-BCF03A0A1ECA}" destId="{1720EA30-B534-4005-B43C-581EF1B411EE}" srcOrd="1" destOrd="0" presId="urn:microsoft.com/office/officeart/2018/2/layout/IconCircleList"/>
    <dgm:cxn modelId="{DD62E1B2-8E85-4D57-B82F-931F5E3F66EB}" type="presParOf" srcId="{EF028ACC-8D87-4054-B9A1-BCF03A0A1ECA}" destId="{46AECC9C-286A-4699-A95A-408A5BFA52A3}" srcOrd="2" destOrd="0" presId="urn:microsoft.com/office/officeart/2018/2/layout/IconCircleList"/>
    <dgm:cxn modelId="{0FDD4325-9950-4251-BC44-F6CD4EE3EBC1}" type="presParOf" srcId="{EF028ACC-8D87-4054-B9A1-BCF03A0A1ECA}" destId="{DEB95CE6-B9BA-4F49-929D-CA1BA66A2E2B}" srcOrd="3" destOrd="0" presId="urn:microsoft.com/office/officeart/2018/2/layout/IconCircleList"/>
    <dgm:cxn modelId="{1D1DF1C4-1AF7-4BF8-9DA6-67E069699FB8}" type="presParOf" srcId="{11A9BB1C-4EF7-4B30-9238-3E548BA5D369}" destId="{084859B4-0E44-4364-B21F-E87673DEC50F}" srcOrd="5" destOrd="0" presId="urn:microsoft.com/office/officeart/2018/2/layout/IconCircleList"/>
    <dgm:cxn modelId="{DE5C4135-2DBE-43EB-9690-B6FA5B32CAE0}" type="presParOf" srcId="{11A9BB1C-4EF7-4B30-9238-3E548BA5D369}" destId="{1DC771E7-8CD9-4337-87A4-AE2998203FEC}" srcOrd="6" destOrd="0" presId="urn:microsoft.com/office/officeart/2018/2/layout/IconCircleList"/>
    <dgm:cxn modelId="{78454D21-F46F-4548-9EAE-9580D3DF72E9}" type="presParOf" srcId="{1DC771E7-8CD9-4337-87A4-AE2998203FEC}" destId="{D52403B8-5358-4FA6-9C13-4635D536DF68}" srcOrd="0" destOrd="0" presId="urn:microsoft.com/office/officeart/2018/2/layout/IconCircleList"/>
    <dgm:cxn modelId="{07B79CF5-CDA3-4E6C-BDDD-23B559CA7124}" type="presParOf" srcId="{1DC771E7-8CD9-4337-87A4-AE2998203FEC}" destId="{66A76107-6F9F-4184-A541-82D78D763E45}" srcOrd="1" destOrd="0" presId="urn:microsoft.com/office/officeart/2018/2/layout/IconCircleList"/>
    <dgm:cxn modelId="{DF0F702D-B23B-494F-9A6B-82A042942A37}" type="presParOf" srcId="{1DC771E7-8CD9-4337-87A4-AE2998203FEC}" destId="{D7447D3D-EE60-4915-B70C-91EF6C9E75B1}" srcOrd="2" destOrd="0" presId="urn:microsoft.com/office/officeart/2018/2/layout/IconCircleList"/>
    <dgm:cxn modelId="{33690492-1781-4B41-A2B4-7853F3968F29}" type="presParOf" srcId="{1DC771E7-8CD9-4337-87A4-AE2998203FEC}" destId="{20A6701A-5973-44DF-B77F-638BDD2920E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F8B0E15-9702-40D0-87AF-B3848968DD4F}"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FBD46FC4-2C69-4A20-8F7E-7F1FC9634FC2}">
      <dgm:prSet/>
      <dgm:spPr/>
      <dgm:t>
        <a:bodyPr/>
        <a:lstStyle/>
        <a:p>
          <a:pPr rtl="0"/>
          <a:r>
            <a:rPr lang="en-US">
              <a:latin typeface="Georgia Pro"/>
            </a:rPr>
            <a:t>Hard Skills – Certificates ex: PDU's lead to Certified Associate Project Manager (CAPM) Certificate </a:t>
          </a:r>
        </a:p>
      </dgm:t>
    </dgm:pt>
    <dgm:pt modelId="{867F5037-6A83-46CF-9988-63BA727543AF}" type="parTrans" cxnId="{92B4DCED-38D6-46AC-AD25-87C5BCC7EDB2}">
      <dgm:prSet/>
      <dgm:spPr/>
      <dgm:t>
        <a:bodyPr/>
        <a:lstStyle/>
        <a:p>
          <a:endParaRPr lang="en-US"/>
        </a:p>
      </dgm:t>
    </dgm:pt>
    <dgm:pt modelId="{BD9BB92F-EE05-4A36-A73E-DC0AB2F06BBD}" type="sibTrans" cxnId="{92B4DCED-38D6-46AC-AD25-87C5BCC7EDB2}">
      <dgm:prSet/>
      <dgm:spPr/>
      <dgm:t>
        <a:bodyPr/>
        <a:lstStyle/>
        <a:p>
          <a:endParaRPr lang="en-US"/>
        </a:p>
      </dgm:t>
    </dgm:pt>
    <dgm:pt modelId="{9CDFE13E-26A2-4C77-82C8-ADB7394CB8EA}">
      <dgm:prSet/>
      <dgm:spPr/>
      <dgm:t>
        <a:bodyPr/>
        <a:lstStyle/>
        <a:p>
          <a:pPr rtl="0"/>
          <a:r>
            <a:rPr lang="en-US">
              <a:latin typeface="Georgia Pro"/>
            </a:rPr>
            <a:t>Internship postings kiosk </a:t>
          </a:r>
        </a:p>
      </dgm:t>
    </dgm:pt>
    <dgm:pt modelId="{48E2C814-0662-4E24-9FF5-A7502C5C53A4}" type="parTrans" cxnId="{01DFC9B9-85B8-46F3-8D6B-02678C14D5B6}">
      <dgm:prSet/>
      <dgm:spPr/>
      <dgm:t>
        <a:bodyPr/>
        <a:lstStyle/>
        <a:p>
          <a:endParaRPr lang="en-US"/>
        </a:p>
      </dgm:t>
    </dgm:pt>
    <dgm:pt modelId="{BE61F781-5C32-46AD-95FB-9AF9259C6370}" type="sibTrans" cxnId="{01DFC9B9-85B8-46F3-8D6B-02678C14D5B6}">
      <dgm:prSet/>
      <dgm:spPr/>
      <dgm:t>
        <a:bodyPr/>
        <a:lstStyle/>
        <a:p>
          <a:endParaRPr lang="en-US"/>
        </a:p>
      </dgm:t>
    </dgm:pt>
    <dgm:pt modelId="{1F4BC271-F45D-4FD3-8F73-F561EF3D97D9}">
      <dgm:prSet/>
      <dgm:spPr/>
      <dgm:t>
        <a:bodyPr/>
        <a:lstStyle/>
        <a:p>
          <a:pPr rtl="0"/>
          <a:r>
            <a:rPr lang="en-US">
              <a:latin typeface="Georgia Pro"/>
            </a:rPr>
            <a:t>Specific Tutoring to McCoy </a:t>
          </a:r>
        </a:p>
      </dgm:t>
    </dgm:pt>
    <dgm:pt modelId="{A2644A74-D761-477A-B6E0-44A554F41BC2}" type="parTrans" cxnId="{DEBCDFE1-B1C3-464C-A570-8369CD82CB82}">
      <dgm:prSet/>
      <dgm:spPr/>
      <dgm:t>
        <a:bodyPr/>
        <a:lstStyle/>
        <a:p>
          <a:endParaRPr lang="en-US"/>
        </a:p>
      </dgm:t>
    </dgm:pt>
    <dgm:pt modelId="{A9502C58-066D-4B91-B091-245064A3F22A}" type="sibTrans" cxnId="{DEBCDFE1-B1C3-464C-A570-8369CD82CB82}">
      <dgm:prSet/>
      <dgm:spPr/>
      <dgm:t>
        <a:bodyPr/>
        <a:lstStyle/>
        <a:p>
          <a:endParaRPr lang="en-US"/>
        </a:p>
      </dgm:t>
    </dgm:pt>
    <dgm:pt modelId="{9F08B1F4-8195-4E67-8F98-E657CB5C85D3}">
      <dgm:prSet/>
      <dgm:spPr/>
      <dgm:t>
        <a:bodyPr/>
        <a:lstStyle/>
        <a:p>
          <a:pPr rtl="0"/>
          <a:r>
            <a:rPr lang="en-US">
              <a:latin typeface="Georgia Pro"/>
            </a:rPr>
            <a:t> Weekly Advisor Check-in Meetings at the MSSC for Freshmen/Transfers</a:t>
          </a:r>
          <a:r>
            <a:rPr lang="en-US">
              <a:latin typeface="Georgia Pro"/>
              <a:cs typeface="Calibri Light"/>
            </a:rPr>
            <a:t> </a:t>
          </a:r>
          <a:endParaRPr lang="en-US">
            <a:latin typeface="Georgia Pro"/>
          </a:endParaRPr>
        </a:p>
      </dgm:t>
    </dgm:pt>
    <dgm:pt modelId="{0904AF0E-73E9-439B-8BFB-C2F01F85EF69}" type="parTrans" cxnId="{46DEFD4F-181B-4BF1-B5B7-3178C71046C4}">
      <dgm:prSet/>
      <dgm:spPr/>
      <dgm:t>
        <a:bodyPr/>
        <a:lstStyle/>
        <a:p>
          <a:endParaRPr lang="en-US"/>
        </a:p>
      </dgm:t>
    </dgm:pt>
    <dgm:pt modelId="{DEDCA8F2-4B61-4511-9B28-6D26C6ED6BD9}" type="sibTrans" cxnId="{46DEFD4F-181B-4BF1-B5B7-3178C71046C4}">
      <dgm:prSet/>
      <dgm:spPr/>
      <dgm:t>
        <a:bodyPr/>
        <a:lstStyle/>
        <a:p>
          <a:endParaRPr lang="en-US"/>
        </a:p>
      </dgm:t>
    </dgm:pt>
    <dgm:pt modelId="{82366D81-A88B-4661-82CD-ACC6D7E4BDA7}">
      <dgm:prSet/>
      <dgm:spPr/>
      <dgm:t>
        <a:bodyPr/>
        <a:lstStyle/>
        <a:p>
          <a:pPr rtl="0"/>
          <a:r>
            <a:rPr lang="en-US">
              <a:latin typeface="Georgia Pro"/>
            </a:rPr>
            <a:t>Mentoring from Business Professionals </a:t>
          </a:r>
        </a:p>
      </dgm:t>
    </dgm:pt>
    <dgm:pt modelId="{B00085E3-FE43-48EC-8F36-0D3E945D6498}" type="parTrans" cxnId="{92AFD76F-662E-4655-BA84-DD1DCF7722E6}">
      <dgm:prSet/>
      <dgm:spPr/>
      <dgm:t>
        <a:bodyPr/>
        <a:lstStyle/>
        <a:p>
          <a:endParaRPr lang="en-US"/>
        </a:p>
      </dgm:t>
    </dgm:pt>
    <dgm:pt modelId="{AFCC51CD-1209-4066-AA8A-4A1CF7081845}" type="sibTrans" cxnId="{92AFD76F-662E-4655-BA84-DD1DCF7722E6}">
      <dgm:prSet/>
      <dgm:spPr/>
      <dgm:t>
        <a:bodyPr/>
        <a:lstStyle/>
        <a:p>
          <a:endParaRPr lang="en-US"/>
        </a:p>
      </dgm:t>
    </dgm:pt>
    <dgm:pt modelId="{7D577C38-3846-40B0-A93D-9F062271C0F9}" type="pres">
      <dgm:prSet presAssocID="{4F8B0E15-9702-40D0-87AF-B3848968DD4F}" presName="Name0" presStyleCnt="0">
        <dgm:presLayoutVars>
          <dgm:dir/>
          <dgm:animLvl val="lvl"/>
          <dgm:resizeHandles val="exact"/>
        </dgm:presLayoutVars>
      </dgm:prSet>
      <dgm:spPr/>
    </dgm:pt>
    <dgm:pt modelId="{89026D99-FAD2-4AD7-8665-CC77B350D5B8}" type="pres">
      <dgm:prSet presAssocID="{82366D81-A88B-4661-82CD-ACC6D7E4BDA7}" presName="boxAndChildren" presStyleCnt="0"/>
      <dgm:spPr/>
    </dgm:pt>
    <dgm:pt modelId="{8982FE8D-E7A5-48AF-8884-81E4F8BD5955}" type="pres">
      <dgm:prSet presAssocID="{82366D81-A88B-4661-82CD-ACC6D7E4BDA7}" presName="parentTextBox" presStyleLbl="node1" presStyleIdx="0" presStyleCnt="5"/>
      <dgm:spPr/>
    </dgm:pt>
    <dgm:pt modelId="{83A78987-1E78-4AD0-973B-1AF289860C87}" type="pres">
      <dgm:prSet presAssocID="{DEDCA8F2-4B61-4511-9B28-6D26C6ED6BD9}" presName="sp" presStyleCnt="0"/>
      <dgm:spPr/>
    </dgm:pt>
    <dgm:pt modelId="{C6B1540C-1F18-48FD-A838-0A4E1F8E4E25}" type="pres">
      <dgm:prSet presAssocID="{9F08B1F4-8195-4E67-8F98-E657CB5C85D3}" presName="arrowAndChildren" presStyleCnt="0"/>
      <dgm:spPr/>
    </dgm:pt>
    <dgm:pt modelId="{A161C692-DD52-4B97-BFD7-5F4086A3FB8F}" type="pres">
      <dgm:prSet presAssocID="{9F08B1F4-8195-4E67-8F98-E657CB5C85D3}" presName="parentTextArrow" presStyleLbl="node1" presStyleIdx="1" presStyleCnt="5"/>
      <dgm:spPr/>
    </dgm:pt>
    <dgm:pt modelId="{EABD4FB8-2DAE-4D5A-AE1F-2EC81153EF70}" type="pres">
      <dgm:prSet presAssocID="{A9502C58-066D-4B91-B091-245064A3F22A}" presName="sp" presStyleCnt="0"/>
      <dgm:spPr/>
    </dgm:pt>
    <dgm:pt modelId="{2776D939-A125-4896-B9BB-7B9591159DC2}" type="pres">
      <dgm:prSet presAssocID="{1F4BC271-F45D-4FD3-8F73-F561EF3D97D9}" presName="arrowAndChildren" presStyleCnt="0"/>
      <dgm:spPr/>
    </dgm:pt>
    <dgm:pt modelId="{D1721660-E657-48A6-BF71-5A57E7B00458}" type="pres">
      <dgm:prSet presAssocID="{1F4BC271-F45D-4FD3-8F73-F561EF3D97D9}" presName="parentTextArrow" presStyleLbl="node1" presStyleIdx="2" presStyleCnt="5"/>
      <dgm:spPr/>
    </dgm:pt>
    <dgm:pt modelId="{4D09A494-71C8-4A7D-A22C-2D528568C8AD}" type="pres">
      <dgm:prSet presAssocID="{BE61F781-5C32-46AD-95FB-9AF9259C6370}" presName="sp" presStyleCnt="0"/>
      <dgm:spPr/>
    </dgm:pt>
    <dgm:pt modelId="{A8A6D13A-44EE-4A70-9CFD-2FA839B0AF91}" type="pres">
      <dgm:prSet presAssocID="{9CDFE13E-26A2-4C77-82C8-ADB7394CB8EA}" presName="arrowAndChildren" presStyleCnt="0"/>
      <dgm:spPr/>
    </dgm:pt>
    <dgm:pt modelId="{B220FA0D-B7A4-4DBD-ACCA-87C18E2A3313}" type="pres">
      <dgm:prSet presAssocID="{9CDFE13E-26A2-4C77-82C8-ADB7394CB8EA}" presName="parentTextArrow" presStyleLbl="node1" presStyleIdx="3" presStyleCnt="5"/>
      <dgm:spPr/>
    </dgm:pt>
    <dgm:pt modelId="{B98C4879-4362-4AF5-8E7B-3BC42A2EE5D4}" type="pres">
      <dgm:prSet presAssocID="{BD9BB92F-EE05-4A36-A73E-DC0AB2F06BBD}" presName="sp" presStyleCnt="0"/>
      <dgm:spPr/>
    </dgm:pt>
    <dgm:pt modelId="{2752DD6E-8CC0-45B7-B1B3-962153B29D3E}" type="pres">
      <dgm:prSet presAssocID="{FBD46FC4-2C69-4A20-8F7E-7F1FC9634FC2}" presName="arrowAndChildren" presStyleCnt="0"/>
      <dgm:spPr/>
    </dgm:pt>
    <dgm:pt modelId="{0203866C-7FE0-4900-8EA4-9B296440947E}" type="pres">
      <dgm:prSet presAssocID="{FBD46FC4-2C69-4A20-8F7E-7F1FC9634FC2}" presName="parentTextArrow" presStyleLbl="node1" presStyleIdx="4" presStyleCnt="5"/>
      <dgm:spPr/>
    </dgm:pt>
  </dgm:ptLst>
  <dgm:cxnLst>
    <dgm:cxn modelId="{E8FC6C0C-46BD-40D8-A1D4-4B2EFC90D9F6}" type="presOf" srcId="{FBD46FC4-2C69-4A20-8F7E-7F1FC9634FC2}" destId="{0203866C-7FE0-4900-8EA4-9B296440947E}" srcOrd="0" destOrd="0" presId="urn:microsoft.com/office/officeart/2005/8/layout/process4"/>
    <dgm:cxn modelId="{0BF5CD13-1DA5-4B36-8898-7254CA6529B3}" type="presOf" srcId="{1F4BC271-F45D-4FD3-8F73-F561EF3D97D9}" destId="{D1721660-E657-48A6-BF71-5A57E7B00458}" srcOrd="0" destOrd="0" presId="urn:microsoft.com/office/officeart/2005/8/layout/process4"/>
    <dgm:cxn modelId="{46DEFD4F-181B-4BF1-B5B7-3178C71046C4}" srcId="{4F8B0E15-9702-40D0-87AF-B3848968DD4F}" destId="{9F08B1F4-8195-4E67-8F98-E657CB5C85D3}" srcOrd="3" destOrd="0" parTransId="{0904AF0E-73E9-439B-8BFB-C2F01F85EF69}" sibTransId="{DEDCA8F2-4B61-4511-9B28-6D26C6ED6BD9}"/>
    <dgm:cxn modelId="{C133B754-98A3-4BA7-9991-DBED9714ABDF}" type="presOf" srcId="{4F8B0E15-9702-40D0-87AF-B3848968DD4F}" destId="{7D577C38-3846-40B0-A93D-9F062271C0F9}" srcOrd="0" destOrd="0" presId="urn:microsoft.com/office/officeart/2005/8/layout/process4"/>
    <dgm:cxn modelId="{92AFD76F-662E-4655-BA84-DD1DCF7722E6}" srcId="{4F8B0E15-9702-40D0-87AF-B3848968DD4F}" destId="{82366D81-A88B-4661-82CD-ACC6D7E4BDA7}" srcOrd="4" destOrd="0" parTransId="{B00085E3-FE43-48EC-8F36-0D3E945D6498}" sibTransId="{AFCC51CD-1209-4066-AA8A-4A1CF7081845}"/>
    <dgm:cxn modelId="{69625988-148E-4DD0-A43C-31CABF915B29}" type="presOf" srcId="{9CDFE13E-26A2-4C77-82C8-ADB7394CB8EA}" destId="{B220FA0D-B7A4-4DBD-ACCA-87C18E2A3313}" srcOrd="0" destOrd="0" presId="urn:microsoft.com/office/officeart/2005/8/layout/process4"/>
    <dgm:cxn modelId="{5934FF8C-277D-404A-B54F-060C533EAC18}" type="presOf" srcId="{82366D81-A88B-4661-82CD-ACC6D7E4BDA7}" destId="{8982FE8D-E7A5-48AF-8884-81E4F8BD5955}" srcOrd="0" destOrd="0" presId="urn:microsoft.com/office/officeart/2005/8/layout/process4"/>
    <dgm:cxn modelId="{ECB2A89E-942B-4B66-8439-0D493FED26DE}" type="presOf" srcId="{9F08B1F4-8195-4E67-8F98-E657CB5C85D3}" destId="{A161C692-DD52-4B97-BFD7-5F4086A3FB8F}" srcOrd="0" destOrd="0" presId="urn:microsoft.com/office/officeart/2005/8/layout/process4"/>
    <dgm:cxn modelId="{01DFC9B9-85B8-46F3-8D6B-02678C14D5B6}" srcId="{4F8B0E15-9702-40D0-87AF-B3848968DD4F}" destId="{9CDFE13E-26A2-4C77-82C8-ADB7394CB8EA}" srcOrd="1" destOrd="0" parTransId="{48E2C814-0662-4E24-9FF5-A7502C5C53A4}" sibTransId="{BE61F781-5C32-46AD-95FB-9AF9259C6370}"/>
    <dgm:cxn modelId="{DEBCDFE1-B1C3-464C-A570-8369CD82CB82}" srcId="{4F8B0E15-9702-40D0-87AF-B3848968DD4F}" destId="{1F4BC271-F45D-4FD3-8F73-F561EF3D97D9}" srcOrd="2" destOrd="0" parTransId="{A2644A74-D761-477A-B6E0-44A554F41BC2}" sibTransId="{A9502C58-066D-4B91-B091-245064A3F22A}"/>
    <dgm:cxn modelId="{92B4DCED-38D6-46AC-AD25-87C5BCC7EDB2}" srcId="{4F8B0E15-9702-40D0-87AF-B3848968DD4F}" destId="{FBD46FC4-2C69-4A20-8F7E-7F1FC9634FC2}" srcOrd="0" destOrd="0" parTransId="{867F5037-6A83-46CF-9988-63BA727543AF}" sibTransId="{BD9BB92F-EE05-4A36-A73E-DC0AB2F06BBD}"/>
    <dgm:cxn modelId="{17A9706B-C078-4158-8F92-661C94B7D227}" type="presParOf" srcId="{7D577C38-3846-40B0-A93D-9F062271C0F9}" destId="{89026D99-FAD2-4AD7-8665-CC77B350D5B8}" srcOrd="0" destOrd="0" presId="urn:microsoft.com/office/officeart/2005/8/layout/process4"/>
    <dgm:cxn modelId="{E9F4FC98-B0FF-46F4-B74D-DC56D7110D14}" type="presParOf" srcId="{89026D99-FAD2-4AD7-8665-CC77B350D5B8}" destId="{8982FE8D-E7A5-48AF-8884-81E4F8BD5955}" srcOrd="0" destOrd="0" presId="urn:microsoft.com/office/officeart/2005/8/layout/process4"/>
    <dgm:cxn modelId="{F16A0FBD-3E26-46CB-8F43-FC76702DDB1C}" type="presParOf" srcId="{7D577C38-3846-40B0-A93D-9F062271C0F9}" destId="{83A78987-1E78-4AD0-973B-1AF289860C87}" srcOrd="1" destOrd="0" presId="urn:microsoft.com/office/officeart/2005/8/layout/process4"/>
    <dgm:cxn modelId="{E008CA57-61A4-4622-A81B-94F0550C9718}" type="presParOf" srcId="{7D577C38-3846-40B0-A93D-9F062271C0F9}" destId="{C6B1540C-1F18-48FD-A838-0A4E1F8E4E25}" srcOrd="2" destOrd="0" presId="urn:microsoft.com/office/officeart/2005/8/layout/process4"/>
    <dgm:cxn modelId="{94E6DC1B-5BF3-4750-BC5E-92321203ECF9}" type="presParOf" srcId="{C6B1540C-1F18-48FD-A838-0A4E1F8E4E25}" destId="{A161C692-DD52-4B97-BFD7-5F4086A3FB8F}" srcOrd="0" destOrd="0" presId="urn:microsoft.com/office/officeart/2005/8/layout/process4"/>
    <dgm:cxn modelId="{4C579132-198A-4115-984C-3A72B14DBBAA}" type="presParOf" srcId="{7D577C38-3846-40B0-A93D-9F062271C0F9}" destId="{EABD4FB8-2DAE-4D5A-AE1F-2EC81153EF70}" srcOrd="3" destOrd="0" presId="urn:microsoft.com/office/officeart/2005/8/layout/process4"/>
    <dgm:cxn modelId="{5E7E6C44-A8E1-4014-9502-C7ADCA9E1B15}" type="presParOf" srcId="{7D577C38-3846-40B0-A93D-9F062271C0F9}" destId="{2776D939-A125-4896-B9BB-7B9591159DC2}" srcOrd="4" destOrd="0" presId="urn:microsoft.com/office/officeart/2005/8/layout/process4"/>
    <dgm:cxn modelId="{FF47AED0-132C-46EC-9577-163F273EB0C5}" type="presParOf" srcId="{2776D939-A125-4896-B9BB-7B9591159DC2}" destId="{D1721660-E657-48A6-BF71-5A57E7B00458}" srcOrd="0" destOrd="0" presId="urn:microsoft.com/office/officeart/2005/8/layout/process4"/>
    <dgm:cxn modelId="{883FA459-CBA2-4401-BD3A-8D506E8C78D0}" type="presParOf" srcId="{7D577C38-3846-40B0-A93D-9F062271C0F9}" destId="{4D09A494-71C8-4A7D-A22C-2D528568C8AD}" srcOrd="5" destOrd="0" presId="urn:microsoft.com/office/officeart/2005/8/layout/process4"/>
    <dgm:cxn modelId="{82B84F92-4340-4749-BC60-5E142C5BBCF8}" type="presParOf" srcId="{7D577C38-3846-40B0-A93D-9F062271C0F9}" destId="{A8A6D13A-44EE-4A70-9CFD-2FA839B0AF91}" srcOrd="6" destOrd="0" presId="urn:microsoft.com/office/officeart/2005/8/layout/process4"/>
    <dgm:cxn modelId="{F530D06A-4520-40E2-83B8-87DD75E6F52C}" type="presParOf" srcId="{A8A6D13A-44EE-4A70-9CFD-2FA839B0AF91}" destId="{B220FA0D-B7A4-4DBD-ACCA-87C18E2A3313}" srcOrd="0" destOrd="0" presId="urn:microsoft.com/office/officeart/2005/8/layout/process4"/>
    <dgm:cxn modelId="{82AEEA31-E3F4-4AA8-997D-EA729CFAB972}" type="presParOf" srcId="{7D577C38-3846-40B0-A93D-9F062271C0F9}" destId="{B98C4879-4362-4AF5-8E7B-3BC42A2EE5D4}" srcOrd="7" destOrd="0" presId="urn:microsoft.com/office/officeart/2005/8/layout/process4"/>
    <dgm:cxn modelId="{9DD01E91-8534-482B-BEF7-1D2BECE59950}" type="presParOf" srcId="{7D577C38-3846-40B0-A93D-9F062271C0F9}" destId="{2752DD6E-8CC0-45B7-B1B3-962153B29D3E}" srcOrd="8" destOrd="0" presId="urn:microsoft.com/office/officeart/2005/8/layout/process4"/>
    <dgm:cxn modelId="{55FF41A8-9BBE-4267-8A17-D95D70E03C72}" type="presParOf" srcId="{2752DD6E-8CC0-45B7-B1B3-962153B29D3E}" destId="{0203866C-7FE0-4900-8EA4-9B296440947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F67EBB-B373-4D92-8E23-DD08ECB98848}"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1DA6CBB-4849-4C12-9C2B-12FA2701DFFD}">
      <dgm:prSet/>
      <dgm:spPr/>
      <dgm:t>
        <a:bodyPr/>
        <a:lstStyle/>
        <a:p>
          <a:r>
            <a:rPr lang="en-US">
              <a:latin typeface="Georgia Pro"/>
            </a:rPr>
            <a:t>Questions asked during the interview: </a:t>
          </a:r>
        </a:p>
      </dgm:t>
    </dgm:pt>
    <dgm:pt modelId="{A6F1211E-F4C8-4F57-942D-D90D08CB0436}" type="parTrans" cxnId="{C5492503-49CB-4A91-AE1C-B50E437EB98B}">
      <dgm:prSet/>
      <dgm:spPr/>
      <dgm:t>
        <a:bodyPr/>
        <a:lstStyle/>
        <a:p>
          <a:endParaRPr lang="en-US"/>
        </a:p>
      </dgm:t>
    </dgm:pt>
    <dgm:pt modelId="{1E1E813D-3BCC-4BA4-9767-E8BC8B77C9C6}" type="sibTrans" cxnId="{C5492503-49CB-4A91-AE1C-B50E437EB98B}">
      <dgm:prSet/>
      <dgm:spPr/>
      <dgm:t>
        <a:bodyPr/>
        <a:lstStyle/>
        <a:p>
          <a:endParaRPr lang="en-US"/>
        </a:p>
      </dgm:t>
    </dgm:pt>
    <dgm:pt modelId="{22458C26-F445-4BC7-8DB6-7C78E0AB011C}">
      <dgm:prSet/>
      <dgm:spPr/>
      <dgm:t>
        <a:bodyPr/>
        <a:lstStyle/>
        <a:p>
          <a:pPr algn="l" rtl="0"/>
          <a:r>
            <a:rPr lang="en-US">
              <a:latin typeface="Georgia Pro"/>
            </a:rPr>
            <a:t>Q10</a:t>
          </a:r>
          <a:r>
            <a:rPr lang="en-US" i="0">
              <a:latin typeface="Georgia Pro"/>
            </a:rPr>
            <a:t>: </a:t>
          </a:r>
          <a:r>
            <a:rPr lang="en-US">
              <a:latin typeface="Georgia Pro"/>
            </a:rPr>
            <a:t>Where </a:t>
          </a:r>
          <a:r>
            <a:rPr lang="en-US" i="0">
              <a:latin typeface="Georgia Pro"/>
            </a:rPr>
            <a:t>do you </a:t>
          </a:r>
          <a:r>
            <a:rPr lang="en-US">
              <a:latin typeface="Georgia Pro"/>
            </a:rPr>
            <a:t>get most of </a:t>
          </a:r>
          <a:r>
            <a:rPr lang="en-US" i="0">
              <a:latin typeface="Georgia Pro"/>
            </a:rPr>
            <a:t>your </a:t>
          </a:r>
          <a:r>
            <a:rPr lang="en-US">
              <a:latin typeface="Georgia Pro"/>
            </a:rPr>
            <a:t>information regarding university and </a:t>
          </a:r>
          <a:r>
            <a:rPr lang="en-US" i="0">
              <a:latin typeface="Georgia Pro"/>
            </a:rPr>
            <a:t>McCoy College </a:t>
          </a:r>
          <a:r>
            <a:rPr lang="en-US">
              <a:latin typeface="Georgia Pro"/>
            </a:rPr>
            <a:t>services, events, and activities? How do </a:t>
          </a:r>
          <a:r>
            <a:rPr lang="en-US" i="0">
              <a:latin typeface="Georgia Pro"/>
            </a:rPr>
            <a:t>you </a:t>
          </a:r>
          <a:r>
            <a:rPr lang="en-US">
              <a:latin typeface="Georgia Pro"/>
            </a:rPr>
            <a:t>preferred to receive this information</a:t>
          </a:r>
          <a:r>
            <a:rPr lang="en-US" i="0">
              <a:latin typeface="Georgia Pro"/>
            </a:rPr>
            <a:t>?</a:t>
          </a:r>
          <a:r>
            <a:rPr lang="en-US">
              <a:latin typeface="Georgia Pro"/>
            </a:rPr>
            <a:t> </a:t>
          </a:r>
        </a:p>
      </dgm:t>
    </dgm:pt>
    <dgm:pt modelId="{73D45EB2-74A4-495D-B2CD-892D86B7F958}" type="parTrans" cxnId="{ACCF4EDD-EF34-483D-B8CA-D35B6E32D1B2}">
      <dgm:prSet/>
      <dgm:spPr/>
      <dgm:t>
        <a:bodyPr/>
        <a:lstStyle/>
        <a:p>
          <a:endParaRPr lang="en-US"/>
        </a:p>
      </dgm:t>
    </dgm:pt>
    <dgm:pt modelId="{51FE0A29-339F-4A56-963A-D64D3BA1EFAC}" type="sibTrans" cxnId="{ACCF4EDD-EF34-483D-B8CA-D35B6E32D1B2}">
      <dgm:prSet/>
      <dgm:spPr/>
      <dgm:t>
        <a:bodyPr/>
        <a:lstStyle/>
        <a:p>
          <a:endParaRPr lang="en-US"/>
        </a:p>
      </dgm:t>
    </dgm:pt>
    <dgm:pt modelId="{B8081815-C9F4-47CA-9BA4-066478154105}">
      <dgm:prSet/>
      <dgm:spPr/>
      <dgm:t>
        <a:bodyPr/>
        <a:lstStyle/>
        <a:p>
          <a:pPr algn="l"/>
          <a:r>
            <a:rPr lang="en-US" i="0">
              <a:latin typeface="Georgia Pro"/>
            </a:rPr>
            <a:t>Q12:</a:t>
          </a:r>
          <a:r>
            <a:rPr lang="en-US">
              <a:latin typeface="Georgia Pro"/>
            </a:rPr>
            <a:t> What are ways in which McCoy College can build </a:t>
          </a:r>
          <a:r>
            <a:rPr lang="en-US" i="0">
              <a:latin typeface="Georgia Pro"/>
            </a:rPr>
            <a:t>a sense of community for its students?</a:t>
          </a:r>
        </a:p>
      </dgm:t>
    </dgm:pt>
    <dgm:pt modelId="{750A85A5-3E8F-40CA-BBFD-5B75C8DF10E0}" type="parTrans" cxnId="{4578BC0B-756F-4E82-99EF-7EF3BCB9CE05}">
      <dgm:prSet/>
      <dgm:spPr/>
      <dgm:t>
        <a:bodyPr/>
        <a:lstStyle/>
        <a:p>
          <a:endParaRPr lang="en-US"/>
        </a:p>
      </dgm:t>
    </dgm:pt>
    <dgm:pt modelId="{EF0093AD-E179-4893-B844-0290201447F6}" type="sibTrans" cxnId="{4578BC0B-756F-4E82-99EF-7EF3BCB9CE05}">
      <dgm:prSet/>
      <dgm:spPr/>
      <dgm:t>
        <a:bodyPr/>
        <a:lstStyle/>
        <a:p>
          <a:endParaRPr lang="en-US"/>
        </a:p>
      </dgm:t>
    </dgm:pt>
    <dgm:pt modelId="{4509B0F9-DBCE-4739-BA6F-C5AEF6E21C0F}">
      <dgm:prSet/>
      <dgm:spPr/>
      <dgm:t>
        <a:bodyPr/>
        <a:lstStyle/>
        <a:p>
          <a:r>
            <a:rPr lang="en-US">
              <a:latin typeface="Georgia Pro"/>
            </a:rPr>
            <a:t>Recurring themes: </a:t>
          </a:r>
        </a:p>
      </dgm:t>
    </dgm:pt>
    <dgm:pt modelId="{3EDEC042-BC7A-4124-B08F-3CC8E56EE7C9}" type="parTrans" cxnId="{0B32D7C2-A7D0-4428-8A02-D1217685178B}">
      <dgm:prSet/>
      <dgm:spPr/>
      <dgm:t>
        <a:bodyPr/>
        <a:lstStyle/>
        <a:p>
          <a:endParaRPr lang="en-US"/>
        </a:p>
      </dgm:t>
    </dgm:pt>
    <dgm:pt modelId="{EB6F033E-4208-4074-AD54-C3407C98BB91}" type="sibTrans" cxnId="{0B32D7C2-A7D0-4428-8A02-D1217685178B}">
      <dgm:prSet/>
      <dgm:spPr/>
      <dgm:t>
        <a:bodyPr/>
        <a:lstStyle/>
        <a:p>
          <a:endParaRPr lang="en-US"/>
        </a:p>
      </dgm:t>
    </dgm:pt>
    <dgm:pt modelId="{93E5EE61-FFC4-4B99-8F48-8F2CD374FEDB}">
      <dgm:prSet phldr="0"/>
      <dgm:spPr/>
      <dgm:t>
        <a:bodyPr/>
        <a:lstStyle/>
        <a:p>
          <a:pPr algn="l"/>
          <a:r>
            <a:rPr lang="en-US">
              <a:latin typeface="Georgia Pro"/>
            </a:rPr>
            <a:t>Students show up to events they can receive a reward, or they feel are directly relevant to their career/degree</a:t>
          </a:r>
        </a:p>
      </dgm:t>
    </dgm:pt>
    <dgm:pt modelId="{0DEE0BB1-807D-4488-8250-6D0BA2B24C08}" type="parTrans" cxnId="{6537270D-EFC1-4F7F-9DFD-A039A53A28FD}">
      <dgm:prSet/>
      <dgm:spPr/>
      <dgm:t>
        <a:bodyPr/>
        <a:lstStyle/>
        <a:p>
          <a:endParaRPr lang="en-US"/>
        </a:p>
      </dgm:t>
    </dgm:pt>
    <dgm:pt modelId="{323965E5-082D-4D87-801D-E4FBD1E5623B}" type="sibTrans" cxnId="{6537270D-EFC1-4F7F-9DFD-A039A53A28FD}">
      <dgm:prSet/>
      <dgm:spPr/>
      <dgm:t>
        <a:bodyPr/>
        <a:lstStyle/>
        <a:p>
          <a:endParaRPr lang="en-US"/>
        </a:p>
      </dgm:t>
    </dgm:pt>
    <dgm:pt modelId="{08ECEB54-8F37-4BB7-BC5D-4F39A9530322}">
      <dgm:prSet phldr="0"/>
      <dgm:spPr/>
      <dgm:t>
        <a:bodyPr/>
        <a:lstStyle/>
        <a:p>
          <a:pPr algn="l" rtl="0"/>
          <a:r>
            <a:rPr lang="en-US" i="0">
              <a:latin typeface="Georgia Pro"/>
            </a:rPr>
            <a:t>Q9: What</a:t>
          </a:r>
          <a:r>
            <a:rPr lang="en-US">
              <a:latin typeface="Georgia Pro"/>
            </a:rPr>
            <a:t> would </a:t>
          </a:r>
          <a:r>
            <a:rPr lang="en-US" i="0">
              <a:latin typeface="Georgia Pro"/>
            </a:rPr>
            <a:t>motivate </a:t>
          </a:r>
          <a:r>
            <a:rPr lang="en-US">
              <a:latin typeface="Georgia Pro"/>
            </a:rPr>
            <a:t>you </a:t>
          </a:r>
          <a:r>
            <a:rPr lang="en-US" i="0">
              <a:latin typeface="Georgia Pro"/>
            </a:rPr>
            <a:t>to </a:t>
          </a:r>
          <a:r>
            <a:rPr lang="en-US">
              <a:latin typeface="Georgia Pro"/>
            </a:rPr>
            <a:t>attend a</a:t>
          </a:r>
          <a:r>
            <a:rPr lang="en-US" i="0">
              <a:latin typeface="Georgia Pro"/>
            </a:rPr>
            <a:t> </a:t>
          </a:r>
          <a:r>
            <a:rPr lang="en-US">
              <a:latin typeface="Georgia Pro"/>
            </a:rPr>
            <a:t>McCoy event or utilize </a:t>
          </a:r>
          <a:r>
            <a:rPr lang="en-US" i="0">
              <a:latin typeface="Georgia Pro"/>
            </a:rPr>
            <a:t>McCoy </a:t>
          </a:r>
          <a:r>
            <a:rPr lang="en-US">
              <a:latin typeface="Georgia Pro"/>
            </a:rPr>
            <a:t>services</a:t>
          </a:r>
          <a:r>
            <a:rPr lang="en-US" i="0">
              <a:latin typeface="Georgia Pro"/>
            </a:rPr>
            <a:t>?</a:t>
          </a:r>
          <a:r>
            <a:rPr lang="en-US">
              <a:latin typeface="Georgia Pro"/>
            </a:rPr>
            <a:t> </a:t>
          </a:r>
        </a:p>
      </dgm:t>
    </dgm:pt>
    <dgm:pt modelId="{47B019FB-03EB-48D9-B131-1F8BD8F04C61}" type="parTrans" cxnId="{02644CD0-8306-453B-89C6-BAE562931F14}">
      <dgm:prSet/>
      <dgm:spPr/>
    </dgm:pt>
    <dgm:pt modelId="{DF5ACC10-39EF-4FE8-9AE3-67C9C35AD737}" type="sibTrans" cxnId="{02644CD0-8306-453B-89C6-BAE562931F14}">
      <dgm:prSet/>
      <dgm:spPr/>
    </dgm:pt>
    <dgm:pt modelId="{24A0C87D-6F53-438C-AA94-EFFB585946C6}">
      <dgm:prSet phldr="0"/>
      <dgm:spPr/>
      <dgm:t>
        <a:bodyPr/>
        <a:lstStyle/>
        <a:p>
          <a:pPr algn="l" rtl="0"/>
          <a:r>
            <a:rPr lang="en-US">
              <a:latin typeface="Georgia Pro"/>
            </a:rPr>
            <a:t>Email is the primary information method, but information gets lost in the noise</a:t>
          </a:r>
        </a:p>
      </dgm:t>
    </dgm:pt>
    <dgm:pt modelId="{CACAB900-81C8-4DF6-A524-DEEA2FF12FA2}" type="parTrans" cxnId="{52D84C43-5ECC-4556-A953-36DFC3C25EBE}">
      <dgm:prSet/>
      <dgm:spPr/>
    </dgm:pt>
    <dgm:pt modelId="{E75EE422-062E-4804-AD38-149724962839}" type="sibTrans" cxnId="{52D84C43-5ECC-4556-A953-36DFC3C25EBE}">
      <dgm:prSet/>
      <dgm:spPr/>
    </dgm:pt>
    <dgm:pt modelId="{76472FCE-ABF3-4241-A2A3-C35F68D12892}">
      <dgm:prSet phldr="0"/>
      <dgm:spPr/>
      <dgm:t>
        <a:bodyPr/>
        <a:lstStyle/>
        <a:p>
          <a:pPr algn="l" rtl="0"/>
          <a:r>
            <a:rPr lang="en-US">
              <a:latin typeface="Georgia Pro"/>
            </a:rPr>
            <a:t>Communication plan is different for different events with multiple sources of information depending on what is going on</a:t>
          </a:r>
        </a:p>
      </dgm:t>
    </dgm:pt>
    <dgm:pt modelId="{120D42FB-C4B4-4AC5-A9E4-0B1388E3B8D7}" type="parTrans" cxnId="{851D7793-D001-44C4-B6D3-15A31B88CAE4}">
      <dgm:prSet/>
      <dgm:spPr/>
    </dgm:pt>
    <dgm:pt modelId="{AF85FFDA-8AD3-4879-9757-289DED7FD4FE}" type="sibTrans" cxnId="{851D7793-D001-44C4-B6D3-15A31B88CAE4}">
      <dgm:prSet/>
      <dgm:spPr/>
    </dgm:pt>
    <dgm:pt modelId="{C4773C12-F392-4D31-97C1-48C90FDACC6E}">
      <dgm:prSet phldr="0"/>
      <dgm:spPr/>
      <dgm:t>
        <a:bodyPr/>
        <a:lstStyle/>
        <a:p>
          <a:pPr algn="l" rtl="0"/>
          <a:r>
            <a:rPr lang="en-US">
              <a:latin typeface="Georgia Pro"/>
            </a:rPr>
            <a:t>Social Events are things which students overwhelmingly want </a:t>
          </a:r>
        </a:p>
      </dgm:t>
    </dgm:pt>
    <dgm:pt modelId="{D23EC9CC-A160-4A20-AF5F-52975A00CD4A}" type="parTrans" cxnId="{F40BF2C3-9968-46EC-A492-A4123FA01AD9}">
      <dgm:prSet/>
      <dgm:spPr/>
    </dgm:pt>
    <dgm:pt modelId="{24E7CCD4-D2D1-4D5D-8CE9-5D8234A07D11}" type="sibTrans" cxnId="{F40BF2C3-9968-46EC-A492-A4123FA01AD9}">
      <dgm:prSet/>
      <dgm:spPr/>
    </dgm:pt>
    <dgm:pt modelId="{3AB91DDD-7D88-4C90-961B-7DEBEC56765B}" type="pres">
      <dgm:prSet presAssocID="{F1F67EBB-B373-4D92-8E23-DD08ECB98848}" presName="linear" presStyleCnt="0">
        <dgm:presLayoutVars>
          <dgm:dir/>
          <dgm:animLvl val="lvl"/>
          <dgm:resizeHandles val="exact"/>
        </dgm:presLayoutVars>
      </dgm:prSet>
      <dgm:spPr/>
    </dgm:pt>
    <dgm:pt modelId="{D416F6C3-4C8A-4550-82A4-492E9FA7DF64}" type="pres">
      <dgm:prSet presAssocID="{B1DA6CBB-4849-4C12-9C2B-12FA2701DFFD}" presName="parentLin" presStyleCnt="0"/>
      <dgm:spPr/>
    </dgm:pt>
    <dgm:pt modelId="{5E795B38-F35E-4563-BDE6-94242ACCB297}" type="pres">
      <dgm:prSet presAssocID="{B1DA6CBB-4849-4C12-9C2B-12FA2701DFFD}" presName="parentLeftMargin" presStyleLbl="node1" presStyleIdx="0" presStyleCnt="2"/>
      <dgm:spPr/>
    </dgm:pt>
    <dgm:pt modelId="{4B3A212B-5A3E-488A-94D9-5678D622A634}" type="pres">
      <dgm:prSet presAssocID="{B1DA6CBB-4849-4C12-9C2B-12FA2701DFFD}" presName="parentText" presStyleLbl="node1" presStyleIdx="0" presStyleCnt="2">
        <dgm:presLayoutVars>
          <dgm:chMax val="0"/>
          <dgm:bulletEnabled val="1"/>
        </dgm:presLayoutVars>
      </dgm:prSet>
      <dgm:spPr/>
    </dgm:pt>
    <dgm:pt modelId="{F6DB70D7-1C2D-417F-A403-9D8F0C4DF467}" type="pres">
      <dgm:prSet presAssocID="{B1DA6CBB-4849-4C12-9C2B-12FA2701DFFD}" presName="negativeSpace" presStyleCnt="0"/>
      <dgm:spPr/>
    </dgm:pt>
    <dgm:pt modelId="{92DF7017-A449-4310-A0B5-2CEF49334876}" type="pres">
      <dgm:prSet presAssocID="{B1DA6CBB-4849-4C12-9C2B-12FA2701DFFD}" presName="childText" presStyleLbl="conFgAcc1" presStyleIdx="0" presStyleCnt="2">
        <dgm:presLayoutVars>
          <dgm:bulletEnabled val="1"/>
        </dgm:presLayoutVars>
      </dgm:prSet>
      <dgm:spPr/>
    </dgm:pt>
    <dgm:pt modelId="{0CEDDDE0-FDA6-4C01-A803-55B635EEB2B9}" type="pres">
      <dgm:prSet presAssocID="{1E1E813D-3BCC-4BA4-9767-E8BC8B77C9C6}" presName="spaceBetweenRectangles" presStyleCnt="0"/>
      <dgm:spPr/>
    </dgm:pt>
    <dgm:pt modelId="{CE016B26-763B-4F62-A7D6-CA427BA79E5C}" type="pres">
      <dgm:prSet presAssocID="{4509B0F9-DBCE-4739-BA6F-C5AEF6E21C0F}" presName="parentLin" presStyleCnt="0"/>
      <dgm:spPr/>
    </dgm:pt>
    <dgm:pt modelId="{E8C35374-CB11-4576-ACCD-837E7BCE50E0}" type="pres">
      <dgm:prSet presAssocID="{4509B0F9-DBCE-4739-BA6F-C5AEF6E21C0F}" presName="parentLeftMargin" presStyleLbl="node1" presStyleIdx="0" presStyleCnt="2"/>
      <dgm:spPr/>
    </dgm:pt>
    <dgm:pt modelId="{077C2B1D-4A15-4EAB-88F6-83E9F3F91C8A}" type="pres">
      <dgm:prSet presAssocID="{4509B0F9-DBCE-4739-BA6F-C5AEF6E21C0F}" presName="parentText" presStyleLbl="node1" presStyleIdx="1" presStyleCnt="2">
        <dgm:presLayoutVars>
          <dgm:chMax val="0"/>
          <dgm:bulletEnabled val="1"/>
        </dgm:presLayoutVars>
      </dgm:prSet>
      <dgm:spPr/>
    </dgm:pt>
    <dgm:pt modelId="{5F884E99-734A-4C6F-BADF-C5305241B253}" type="pres">
      <dgm:prSet presAssocID="{4509B0F9-DBCE-4739-BA6F-C5AEF6E21C0F}" presName="negativeSpace" presStyleCnt="0"/>
      <dgm:spPr/>
    </dgm:pt>
    <dgm:pt modelId="{A24C98E3-0E25-474C-9E34-D4977B4BE117}" type="pres">
      <dgm:prSet presAssocID="{4509B0F9-DBCE-4739-BA6F-C5AEF6E21C0F}" presName="childText" presStyleLbl="conFgAcc1" presStyleIdx="1" presStyleCnt="2">
        <dgm:presLayoutVars>
          <dgm:bulletEnabled val="1"/>
        </dgm:presLayoutVars>
      </dgm:prSet>
      <dgm:spPr/>
    </dgm:pt>
  </dgm:ptLst>
  <dgm:cxnLst>
    <dgm:cxn modelId="{1CFE8001-E588-4D8D-8F7C-E7100D4A42DB}" type="presOf" srcId="{F1F67EBB-B373-4D92-8E23-DD08ECB98848}" destId="{3AB91DDD-7D88-4C90-961B-7DEBEC56765B}" srcOrd="0" destOrd="0" presId="urn:microsoft.com/office/officeart/2005/8/layout/list1"/>
    <dgm:cxn modelId="{C5492503-49CB-4A91-AE1C-B50E437EB98B}" srcId="{F1F67EBB-B373-4D92-8E23-DD08ECB98848}" destId="{B1DA6CBB-4849-4C12-9C2B-12FA2701DFFD}" srcOrd="0" destOrd="0" parTransId="{A6F1211E-F4C8-4F57-942D-D90D08CB0436}" sibTransId="{1E1E813D-3BCC-4BA4-9767-E8BC8B77C9C6}"/>
    <dgm:cxn modelId="{4578BC0B-756F-4E82-99EF-7EF3BCB9CE05}" srcId="{B1DA6CBB-4849-4C12-9C2B-12FA2701DFFD}" destId="{B8081815-C9F4-47CA-9BA4-066478154105}" srcOrd="2" destOrd="0" parTransId="{750A85A5-3E8F-40CA-BBFD-5B75C8DF10E0}" sibTransId="{EF0093AD-E179-4893-B844-0290201447F6}"/>
    <dgm:cxn modelId="{6537270D-EFC1-4F7F-9DFD-A039A53A28FD}" srcId="{4509B0F9-DBCE-4739-BA6F-C5AEF6E21C0F}" destId="{93E5EE61-FFC4-4B99-8F48-8F2CD374FEDB}" srcOrd="3" destOrd="0" parTransId="{0DEE0BB1-807D-4488-8250-6D0BA2B24C08}" sibTransId="{323965E5-082D-4D87-801D-E4FBD1E5623B}"/>
    <dgm:cxn modelId="{E33E8E1F-6189-48E5-935F-C6A3E30EFB7D}" type="presOf" srcId="{24A0C87D-6F53-438C-AA94-EFFB585946C6}" destId="{A24C98E3-0E25-474C-9E34-D4977B4BE117}" srcOrd="0" destOrd="0" presId="urn:microsoft.com/office/officeart/2005/8/layout/list1"/>
    <dgm:cxn modelId="{84FF5120-AC6F-4F8F-A37A-2DDC3E88E8AC}" type="presOf" srcId="{93E5EE61-FFC4-4B99-8F48-8F2CD374FEDB}" destId="{A24C98E3-0E25-474C-9E34-D4977B4BE117}" srcOrd="0" destOrd="3" presId="urn:microsoft.com/office/officeart/2005/8/layout/list1"/>
    <dgm:cxn modelId="{3171F339-CE78-4612-9C26-5DCD9C95739F}" type="presOf" srcId="{B1DA6CBB-4849-4C12-9C2B-12FA2701DFFD}" destId="{4B3A212B-5A3E-488A-94D9-5678D622A634}" srcOrd="1" destOrd="0" presId="urn:microsoft.com/office/officeart/2005/8/layout/list1"/>
    <dgm:cxn modelId="{52D84C43-5ECC-4556-A953-36DFC3C25EBE}" srcId="{4509B0F9-DBCE-4739-BA6F-C5AEF6E21C0F}" destId="{24A0C87D-6F53-438C-AA94-EFFB585946C6}" srcOrd="0" destOrd="0" parTransId="{CACAB900-81C8-4DF6-A524-DEEA2FF12FA2}" sibTransId="{E75EE422-062E-4804-AD38-149724962839}"/>
    <dgm:cxn modelId="{63FFBA53-044D-4997-AD29-638D71BA845F}" type="presOf" srcId="{B1DA6CBB-4849-4C12-9C2B-12FA2701DFFD}" destId="{5E795B38-F35E-4563-BDE6-94242ACCB297}" srcOrd="0" destOrd="0" presId="urn:microsoft.com/office/officeart/2005/8/layout/list1"/>
    <dgm:cxn modelId="{A71C6B55-B78A-4B39-9533-60FA140CC829}" type="presOf" srcId="{C4773C12-F392-4D31-97C1-48C90FDACC6E}" destId="{A24C98E3-0E25-474C-9E34-D4977B4BE117}" srcOrd="0" destOrd="2" presId="urn:microsoft.com/office/officeart/2005/8/layout/list1"/>
    <dgm:cxn modelId="{57E2215D-E995-4FF5-A212-B24F55DEBF5A}" type="presOf" srcId="{4509B0F9-DBCE-4739-BA6F-C5AEF6E21C0F}" destId="{E8C35374-CB11-4576-ACCD-837E7BCE50E0}" srcOrd="0" destOrd="0" presId="urn:microsoft.com/office/officeart/2005/8/layout/list1"/>
    <dgm:cxn modelId="{32234B60-DAD1-44DC-B59C-FBC2FE7A6496}" type="presOf" srcId="{B8081815-C9F4-47CA-9BA4-066478154105}" destId="{92DF7017-A449-4310-A0B5-2CEF49334876}" srcOrd="0" destOrd="2" presId="urn:microsoft.com/office/officeart/2005/8/layout/list1"/>
    <dgm:cxn modelId="{855FC363-94C7-49C0-AD0B-63024D07CFDD}" type="presOf" srcId="{22458C26-F445-4BC7-8DB6-7C78E0AB011C}" destId="{92DF7017-A449-4310-A0B5-2CEF49334876}" srcOrd="0" destOrd="1" presId="urn:microsoft.com/office/officeart/2005/8/layout/list1"/>
    <dgm:cxn modelId="{8AA18472-4DC0-4730-ACA7-730AAE5466A5}" type="presOf" srcId="{4509B0F9-DBCE-4739-BA6F-C5AEF6E21C0F}" destId="{077C2B1D-4A15-4EAB-88F6-83E9F3F91C8A}" srcOrd="1" destOrd="0" presId="urn:microsoft.com/office/officeart/2005/8/layout/list1"/>
    <dgm:cxn modelId="{851D7793-D001-44C4-B6D3-15A31B88CAE4}" srcId="{4509B0F9-DBCE-4739-BA6F-C5AEF6E21C0F}" destId="{76472FCE-ABF3-4241-A2A3-C35F68D12892}" srcOrd="1" destOrd="0" parTransId="{120D42FB-C4B4-4AC5-A9E4-0B1388E3B8D7}" sibTransId="{AF85FFDA-8AD3-4879-9757-289DED7FD4FE}"/>
    <dgm:cxn modelId="{8EE75BA6-6E2A-4074-A01A-AD5E923FF618}" type="presOf" srcId="{76472FCE-ABF3-4241-A2A3-C35F68D12892}" destId="{A24C98E3-0E25-474C-9E34-D4977B4BE117}" srcOrd="0" destOrd="1" presId="urn:microsoft.com/office/officeart/2005/8/layout/list1"/>
    <dgm:cxn modelId="{0B32D7C2-A7D0-4428-8A02-D1217685178B}" srcId="{F1F67EBB-B373-4D92-8E23-DD08ECB98848}" destId="{4509B0F9-DBCE-4739-BA6F-C5AEF6E21C0F}" srcOrd="1" destOrd="0" parTransId="{3EDEC042-BC7A-4124-B08F-3CC8E56EE7C9}" sibTransId="{EB6F033E-4208-4074-AD54-C3407C98BB91}"/>
    <dgm:cxn modelId="{F40BF2C3-9968-46EC-A492-A4123FA01AD9}" srcId="{4509B0F9-DBCE-4739-BA6F-C5AEF6E21C0F}" destId="{C4773C12-F392-4D31-97C1-48C90FDACC6E}" srcOrd="2" destOrd="0" parTransId="{D23EC9CC-A160-4A20-AF5F-52975A00CD4A}" sibTransId="{24E7CCD4-D2D1-4D5D-8CE9-5D8234A07D11}"/>
    <dgm:cxn modelId="{02644CD0-8306-453B-89C6-BAE562931F14}" srcId="{B1DA6CBB-4849-4C12-9C2B-12FA2701DFFD}" destId="{08ECEB54-8F37-4BB7-BC5D-4F39A9530322}" srcOrd="0" destOrd="0" parTransId="{47B019FB-03EB-48D9-B131-1F8BD8F04C61}" sibTransId="{DF5ACC10-39EF-4FE8-9AE3-67C9C35AD737}"/>
    <dgm:cxn modelId="{4335B1D9-BF7C-4F14-B023-20EDEDFEE837}" type="presOf" srcId="{08ECEB54-8F37-4BB7-BC5D-4F39A9530322}" destId="{92DF7017-A449-4310-A0B5-2CEF49334876}" srcOrd="0" destOrd="0" presId="urn:microsoft.com/office/officeart/2005/8/layout/list1"/>
    <dgm:cxn modelId="{ACCF4EDD-EF34-483D-B8CA-D35B6E32D1B2}" srcId="{B1DA6CBB-4849-4C12-9C2B-12FA2701DFFD}" destId="{22458C26-F445-4BC7-8DB6-7C78E0AB011C}" srcOrd="1" destOrd="0" parTransId="{73D45EB2-74A4-495D-B2CD-892D86B7F958}" sibTransId="{51FE0A29-339F-4A56-963A-D64D3BA1EFAC}"/>
    <dgm:cxn modelId="{3B05D5B8-50C1-4AAE-B5FD-C0C1D5A9EEA4}" type="presParOf" srcId="{3AB91DDD-7D88-4C90-961B-7DEBEC56765B}" destId="{D416F6C3-4C8A-4550-82A4-492E9FA7DF64}" srcOrd="0" destOrd="0" presId="urn:microsoft.com/office/officeart/2005/8/layout/list1"/>
    <dgm:cxn modelId="{3702F844-F555-427B-9094-F48AD4753A73}" type="presParOf" srcId="{D416F6C3-4C8A-4550-82A4-492E9FA7DF64}" destId="{5E795B38-F35E-4563-BDE6-94242ACCB297}" srcOrd="0" destOrd="0" presId="urn:microsoft.com/office/officeart/2005/8/layout/list1"/>
    <dgm:cxn modelId="{5FFCE3D9-CC01-4ABE-B3FD-07D99821A126}" type="presParOf" srcId="{D416F6C3-4C8A-4550-82A4-492E9FA7DF64}" destId="{4B3A212B-5A3E-488A-94D9-5678D622A634}" srcOrd="1" destOrd="0" presId="urn:microsoft.com/office/officeart/2005/8/layout/list1"/>
    <dgm:cxn modelId="{75F4011A-3AE5-4352-B1F2-5E0C490408A5}" type="presParOf" srcId="{3AB91DDD-7D88-4C90-961B-7DEBEC56765B}" destId="{F6DB70D7-1C2D-417F-A403-9D8F0C4DF467}" srcOrd="1" destOrd="0" presId="urn:microsoft.com/office/officeart/2005/8/layout/list1"/>
    <dgm:cxn modelId="{A36FEBCD-C6ED-440A-8A2D-E75216299A66}" type="presParOf" srcId="{3AB91DDD-7D88-4C90-961B-7DEBEC56765B}" destId="{92DF7017-A449-4310-A0B5-2CEF49334876}" srcOrd="2" destOrd="0" presId="urn:microsoft.com/office/officeart/2005/8/layout/list1"/>
    <dgm:cxn modelId="{EC13E907-A639-4B0B-BE40-DF88052DEC50}" type="presParOf" srcId="{3AB91DDD-7D88-4C90-961B-7DEBEC56765B}" destId="{0CEDDDE0-FDA6-4C01-A803-55B635EEB2B9}" srcOrd="3" destOrd="0" presId="urn:microsoft.com/office/officeart/2005/8/layout/list1"/>
    <dgm:cxn modelId="{9A922743-DF7E-44F2-B749-6F764F42468C}" type="presParOf" srcId="{3AB91DDD-7D88-4C90-961B-7DEBEC56765B}" destId="{CE016B26-763B-4F62-A7D6-CA427BA79E5C}" srcOrd="4" destOrd="0" presId="urn:microsoft.com/office/officeart/2005/8/layout/list1"/>
    <dgm:cxn modelId="{5AB9DAC5-28F6-47C5-9B13-00C9B639E067}" type="presParOf" srcId="{CE016B26-763B-4F62-A7D6-CA427BA79E5C}" destId="{E8C35374-CB11-4576-ACCD-837E7BCE50E0}" srcOrd="0" destOrd="0" presId="urn:microsoft.com/office/officeart/2005/8/layout/list1"/>
    <dgm:cxn modelId="{7111E7B1-0884-4FD9-B2D9-377AD7BCD451}" type="presParOf" srcId="{CE016B26-763B-4F62-A7D6-CA427BA79E5C}" destId="{077C2B1D-4A15-4EAB-88F6-83E9F3F91C8A}" srcOrd="1" destOrd="0" presId="urn:microsoft.com/office/officeart/2005/8/layout/list1"/>
    <dgm:cxn modelId="{D4358246-41EF-422E-81AF-3D1F3EF64195}" type="presParOf" srcId="{3AB91DDD-7D88-4C90-961B-7DEBEC56765B}" destId="{5F884E99-734A-4C6F-BADF-C5305241B253}" srcOrd="5" destOrd="0" presId="urn:microsoft.com/office/officeart/2005/8/layout/list1"/>
    <dgm:cxn modelId="{74AF4031-1BCA-45D6-ABF8-3F1A51DA57E7}" type="presParOf" srcId="{3AB91DDD-7D88-4C90-961B-7DEBEC56765B}" destId="{A24C98E3-0E25-474C-9E34-D4977B4BE11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2EE8108-3E67-4FB4-866D-C082750D62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71A53A3-3DCC-4422-AFCA-68CB246D5274}">
      <dgm:prSet/>
      <dgm:spPr/>
      <dgm:t>
        <a:bodyPr/>
        <a:lstStyle/>
        <a:p>
          <a:r>
            <a:rPr lang="en-US">
              <a:latin typeface="Georgia Pro"/>
            </a:rPr>
            <a:t>"I get the emails, but I typically don't really process them. It's usually professors talking about things in class."</a:t>
          </a:r>
        </a:p>
      </dgm:t>
    </dgm:pt>
    <dgm:pt modelId="{81F00CBC-014C-468A-B2EC-BF919D13E94F}" type="parTrans" cxnId="{14968FED-1885-495A-912B-21D4CABA0FF9}">
      <dgm:prSet/>
      <dgm:spPr/>
      <dgm:t>
        <a:bodyPr/>
        <a:lstStyle/>
        <a:p>
          <a:endParaRPr lang="en-US"/>
        </a:p>
      </dgm:t>
    </dgm:pt>
    <dgm:pt modelId="{0DD9F33F-4E5F-47FF-AA37-8FC000FEE925}" type="sibTrans" cxnId="{14968FED-1885-495A-912B-21D4CABA0FF9}">
      <dgm:prSet/>
      <dgm:spPr/>
      <dgm:t>
        <a:bodyPr/>
        <a:lstStyle/>
        <a:p>
          <a:endParaRPr lang="en-US"/>
        </a:p>
      </dgm:t>
    </dgm:pt>
    <dgm:pt modelId="{27B5627B-276D-4533-BD5A-B84FDF67AE8E}">
      <dgm:prSet/>
      <dgm:spPr/>
      <dgm:t>
        <a:bodyPr/>
        <a:lstStyle/>
        <a:p>
          <a:r>
            <a:rPr lang="en-US">
              <a:latin typeface="Georgia Pro"/>
            </a:rPr>
            <a:t>"I also get the emails and I read them and I'm like 'yeah I'm </a:t>
          </a:r>
          <a:r>
            <a:rPr lang="en-US" err="1">
              <a:latin typeface="Georgia Pro"/>
            </a:rPr>
            <a:t>gonna</a:t>
          </a:r>
          <a:r>
            <a:rPr lang="en-US">
              <a:latin typeface="Georgia Pro"/>
            </a:rPr>
            <a:t> do that'. Then, I forget to do it in the end, but my professor is the reason I used career services this semester." </a:t>
          </a:r>
        </a:p>
      </dgm:t>
    </dgm:pt>
    <dgm:pt modelId="{9C24ADF2-DFA4-4CE0-BB85-271AD7A6549B}" type="parTrans" cxnId="{81ABF14F-6175-49A6-92B3-F24FB0AEF272}">
      <dgm:prSet/>
      <dgm:spPr/>
      <dgm:t>
        <a:bodyPr/>
        <a:lstStyle/>
        <a:p>
          <a:endParaRPr lang="en-US"/>
        </a:p>
      </dgm:t>
    </dgm:pt>
    <dgm:pt modelId="{26A26062-7C5A-4C05-B453-C754D50DC6E0}" type="sibTrans" cxnId="{81ABF14F-6175-49A6-92B3-F24FB0AEF272}">
      <dgm:prSet/>
      <dgm:spPr/>
      <dgm:t>
        <a:bodyPr/>
        <a:lstStyle/>
        <a:p>
          <a:endParaRPr lang="en-US"/>
        </a:p>
      </dgm:t>
    </dgm:pt>
    <dgm:pt modelId="{70189340-0CD2-41CB-AD6F-E0862DC5EFDA}">
      <dgm:prSet/>
      <dgm:spPr/>
      <dgm:t>
        <a:bodyPr/>
        <a:lstStyle/>
        <a:p>
          <a:r>
            <a:rPr lang="en-US">
              <a:latin typeface="Georgia Pro"/>
            </a:rPr>
            <a:t>"It also helps when the professor says something because we get so many emails. Me personally, I probably get about like 35, 50 accounting emails a day. It's crazy."</a:t>
          </a:r>
        </a:p>
      </dgm:t>
    </dgm:pt>
    <dgm:pt modelId="{CF06BAAE-ACDD-4C48-B046-E4BB53264DE7}" type="parTrans" cxnId="{57A32CFF-A6E0-4168-9283-2EEA3EF60CC9}">
      <dgm:prSet/>
      <dgm:spPr/>
      <dgm:t>
        <a:bodyPr/>
        <a:lstStyle/>
        <a:p>
          <a:endParaRPr lang="en-US"/>
        </a:p>
      </dgm:t>
    </dgm:pt>
    <dgm:pt modelId="{57CA1D26-D9E8-418F-A3BD-A886017D9ADA}" type="sibTrans" cxnId="{57A32CFF-A6E0-4168-9283-2EEA3EF60CC9}">
      <dgm:prSet/>
      <dgm:spPr/>
      <dgm:t>
        <a:bodyPr/>
        <a:lstStyle/>
        <a:p>
          <a:endParaRPr lang="en-US"/>
        </a:p>
      </dgm:t>
    </dgm:pt>
    <dgm:pt modelId="{AC3F18C9-F078-4FFE-8268-A965CC89701C}">
      <dgm:prSet/>
      <dgm:spPr/>
      <dgm:t>
        <a:bodyPr/>
        <a:lstStyle/>
        <a:p>
          <a:r>
            <a:rPr lang="en-US">
              <a:latin typeface="Georgia Pro"/>
            </a:rPr>
            <a:t>"Food and also recruiting opportunities"</a:t>
          </a:r>
        </a:p>
      </dgm:t>
    </dgm:pt>
    <dgm:pt modelId="{34BFEA09-36A3-4236-9773-5207E70A39AA}" type="parTrans" cxnId="{E3EEFA20-143F-47B1-9AA3-FFEB65897510}">
      <dgm:prSet/>
      <dgm:spPr/>
      <dgm:t>
        <a:bodyPr/>
        <a:lstStyle/>
        <a:p>
          <a:endParaRPr lang="en-US"/>
        </a:p>
      </dgm:t>
    </dgm:pt>
    <dgm:pt modelId="{2EE8CB03-766C-47C8-80AD-016665E51E3E}" type="sibTrans" cxnId="{E3EEFA20-143F-47B1-9AA3-FFEB65897510}">
      <dgm:prSet/>
      <dgm:spPr/>
      <dgm:t>
        <a:bodyPr/>
        <a:lstStyle/>
        <a:p>
          <a:endParaRPr lang="en-US"/>
        </a:p>
      </dgm:t>
    </dgm:pt>
    <dgm:pt modelId="{7A5C8AEF-12E2-47B6-9B90-77F740F8DF22}">
      <dgm:prSet/>
      <dgm:spPr/>
      <dgm:t>
        <a:bodyPr/>
        <a:lstStyle/>
        <a:p>
          <a:r>
            <a:rPr lang="en-US">
              <a:latin typeface="Georgia Pro"/>
            </a:rPr>
            <a:t>"I know a lot of like organizations that have social media, and that's how I usually find things."</a:t>
          </a:r>
        </a:p>
      </dgm:t>
    </dgm:pt>
    <dgm:pt modelId="{BD8E5A81-2890-4570-BE51-4D5FC2E559CD}" type="parTrans" cxnId="{F60D5F8C-E811-4B0F-8422-D0B90591301A}">
      <dgm:prSet/>
      <dgm:spPr/>
      <dgm:t>
        <a:bodyPr/>
        <a:lstStyle/>
        <a:p>
          <a:endParaRPr lang="en-US"/>
        </a:p>
      </dgm:t>
    </dgm:pt>
    <dgm:pt modelId="{43CBC687-08BF-4483-8686-5389A353C0AD}" type="sibTrans" cxnId="{F60D5F8C-E811-4B0F-8422-D0B90591301A}">
      <dgm:prSet/>
      <dgm:spPr/>
      <dgm:t>
        <a:bodyPr/>
        <a:lstStyle/>
        <a:p>
          <a:endParaRPr lang="en-US"/>
        </a:p>
      </dgm:t>
    </dgm:pt>
    <dgm:pt modelId="{8A2261BE-0B76-4D2C-8D2D-C560EC09B511}" type="pres">
      <dgm:prSet presAssocID="{92EE8108-3E67-4FB4-866D-C082750D62C4}" presName="linear" presStyleCnt="0">
        <dgm:presLayoutVars>
          <dgm:animLvl val="lvl"/>
          <dgm:resizeHandles val="exact"/>
        </dgm:presLayoutVars>
      </dgm:prSet>
      <dgm:spPr/>
    </dgm:pt>
    <dgm:pt modelId="{B6FE9591-6C5D-48D4-A6E8-6529D58BCE66}" type="pres">
      <dgm:prSet presAssocID="{171A53A3-3DCC-4422-AFCA-68CB246D5274}" presName="parentText" presStyleLbl="node1" presStyleIdx="0" presStyleCnt="5">
        <dgm:presLayoutVars>
          <dgm:chMax val="0"/>
          <dgm:bulletEnabled val="1"/>
        </dgm:presLayoutVars>
      </dgm:prSet>
      <dgm:spPr/>
    </dgm:pt>
    <dgm:pt modelId="{FBA4A733-032E-492D-AFB7-8C9826A103D1}" type="pres">
      <dgm:prSet presAssocID="{0DD9F33F-4E5F-47FF-AA37-8FC000FEE925}" presName="spacer" presStyleCnt="0"/>
      <dgm:spPr/>
    </dgm:pt>
    <dgm:pt modelId="{F83FE9F5-9B6F-4A74-A13F-858A5010CDF2}" type="pres">
      <dgm:prSet presAssocID="{27B5627B-276D-4533-BD5A-B84FDF67AE8E}" presName="parentText" presStyleLbl="node1" presStyleIdx="1" presStyleCnt="5">
        <dgm:presLayoutVars>
          <dgm:chMax val="0"/>
          <dgm:bulletEnabled val="1"/>
        </dgm:presLayoutVars>
      </dgm:prSet>
      <dgm:spPr/>
    </dgm:pt>
    <dgm:pt modelId="{646FE29B-8611-4219-AB0B-9B48E96C4038}" type="pres">
      <dgm:prSet presAssocID="{26A26062-7C5A-4C05-B453-C754D50DC6E0}" presName="spacer" presStyleCnt="0"/>
      <dgm:spPr/>
    </dgm:pt>
    <dgm:pt modelId="{FC31CC4E-F389-4BEE-BBE6-BC2AA61CF7ED}" type="pres">
      <dgm:prSet presAssocID="{70189340-0CD2-41CB-AD6F-E0862DC5EFDA}" presName="parentText" presStyleLbl="node1" presStyleIdx="2" presStyleCnt="5">
        <dgm:presLayoutVars>
          <dgm:chMax val="0"/>
          <dgm:bulletEnabled val="1"/>
        </dgm:presLayoutVars>
      </dgm:prSet>
      <dgm:spPr/>
    </dgm:pt>
    <dgm:pt modelId="{7FBB0F83-63D1-4BA3-BF25-F4F7A46449D4}" type="pres">
      <dgm:prSet presAssocID="{57CA1D26-D9E8-418F-A3BD-A886017D9ADA}" presName="spacer" presStyleCnt="0"/>
      <dgm:spPr/>
    </dgm:pt>
    <dgm:pt modelId="{048CFC72-9890-4490-AC57-DC060FC88D9A}" type="pres">
      <dgm:prSet presAssocID="{AC3F18C9-F078-4FFE-8268-A965CC89701C}" presName="parentText" presStyleLbl="node1" presStyleIdx="3" presStyleCnt="5">
        <dgm:presLayoutVars>
          <dgm:chMax val="0"/>
          <dgm:bulletEnabled val="1"/>
        </dgm:presLayoutVars>
      </dgm:prSet>
      <dgm:spPr/>
    </dgm:pt>
    <dgm:pt modelId="{8378BE21-8582-4932-A129-41C3CBDD8924}" type="pres">
      <dgm:prSet presAssocID="{2EE8CB03-766C-47C8-80AD-016665E51E3E}" presName="spacer" presStyleCnt="0"/>
      <dgm:spPr/>
    </dgm:pt>
    <dgm:pt modelId="{7EC4F61C-9CE6-4B7F-B3AD-1C28424D636F}" type="pres">
      <dgm:prSet presAssocID="{7A5C8AEF-12E2-47B6-9B90-77F740F8DF22}" presName="parentText" presStyleLbl="node1" presStyleIdx="4" presStyleCnt="5">
        <dgm:presLayoutVars>
          <dgm:chMax val="0"/>
          <dgm:bulletEnabled val="1"/>
        </dgm:presLayoutVars>
      </dgm:prSet>
      <dgm:spPr/>
    </dgm:pt>
  </dgm:ptLst>
  <dgm:cxnLst>
    <dgm:cxn modelId="{E3EEFA20-143F-47B1-9AA3-FFEB65897510}" srcId="{92EE8108-3E67-4FB4-866D-C082750D62C4}" destId="{AC3F18C9-F078-4FFE-8268-A965CC89701C}" srcOrd="3" destOrd="0" parTransId="{34BFEA09-36A3-4236-9773-5207E70A39AA}" sibTransId="{2EE8CB03-766C-47C8-80AD-016665E51E3E}"/>
    <dgm:cxn modelId="{7FE7AD38-5477-4A6D-B13C-0E6741E7F782}" type="presOf" srcId="{7A5C8AEF-12E2-47B6-9B90-77F740F8DF22}" destId="{7EC4F61C-9CE6-4B7F-B3AD-1C28424D636F}" srcOrd="0" destOrd="0" presId="urn:microsoft.com/office/officeart/2005/8/layout/vList2"/>
    <dgm:cxn modelId="{A01ACD3F-D0A9-48AB-B5C9-964D02A478A3}" type="presOf" srcId="{70189340-0CD2-41CB-AD6F-E0862DC5EFDA}" destId="{FC31CC4E-F389-4BEE-BBE6-BC2AA61CF7ED}" srcOrd="0" destOrd="0" presId="urn:microsoft.com/office/officeart/2005/8/layout/vList2"/>
    <dgm:cxn modelId="{81ABF14F-6175-49A6-92B3-F24FB0AEF272}" srcId="{92EE8108-3E67-4FB4-866D-C082750D62C4}" destId="{27B5627B-276D-4533-BD5A-B84FDF67AE8E}" srcOrd="1" destOrd="0" parTransId="{9C24ADF2-DFA4-4CE0-BB85-271AD7A6549B}" sibTransId="{26A26062-7C5A-4C05-B453-C754D50DC6E0}"/>
    <dgm:cxn modelId="{39B77559-341B-434B-8700-94A9A7A3EEDA}" type="presOf" srcId="{171A53A3-3DCC-4422-AFCA-68CB246D5274}" destId="{B6FE9591-6C5D-48D4-A6E8-6529D58BCE66}" srcOrd="0" destOrd="0" presId="urn:microsoft.com/office/officeart/2005/8/layout/vList2"/>
    <dgm:cxn modelId="{286FEA76-C438-40E5-B891-17F6B603BDBD}" type="presOf" srcId="{27B5627B-276D-4533-BD5A-B84FDF67AE8E}" destId="{F83FE9F5-9B6F-4A74-A13F-858A5010CDF2}" srcOrd="0" destOrd="0" presId="urn:microsoft.com/office/officeart/2005/8/layout/vList2"/>
    <dgm:cxn modelId="{F60D5F8C-E811-4B0F-8422-D0B90591301A}" srcId="{92EE8108-3E67-4FB4-866D-C082750D62C4}" destId="{7A5C8AEF-12E2-47B6-9B90-77F740F8DF22}" srcOrd="4" destOrd="0" parTransId="{BD8E5A81-2890-4570-BE51-4D5FC2E559CD}" sibTransId="{43CBC687-08BF-4483-8686-5389A353C0AD}"/>
    <dgm:cxn modelId="{C07E27AB-54EE-4B89-A724-FD4D92657593}" type="presOf" srcId="{AC3F18C9-F078-4FFE-8268-A965CC89701C}" destId="{048CFC72-9890-4490-AC57-DC060FC88D9A}" srcOrd="0" destOrd="0" presId="urn:microsoft.com/office/officeart/2005/8/layout/vList2"/>
    <dgm:cxn modelId="{19F060C4-F556-486E-8DD8-7724073D2691}" type="presOf" srcId="{92EE8108-3E67-4FB4-866D-C082750D62C4}" destId="{8A2261BE-0B76-4D2C-8D2D-C560EC09B511}" srcOrd="0" destOrd="0" presId="urn:microsoft.com/office/officeart/2005/8/layout/vList2"/>
    <dgm:cxn modelId="{14968FED-1885-495A-912B-21D4CABA0FF9}" srcId="{92EE8108-3E67-4FB4-866D-C082750D62C4}" destId="{171A53A3-3DCC-4422-AFCA-68CB246D5274}" srcOrd="0" destOrd="0" parTransId="{81F00CBC-014C-468A-B2EC-BF919D13E94F}" sibTransId="{0DD9F33F-4E5F-47FF-AA37-8FC000FEE925}"/>
    <dgm:cxn modelId="{57A32CFF-A6E0-4168-9283-2EEA3EF60CC9}" srcId="{92EE8108-3E67-4FB4-866D-C082750D62C4}" destId="{70189340-0CD2-41CB-AD6F-E0862DC5EFDA}" srcOrd="2" destOrd="0" parTransId="{CF06BAAE-ACDD-4C48-B046-E4BB53264DE7}" sibTransId="{57CA1D26-D9E8-418F-A3BD-A886017D9ADA}"/>
    <dgm:cxn modelId="{109A9EE9-B5A8-4809-AFBE-BAADD7C01535}" type="presParOf" srcId="{8A2261BE-0B76-4D2C-8D2D-C560EC09B511}" destId="{B6FE9591-6C5D-48D4-A6E8-6529D58BCE66}" srcOrd="0" destOrd="0" presId="urn:microsoft.com/office/officeart/2005/8/layout/vList2"/>
    <dgm:cxn modelId="{7632F610-D095-4BC0-8E0E-D825D8064390}" type="presParOf" srcId="{8A2261BE-0B76-4D2C-8D2D-C560EC09B511}" destId="{FBA4A733-032E-492D-AFB7-8C9826A103D1}" srcOrd="1" destOrd="0" presId="urn:microsoft.com/office/officeart/2005/8/layout/vList2"/>
    <dgm:cxn modelId="{AEAAA2B6-E654-4ACC-A7D3-765279620C3D}" type="presParOf" srcId="{8A2261BE-0B76-4D2C-8D2D-C560EC09B511}" destId="{F83FE9F5-9B6F-4A74-A13F-858A5010CDF2}" srcOrd="2" destOrd="0" presId="urn:microsoft.com/office/officeart/2005/8/layout/vList2"/>
    <dgm:cxn modelId="{CB862482-BF62-443E-BB7D-6204FACDDA35}" type="presParOf" srcId="{8A2261BE-0B76-4D2C-8D2D-C560EC09B511}" destId="{646FE29B-8611-4219-AB0B-9B48E96C4038}" srcOrd="3" destOrd="0" presId="urn:microsoft.com/office/officeart/2005/8/layout/vList2"/>
    <dgm:cxn modelId="{1A0135AB-5F6B-4FFB-B33C-7B7220173458}" type="presParOf" srcId="{8A2261BE-0B76-4D2C-8D2D-C560EC09B511}" destId="{FC31CC4E-F389-4BEE-BBE6-BC2AA61CF7ED}" srcOrd="4" destOrd="0" presId="urn:microsoft.com/office/officeart/2005/8/layout/vList2"/>
    <dgm:cxn modelId="{CE4656A9-2466-4406-B914-D58046243229}" type="presParOf" srcId="{8A2261BE-0B76-4D2C-8D2D-C560EC09B511}" destId="{7FBB0F83-63D1-4BA3-BF25-F4F7A46449D4}" srcOrd="5" destOrd="0" presId="urn:microsoft.com/office/officeart/2005/8/layout/vList2"/>
    <dgm:cxn modelId="{9B7252D8-7D9C-4C2F-B3A0-06B7DB18B0B0}" type="presParOf" srcId="{8A2261BE-0B76-4D2C-8D2D-C560EC09B511}" destId="{048CFC72-9890-4490-AC57-DC060FC88D9A}" srcOrd="6" destOrd="0" presId="urn:microsoft.com/office/officeart/2005/8/layout/vList2"/>
    <dgm:cxn modelId="{AA081FBD-8BF8-4989-BFBB-B94D5F32B007}" type="presParOf" srcId="{8A2261BE-0B76-4D2C-8D2D-C560EC09B511}" destId="{8378BE21-8582-4932-A129-41C3CBDD8924}" srcOrd="7" destOrd="0" presId="urn:microsoft.com/office/officeart/2005/8/layout/vList2"/>
    <dgm:cxn modelId="{86C23F95-B9D1-449F-86AB-191FA406FF0F}" type="presParOf" srcId="{8A2261BE-0B76-4D2C-8D2D-C560EC09B511}" destId="{7EC4F61C-9CE6-4B7F-B3AD-1C28424D636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33AC252-2A4C-44B6-B05B-B1ACBCB97AE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37B3F29-E7A3-494F-8452-918AF3C6775E}">
      <dgm:prSet/>
      <dgm:spPr/>
      <dgm:t>
        <a:bodyPr/>
        <a:lstStyle/>
        <a:p>
          <a:r>
            <a:rPr lang="en-US">
              <a:latin typeface="Georgia Pro"/>
            </a:rPr>
            <a:t>Primary: Email – One Central Email from McCoy</a:t>
          </a:r>
        </a:p>
      </dgm:t>
    </dgm:pt>
    <dgm:pt modelId="{CA3C44E0-EE16-436A-BB45-9A41B5AD27CD}" type="parTrans" cxnId="{BA043219-5CD6-4C03-BB18-4878F52349F5}">
      <dgm:prSet/>
      <dgm:spPr/>
      <dgm:t>
        <a:bodyPr/>
        <a:lstStyle/>
        <a:p>
          <a:endParaRPr lang="en-US"/>
        </a:p>
      </dgm:t>
    </dgm:pt>
    <dgm:pt modelId="{3BD3B17D-B52A-47C1-8CEC-356EE4D210F9}" type="sibTrans" cxnId="{BA043219-5CD6-4C03-BB18-4878F52349F5}">
      <dgm:prSet/>
      <dgm:spPr/>
      <dgm:t>
        <a:bodyPr/>
        <a:lstStyle/>
        <a:p>
          <a:endParaRPr lang="en-US"/>
        </a:p>
      </dgm:t>
    </dgm:pt>
    <dgm:pt modelId="{0637777A-9C91-4610-9A10-E5117E88685F}">
      <dgm:prSet/>
      <dgm:spPr/>
      <dgm:t>
        <a:bodyPr/>
        <a:lstStyle/>
        <a:p>
          <a:pPr rtl="0"/>
          <a:r>
            <a:rPr lang="en-US">
              <a:latin typeface="Georgia Pro"/>
            </a:rPr>
            <a:t>Free McCoy Gear, Free Food, Extra Credit/PDUS </a:t>
          </a:r>
        </a:p>
      </dgm:t>
    </dgm:pt>
    <dgm:pt modelId="{7B3D7142-88F2-4010-B443-48940AA8971A}" type="parTrans" cxnId="{273DB4AF-73DE-4DD9-B897-93AFEA409239}">
      <dgm:prSet/>
      <dgm:spPr/>
      <dgm:t>
        <a:bodyPr/>
        <a:lstStyle/>
        <a:p>
          <a:endParaRPr lang="en-US"/>
        </a:p>
      </dgm:t>
    </dgm:pt>
    <dgm:pt modelId="{48DC4F7D-6EF9-460F-BEF8-8954D0B0E5FA}" type="sibTrans" cxnId="{273DB4AF-73DE-4DD9-B897-93AFEA409239}">
      <dgm:prSet/>
      <dgm:spPr/>
      <dgm:t>
        <a:bodyPr/>
        <a:lstStyle/>
        <a:p>
          <a:endParaRPr lang="en-US"/>
        </a:p>
      </dgm:t>
    </dgm:pt>
    <dgm:pt modelId="{B2BEB4C7-1529-4D70-8C55-13F2783D1627}">
      <dgm:prSet phldr="0"/>
      <dgm:spPr/>
      <dgm:t>
        <a:bodyPr/>
        <a:lstStyle/>
        <a:p>
          <a:pPr rtl="0"/>
          <a:r>
            <a:rPr lang="en-US">
              <a:latin typeface="Georgia Pro"/>
            </a:rPr>
            <a:t>Centralized Communication Plan Enacted Consistently</a:t>
          </a:r>
        </a:p>
      </dgm:t>
    </dgm:pt>
    <dgm:pt modelId="{C830E858-74B0-4CC5-B292-03BF797AE0DB}" type="parTrans" cxnId="{CC2C125C-5ADF-4306-81CF-4EDCE3CCD9B3}">
      <dgm:prSet/>
      <dgm:spPr/>
    </dgm:pt>
    <dgm:pt modelId="{1F6E4731-1371-4A49-BE48-5CAC4218E9A6}" type="sibTrans" cxnId="{CC2C125C-5ADF-4306-81CF-4EDCE3CCD9B3}">
      <dgm:prSet/>
      <dgm:spPr/>
    </dgm:pt>
    <dgm:pt modelId="{4C63588F-07D9-4682-A9E4-8284DAB1911E}">
      <dgm:prSet phldr="0"/>
      <dgm:spPr/>
      <dgm:t>
        <a:bodyPr/>
        <a:lstStyle/>
        <a:p>
          <a:pPr rtl="0"/>
          <a:r>
            <a:rPr lang="en-US">
              <a:latin typeface="Georgia Pro"/>
            </a:rPr>
            <a:t>Events Should Include Networking</a:t>
          </a:r>
        </a:p>
      </dgm:t>
    </dgm:pt>
    <dgm:pt modelId="{39A0BF17-6699-46E4-AB4A-B512260A53B4}" type="parTrans" cxnId="{FC548493-4465-4158-A966-CD285E8719A9}">
      <dgm:prSet/>
      <dgm:spPr/>
    </dgm:pt>
    <dgm:pt modelId="{8BE4CEF1-5059-4F2E-9827-3776B9280E9A}" type="sibTrans" cxnId="{FC548493-4465-4158-A966-CD285E8719A9}">
      <dgm:prSet/>
      <dgm:spPr/>
    </dgm:pt>
    <dgm:pt modelId="{F3FB4A8B-E620-4B8B-BEBE-037259C3486A}" type="pres">
      <dgm:prSet presAssocID="{B33AC252-2A4C-44B6-B05B-B1ACBCB97AE5}" presName="linear" presStyleCnt="0">
        <dgm:presLayoutVars>
          <dgm:animLvl val="lvl"/>
          <dgm:resizeHandles val="exact"/>
        </dgm:presLayoutVars>
      </dgm:prSet>
      <dgm:spPr/>
    </dgm:pt>
    <dgm:pt modelId="{E4C97007-E7FF-499D-97D5-EDDA1C0758B5}" type="pres">
      <dgm:prSet presAssocID="{637B3F29-E7A3-494F-8452-918AF3C6775E}" presName="parentText" presStyleLbl="node1" presStyleIdx="0" presStyleCnt="4">
        <dgm:presLayoutVars>
          <dgm:chMax val="0"/>
          <dgm:bulletEnabled val="1"/>
        </dgm:presLayoutVars>
      </dgm:prSet>
      <dgm:spPr/>
    </dgm:pt>
    <dgm:pt modelId="{D1D175E8-C5FD-489E-A122-5537BFB4B54C}" type="pres">
      <dgm:prSet presAssocID="{3BD3B17D-B52A-47C1-8CEC-356EE4D210F9}" presName="spacer" presStyleCnt="0"/>
      <dgm:spPr/>
    </dgm:pt>
    <dgm:pt modelId="{A369005A-6B8D-4690-AC92-9E709ACFD4F9}" type="pres">
      <dgm:prSet presAssocID="{B2BEB4C7-1529-4D70-8C55-13F2783D1627}" presName="parentText" presStyleLbl="node1" presStyleIdx="1" presStyleCnt="4">
        <dgm:presLayoutVars>
          <dgm:chMax val="0"/>
          <dgm:bulletEnabled val="1"/>
        </dgm:presLayoutVars>
      </dgm:prSet>
      <dgm:spPr/>
    </dgm:pt>
    <dgm:pt modelId="{998757B8-1F3D-4048-B26D-19A8A143DE5E}" type="pres">
      <dgm:prSet presAssocID="{1F6E4731-1371-4A49-BE48-5CAC4218E9A6}" presName="spacer" presStyleCnt="0"/>
      <dgm:spPr/>
    </dgm:pt>
    <dgm:pt modelId="{23A5175F-D99F-4EAC-9524-4200203CB220}" type="pres">
      <dgm:prSet presAssocID="{0637777A-9C91-4610-9A10-E5117E88685F}" presName="parentText" presStyleLbl="node1" presStyleIdx="2" presStyleCnt="4">
        <dgm:presLayoutVars>
          <dgm:chMax val="0"/>
          <dgm:bulletEnabled val="1"/>
        </dgm:presLayoutVars>
      </dgm:prSet>
      <dgm:spPr/>
    </dgm:pt>
    <dgm:pt modelId="{ADC78DB7-23B4-47AF-84DB-BCC90568886E}" type="pres">
      <dgm:prSet presAssocID="{48DC4F7D-6EF9-460F-BEF8-8954D0B0E5FA}" presName="spacer" presStyleCnt="0"/>
      <dgm:spPr/>
    </dgm:pt>
    <dgm:pt modelId="{D445FC44-FD49-4A30-B3F3-1CC6E896B43D}" type="pres">
      <dgm:prSet presAssocID="{4C63588F-07D9-4682-A9E4-8284DAB1911E}" presName="parentText" presStyleLbl="node1" presStyleIdx="3" presStyleCnt="4">
        <dgm:presLayoutVars>
          <dgm:chMax val="0"/>
          <dgm:bulletEnabled val="1"/>
        </dgm:presLayoutVars>
      </dgm:prSet>
      <dgm:spPr/>
    </dgm:pt>
  </dgm:ptLst>
  <dgm:cxnLst>
    <dgm:cxn modelId="{BA043219-5CD6-4C03-BB18-4878F52349F5}" srcId="{B33AC252-2A4C-44B6-B05B-B1ACBCB97AE5}" destId="{637B3F29-E7A3-494F-8452-918AF3C6775E}" srcOrd="0" destOrd="0" parTransId="{CA3C44E0-EE16-436A-BB45-9A41B5AD27CD}" sibTransId="{3BD3B17D-B52A-47C1-8CEC-356EE4D210F9}"/>
    <dgm:cxn modelId="{A2BC3A41-D5BB-45E0-A29B-03C0609FDFE5}" type="presOf" srcId="{B33AC252-2A4C-44B6-B05B-B1ACBCB97AE5}" destId="{F3FB4A8B-E620-4B8B-BEBE-037259C3486A}" srcOrd="0" destOrd="0" presId="urn:microsoft.com/office/officeart/2005/8/layout/vList2"/>
    <dgm:cxn modelId="{6E4A054F-B291-487F-94F1-C5E4E239F179}" type="presOf" srcId="{637B3F29-E7A3-494F-8452-918AF3C6775E}" destId="{E4C97007-E7FF-499D-97D5-EDDA1C0758B5}" srcOrd="0" destOrd="0" presId="urn:microsoft.com/office/officeart/2005/8/layout/vList2"/>
    <dgm:cxn modelId="{CC2C125C-5ADF-4306-81CF-4EDCE3CCD9B3}" srcId="{B33AC252-2A4C-44B6-B05B-B1ACBCB97AE5}" destId="{B2BEB4C7-1529-4D70-8C55-13F2783D1627}" srcOrd="1" destOrd="0" parTransId="{C830E858-74B0-4CC5-B292-03BF797AE0DB}" sibTransId="{1F6E4731-1371-4A49-BE48-5CAC4218E9A6}"/>
    <dgm:cxn modelId="{B25A516F-2D11-43D7-A65D-CDA440C921C8}" type="presOf" srcId="{B2BEB4C7-1529-4D70-8C55-13F2783D1627}" destId="{A369005A-6B8D-4690-AC92-9E709ACFD4F9}" srcOrd="0" destOrd="0" presId="urn:microsoft.com/office/officeart/2005/8/layout/vList2"/>
    <dgm:cxn modelId="{F22DB58F-5FA9-4F13-AC49-9FD45A3FA097}" type="presOf" srcId="{4C63588F-07D9-4682-A9E4-8284DAB1911E}" destId="{D445FC44-FD49-4A30-B3F3-1CC6E896B43D}" srcOrd="0" destOrd="0" presId="urn:microsoft.com/office/officeart/2005/8/layout/vList2"/>
    <dgm:cxn modelId="{FC548493-4465-4158-A966-CD285E8719A9}" srcId="{B33AC252-2A4C-44B6-B05B-B1ACBCB97AE5}" destId="{4C63588F-07D9-4682-A9E4-8284DAB1911E}" srcOrd="3" destOrd="0" parTransId="{39A0BF17-6699-46E4-AB4A-B512260A53B4}" sibTransId="{8BE4CEF1-5059-4F2E-9827-3776B9280E9A}"/>
    <dgm:cxn modelId="{273DB4AF-73DE-4DD9-B897-93AFEA409239}" srcId="{B33AC252-2A4C-44B6-B05B-B1ACBCB97AE5}" destId="{0637777A-9C91-4610-9A10-E5117E88685F}" srcOrd="2" destOrd="0" parTransId="{7B3D7142-88F2-4010-B443-48940AA8971A}" sibTransId="{48DC4F7D-6EF9-460F-BEF8-8954D0B0E5FA}"/>
    <dgm:cxn modelId="{2C43E5BF-DD12-4524-BC55-7E31D40F0A40}" type="presOf" srcId="{0637777A-9C91-4610-9A10-E5117E88685F}" destId="{23A5175F-D99F-4EAC-9524-4200203CB220}" srcOrd="0" destOrd="0" presId="urn:microsoft.com/office/officeart/2005/8/layout/vList2"/>
    <dgm:cxn modelId="{695E2CE0-0EC0-4F5F-8A7C-18C591715A71}" type="presParOf" srcId="{F3FB4A8B-E620-4B8B-BEBE-037259C3486A}" destId="{E4C97007-E7FF-499D-97D5-EDDA1C0758B5}" srcOrd="0" destOrd="0" presId="urn:microsoft.com/office/officeart/2005/8/layout/vList2"/>
    <dgm:cxn modelId="{B6E48934-425C-4CBC-95F8-F435D30DC837}" type="presParOf" srcId="{F3FB4A8B-E620-4B8B-BEBE-037259C3486A}" destId="{D1D175E8-C5FD-489E-A122-5537BFB4B54C}" srcOrd="1" destOrd="0" presId="urn:microsoft.com/office/officeart/2005/8/layout/vList2"/>
    <dgm:cxn modelId="{BD8D457A-6E59-490E-8663-FA470623059E}" type="presParOf" srcId="{F3FB4A8B-E620-4B8B-BEBE-037259C3486A}" destId="{A369005A-6B8D-4690-AC92-9E709ACFD4F9}" srcOrd="2" destOrd="0" presId="urn:microsoft.com/office/officeart/2005/8/layout/vList2"/>
    <dgm:cxn modelId="{4260573B-CA34-491D-86A9-A966784C2EE2}" type="presParOf" srcId="{F3FB4A8B-E620-4B8B-BEBE-037259C3486A}" destId="{998757B8-1F3D-4048-B26D-19A8A143DE5E}" srcOrd="3" destOrd="0" presId="urn:microsoft.com/office/officeart/2005/8/layout/vList2"/>
    <dgm:cxn modelId="{1D14BAFA-AFBB-4C6B-908A-3872A81502BF}" type="presParOf" srcId="{F3FB4A8B-E620-4B8B-BEBE-037259C3486A}" destId="{23A5175F-D99F-4EAC-9524-4200203CB220}" srcOrd="4" destOrd="0" presId="urn:microsoft.com/office/officeart/2005/8/layout/vList2"/>
    <dgm:cxn modelId="{E2135B49-52DC-4EEF-B6A4-4EDAC1FFBA9F}" type="presParOf" srcId="{F3FB4A8B-E620-4B8B-BEBE-037259C3486A}" destId="{ADC78DB7-23B4-47AF-84DB-BCC90568886E}" srcOrd="5" destOrd="0" presId="urn:microsoft.com/office/officeart/2005/8/layout/vList2"/>
    <dgm:cxn modelId="{A4B100EA-428D-48A6-8D98-874B3020DBDD}" type="presParOf" srcId="{F3FB4A8B-E620-4B8B-BEBE-037259C3486A}" destId="{D445FC44-FD49-4A30-B3F3-1CC6E896B43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2EC92-FAB1-4983-AFF3-AFC4F5255D2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22B3716-A1C4-4724-946E-D4B4FFCECAED}">
      <dgm:prSet/>
      <dgm:spPr/>
      <dgm:t>
        <a:bodyPr/>
        <a:lstStyle/>
        <a:p>
          <a:r>
            <a:rPr lang="en-US" b="1" i="1">
              <a:latin typeface="Georgia Pro"/>
            </a:rPr>
            <a:t>"For the school to establish a resourceful Student Success Center, they must identify the services that students desire to be present at the SSC."</a:t>
          </a:r>
          <a:endParaRPr lang="en-US">
            <a:latin typeface="Georgia Pro"/>
          </a:endParaRPr>
        </a:p>
      </dgm:t>
    </dgm:pt>
    <dgm:pt modelId="{B7DC586B-5DA6-46B4-A4B5-77811804FE1C}" type="parTrans" cxnId="{55FB41AF-773D-4BA3-BCD9-3DDAD0E7191D}">
      <dgm:prSet/>
      <dgm:spPr/>
      <dgm:t>
        <a:bodyPr/>
        <a:lstStyle/>
        <a:p>
          <a:endParaRPr lang="en-US"/>
        </a:p>
      </dgm:t>
    </dgm:pt>
    <dgm:pt modelId="{973D0ABD-A5CF-4EAE-9942-72079AED2853}" type="sibTrans" cxnId="{55FB41AF-773D-4BA3-BCD9-3DDAD0E7191D}">
      <dgm:prSet/>
      <dgm:spPr/>
      <dgm:t>
        <a:bodyPr/>
        <a:lstStyle/>
        <a:p>
          <a:endParaRPr lang="en-US"/>
        </a:p>
      </dgm:t>
    </dgm:pt>
    <dgm:pt modelId="{F621578A-6F52-452C-877B-97CB2ED21273}">
      <dgm:prSet/>
      <dgm:spPr/>
      <dgm:t>
        <a:bodyPr/>
        <a:lstStyle/>
        <a:p>
          <a:pPr rtl="0"/>
          <a:r>
            <a:rPr lang="en-GB">
              <a:latin typeface="Georgia Pro"/>
            </a:rPr>
            <a:t>Effective Communication with Students: </a:t>
          </a:r>
          <a:endParaRPr lang="en-US">
            <a:latin typeface="Georgia Pro"/>
          </a:endParaRPr>
        </a:p>
      </dgm:t>
    </dgm:pt>
    <dgm:pt modelId="{B70DF7BA-B3D6-4A3C-8AB6-3B2E5F70E6D4}" type="parTrans" cxnId="{F4D5F7B1-F78C-4739-9771-7D9DF2F3AE00}">
      <dgm:prSet/>
      <dgm:spPr/>
      <dgm:t>
        <a:bodyPr/>
        <a:lstStyle/>
        <a:p>
          <a:endParaRPr lang="en-US"/>
        </a:p>
      </dgm:t>
    </dgm:pt>
    <dgm:pt modelId="{AC46BB58-DA2F-4340-A923-7B9C7FB72875}" type="sibTrans" cxnId="{F4D5F7B1-F78C-4739-9771-7D9DF2F3AE00}">
      <dgm:prSet/>
      <dgm:spPr/>
      <dgm:t>
        <a:bodyPr/>
        <a:lstStyle/>
        <a:p>
          <a:endParaRPr lang="en-US"/>
        </a:p>
      </dgm:t>
    </dgm:pt>
    <dgm:pt modelId="{790AD6FB-E2D8-465B-AB4A-EFE3245A7399}">
      <dgm:prSet phldr="0"/>
      <dgm:spPr/>
      <dgm:t>
        <a:bodyPr/>
        <a:lstStyle/>
        <a:p>
          <a:pPr rtl="0"/>
          <a:r>
            <a:rPr lang="en-GB">
              <a:latin typeface="Georgia Pro"/>
            </a:rPr>
            <a:t>Decrease Student Attrition</a:t>
          </a:r>
          <a:endParaRPr lang="en-US">
            <a:latin typeface="Georgia Pro"/>
          </a:endParaRPr>
        </a:p>
      </dgm:t>
    </dgm:pt>
    <dgm:pt modelId="{066B08EC-3A16-478D-8A3C-9638839888A6}" type="parTrans" cxnId="{237DE60C-78EA-4710-8905-102EA409D57B}">
      <dgm:prSet/>
      <dgm:spPr/>
    </dgm:pt>
    <dgm:pt modelId="{4E550E51-9668-4CDF-B51A-28264F89FB0F}" type="sibTrans" cxnId="{237DE60C-78EA-4710-8905-102EA409D57B}">
      <dgm:prSet/>
      <dgm:spPr/>
    </dgm:pt>
    <dgm:pt modelId="{C53598D9-6141-4CF1-8115-FA44C7C18DBF}">
      <dgm:prSet phldr="0"/>
      <dgm:spPr/>
      <dgm:t>
        <a:bodyPr/>
        <a:lstStyle/>
        <a:p>
          <a:pPr rtl="0"/>
          <a:r>
            <a:rPr lang="en-GB">
              <a:latin typeface="Georgia Pro"/>
            </a:rPr>
            <a:t>Increase Student Retention</a:t>
          </a:r>
          <a:endParaRPr lang="en-US">
            <a:latin typeface="Georgia Pro"/>
          </a:endParaRPr>
        </a:p>
      </dgm:t>
    </dgm:pt>
    <dgm:pt modelId="{B6AA23AF-190F-4E84-98CA-079436E55AA4}" type="parTrans" cxnId="{02F7D5A2-6FA1-4534-AD28-859F6AC1EA07}">
      <dgm:prSet/>
      <dgm:spPr/>
    </dgm:pt>
    <dgm:pt modelId="{52E90A7A-1FCC-48AF-8C55-B61F783697EF}" type="sibTrans" cxnId="{02F7D5A2-6FA1-4534-AD28-859F6AC1EA07}">
      <dgm:prSet/>
      <dgm:spPr/>
    </dgm:pt>
    <dgm:pt modelId="{95526C09-3710-4398-BD62-9353E869E44D}">
      <dgm:prSet phldr="0"/>
      <dgm:spPr/>
      <dgm:t>
        <a:bodyPr/>
        <a:lstStyle/>
        <a:p>
          <a:pPr rtl="0"/>
          <a:r>
            <a:rPr lang="en-GB">
              <a:latin typeface="Georgia Pro"/>
            </a:rPr>
            <a:t>Building a “Sense of Belonging”</a:t>
          </a:r>
          <a:endParaRPr lang="en-US">
            <a:latin typeface="Georgia Pro"/>
          </a:endParaRPr>
        </a:p>
      </dgm:t>
    </dgm:pt>
    <dgm:pt modelId="{5FE7A09B-97E0-4185-ADB5-7D82B6F5BE1F}" type="parTrans" cxnId="{E63722C1-B8C4-4B3F-B11F-7AAE316B9682}">
      <dgm:prSet/>
      <dgm:spPr/>
    </dgm:pt>
    <dgm:pt modelId="{4D61D162-90F7-4FAD-B63F-C1AA278E5E16}" type="sibTrans" cxnId="{E63722C1-B8C4-4B3F-B11F-7AAE316B9682}">
      <dgm:prSet/>
      <dgm:spPr/>
    </dgm:pt>
    <dgm:pt modelId="{37CE88EB-694D-4095-9734-350E614861D2}">
      <dgm:prSet phldr="0"/>
      <dgm:spPr/>
      <dgm:t>
        <a:bodyPr/>
        <a:lstStyle/>
        <a:p>
          <a:pPr rtl="0"/>
          <a:r>
            <a:rPr lang="en-GB">
              <a:latin typeface="Georgia Pro"/>
            </a:rPr>
            <a:t>Services for Disadvantaged Students</a:t>
          </a:r>
          <a:endParaRPr lang="en-US">
            <a:latin typeface="Georgia Pro"/>
          </a:endParaRPr>
        </a:p>
      </dgm:t>
    </dgm:pt>
    <dgm:pt modelId="{F5E9BCB4-D1BB-4629-AD56-9423D8C1DF5F}" type="parTrans" cxnId="{DAA9549A-6FE3-47A3-AC70-984DAF6B3B90}">
      <dgm:prSet/>
      <dgm:spPr/>
    </dgm:pt>
    <dgm:pt modelId="{2347DA73-B0C2-4906-B9A3-2E3B6AE4E722}" type="sibTrans" cxnId="{DAA9549A-6FE3-47A3-AC70-984DAF6B3B90}">
      <dgm:prSet/>
      <dgm:spPr/>
    </dgm:pt>
    <dgm:pt modelId="{BC7F0CBC-1AFE-4FA8-A892-BA7141ED030D}">
      <dgm:prSet phldr="0"/>
      <dgm:spPr/>
      <dgm:t>
        <a:bodyPr/>
        <a:lstStyle/>
        <a:p>
          <a:pPr rtl="0"/>
          <a:r>
            <a:rPr lang="en-GB">
              <a:latin typeface="Georgia Pro"/>
            </a:rPr>
            <a:t>Identifying Student Expectations</a:t>
          </a:r>
          <a:endParaRPr lang="en-US">
            <a:latin typeface="Georgia Pro"/>
          </a:endParaRPr>
        </a:p>
      </dgm:t>
    </dgm:pt>
    <dgm:pt modelId="{2014DB97-4771-48DC-AA86-2736F6AC3AC8}" type="parTrans" cxnId="{3F5D30CA-DBCE-423A-B20F-7D96410E120B}">
      <dgm:prSet/>
      <dgm:spPr/>
    </dgm:pt>
    <dgm:pt modelId="{EFD77E00-5FB6-49C5-8069-A3190969CF1C}" type="sibTrans" cxnId="{3F5D30CA-DBCE-423A-B20F-7D96410E120B}">
      <dgm:prSet/>
      <dgm:spPr/>
    </dgm:pt>
    <dgm:pt modelId="{E6269A96-BC5E-4795-9012-A001EABA8305}">
      <dgm:prSet phldr="0"/>
      <dgm:spPr/>
      <dgm:t>
        <a:bodyPr/>
        <a:lstStyle/>
        <a:p>
          <a:r>
            <a:rPr lang="en-GB">
              <a:latin typeface="Georgia Pro"/>
            </a:rPr>
            <a:t>Best Way to Track Progress of Students</a:t>
          </a:r>
          <a:br>
            <a:rPr lang="en-GB"/>
          </a:br>
          <a:endParaRPr lang="en-US"/>
        </a:p>
      </dgm:t>
    </dgm:pt>
    <dgm:pt modelId="{36610469-3674-4EF1-A64D-D9DC5F7E25B8}" type="parTrans" cxnId="{C879D294-DEA5-4BC1-AB91-69A256017FC1}">
      <dgm:prSet/>
      <dgm:spPr/>
    </dgm:pt>
    <dgm:pt modelId="{DE7063FE-E9BA-4FF1-BA2A-6CF39A1BD10B}" type="sibTrans" cxnId="{C879D294-DEA5-4BC1-AB91-69A256017FC1}">
      <dgm:prSet/>
      <dgm:spPr/>
    </dgm:pt>
    <dgm:pt modelId="{B200768C-2417-46A6-889D-5F70792C9A32}" type="pres">
      <dgm:prSet presAssocID="{7BC2EC92-FAB1-4983-AFF3-AFC4F5255D21}" presName="linear" presStyleCnt="0">
        <dgm:presLayoutVars>
          <dgm:animLvl val="lvl"/>
          <dgm:resizeHandles val="exact"/>
        </dgm:presLayoutVars>
      </dgm:prSet>
      <dgm:spPr/>
    </dgm:pt>
    <dgm:pt modelId="{A298057F-6ED0-47B9-898E-05E5C51BB1FE}" type="pres">
      <dgm:prSet presAssocID="{122B3716-A1C4-4724-946E-D4B4FFCECAED}" presName="parentText" presStyleLbl="node1" presStyleIdx="0" presStyleCnt="2">
        <dgm:presLayoutVars>
          <dgm:chMax val="0"/>
          <dgm:bulletEnabled val="1"/>
        </dgm:presLayoutVars>
      </dgm:prSet>
      <dgm:spPr/>
    </dgm:pt>
    <dgm:pt modelId="{6686B0CA-15D8-4D58-81DB-3A94CD0C27F9}" type="pres">
      <dgm:prSet presAssocID="{973D0ABD-A5CF-4EAE-9942-72079AED2853}" presName="spacer" presStyleCnt="0"/>
      <dgm:spPr/>
    </dgm:pt>
    <dgm:pt modelId="{E08DDBE6-0865-42F2-BD26-869C45607E28}" type="pres">
      <dgm:prSet presAssocID="{F621578A-6F52-452C-877B-97CB2ED21273}" presName="parentText" presStyleLbl="node1" presStyleIdx="1" presStyleCnt="2">
        <dgm:presLayoutVars>
          <dgm:chMax val="0"/>
          <dgm:bulletEnabled val="1"/>
        </dgm:presLayoutVars>
      </dgm:prSet>
      <dgm:spPr/>
    </dgm:pt>
    <dgm:pt modelId="{CDF0878E-E097-437D-8ABE-C4D258AA1428}" type="pres">
      <dgm:prSet presAssocID="{F621578A-6F52-452C-877B-97CB2ED21273}" presName="childText" presStyleLbl="revTx" presStyleIdx="0" presStyleCnt="1">
        <dgm:presLayoutVars>
          <dgm:bulletEnabled val="1"/>
        </dgm:presLayoutVars>
      </dgm:prSet>
      <dgm:spPr/>
    </dgm:pt>
  </dgm:ptLst>
  <dgm:cxnLst>
    <dgm:cxn modelId="{237DE60C-78EA-4710-8905-102EA409D57B}" srcId="{F621578A-6F52-452C-877B-97CB2ED21273}" destId="{790AD6FB-E2D8-465B-AB4A-EFE3245A7399}" srcOrd="0" destOrd="0" parTransId="{066B08EC-3A16-478D-8A3C-9638839888A6}" sibTransId="{4E550E51-9668-4CDF-B51A-28264F89FB0F}"/>
    <dgm:cxn modelId="{95CA1361-1740-48EC-B635-A1827129A461}" type="presOf" srcId="{37CE88EB-694D-4095-9734-350E614861D2}" destId="{CDF0878E-E097-437D-8ABE-C4D258AA1428}" srcOrd="0" destOrd="3" presId="urn:microsoft.com/office/officeart/2005/8/layout/vList2"/>
    <dgm:cxn modelId="{17E1CE8D-1D25-4FDA-BAA2-76CF4B585023}" type="presOf" srcId="{790AD6FB-E2D8-465B-AB4A-EFE3245A7399}" destId="{CDF0878E-E097-437D-8ABE-C4D258AA1428}" srcOrd="0" destOrd="0" presId="urn:microsoft.com/office/officeart/2005/8/layout/vList2"/>
    <dgm:cxn modelId="{C879D294-DEA5-4BC1-AB91-69A256017FC1}" srcId="{F621578A-6F52-452C-877B-97CB2ED21273}" destId="{E6269A96-BC5E-4795-9012-A001EABA8305}" srcOrd="5" destOrd="0" parTransId="{36610469-3674-4EF1-A64D-D9DC5F7E25B8}" sibTransId="{DE7063FE-E9BA-4FF1-BA2A-6CF39A1BD10B}"/>
    <dgm:cxn modelId="{547C4496-33EC-470F-B4A0-AC6358571D53}" type="presOf" srcId="{7BC2EC92-FAB1-4983-AFF3-AFC4F5255D21}" destId="{B200768C-2417-46A6-889D-5F70792C9A32}" srcOrd="0" destOrd="0" presId="urn:microsoft.com/office/officeart/2005/8/layout/vList2"/>
    <dgm:cxn modelId="{DAA9549A-6FE3-47A3-AC70-984DAF6B3B90}" srcId="{F621578A-6F52-452C-877B-97CB2ED21273}" destId="{37CE88EB-694D-4095-9734-350E614861D2}" srcOrd="3" destOrd="0" parTransId="{F5E9BCB4-D1BB-4629-AD56-9423D8C1DF5F}" sibTransId="{2347DA73-B0C2-4906-B9A3-2E3B6AE4E722}"/>
    <dgm:cxn modelId="{00C36A9D-58DE-467D-B27C-3A41CC239505}" type="presOf" srcId="{95526C09-3710-4398-BD62-9353E869E44D}" destId="{CDF0878E-E097-437D-8ABE-C4D258AA1428}" srcOrd="0" destOrd="2" presId="urn:microsoft.com/office/officeart/2005/8/layout/vList2"/>
    <dgm:cxn modelId="{02F7D5A2-6FA1-4534-AD28-859F6AC1EA07}" srcId="{F621578A-6F52-452C-877B-97CB2ED21273}" destId="{C53598D9-6141-4CF1-8115-FA44C7C18DBF}" srcOrd="1" destOrd="0" parTransId="{B6AA23AF-190F-4E84-98CA-079436E55AA4}" sibTransId="{52E90A7A-1FCC-48AF-8C55-B61F783697EF}"/>
    <dgm:cxn modelId="{55FB41AF-773D-4BA3-BCD9-3DDAD0E7191D}" srcId="{7BC2EC92-FAB1-4983-AFF3-AFC4F5255D21}" destId="{122B3716-A1C4-4724-946E-D4B4FFCECAED}" srcOrd="0" destOrd="0" parTransId="{B7DC586B-5DA6-46B4-A4B5-77811804FE1C}" sibTransId="{973D0ABD-A5CF-4EAE-9942-72079AED2853}"/>
    <dgm:cxn modelId="{F4D5F7B1-F78C-4739-9771-7D9DF2F3AE00}" srcId="{7BC2EC92-FAB1-4983-AFF3-AFC4F5255D21}" destId="{F621578A-6F52-452C-877B-97CB2ED21273}" srcOrd="1" destOrd="0" parTransId="{B70DF7BA-B3D6-4A3C-8AB6-3B2E5F70E6D4}" sibTransId="{AC46BB58-DA2F-4340-A923-7B9C7FB72875}"/>
    <dgm:cxn modelId="{E63722C1-B8C4-4B3F-B11F-7AAE316B9682}" srcId="{F621578A-6F52-452C-877B-97CB2ED21273}" destId="{95526C09-3710-4398-BD62-9353E869E44D}" srcOrd="2" destOrd="0" parTransId="{5FE7A09B-97E0-4185-ADB5-7D82B6F5BE1F}" sibTransId="{4D61D162-90F7-4FAD-B63F-C1AA278E5E16}"/>
    <dgm:cxn modelId="{6A6E0AC8-CB00-427E-9EA7-99645575AC9B}" type="presOf" srcId="{F621578A-6F52-452C-877B-97CB2ED21273}" destId="{E08DDBE6-0865-42F2-BD26-869C45607E28}" srcOrd="0" destOrd="0" presId="urn:microsoft.com/office/officeart/2005/8/layout/vList2"/>
    <dgm:cxn modelId="{3F5D30CA-DBCE-423A-B20F-7D96410E120B}" srcId="{F621578A-6F52-452C-877B-97CB2ED21273}" destId="{BC7F0CBC-1AFE-4FA8-A892-BA7141ED030D}" srcOrd="4" destOrd="0" parTransId="{2014DB97-4771-48DC-AA86-2736F6AC3AC8}" sibTransId="{EFD77E00-5FB6-49C5-8069-A3190969CF1C}"/>
    <dgm:cxn modelId="{D844DAD9-2A8D-4117-B7EC-EA2AC6B7035E}" type="presOf" srcId="{E6269A96-BC5E-4795-9012-A001EABA8305}" destId="{CDF0878E-E097-437D-8ABE-C4D258AA1428}" srcOrd="0" destOrd="5" presId="urn:microsoft.com/office/officeart/2005/8/layout/vList2"/>
    <dgm:cxn modelId="{3F2A18E8-B6DB-45FA-B8B2-8ACB98EE68EF}" type="presOf" srcId="{BC7F0CBC-1AFE-4FA8-A892-BA7141ED030D}" destId="{CDF0878E-E097-437D-8ABE-C4D258AA1428}" srcOrd="0" destOrd="4" presId="urn:microsoft.com/office/officeart/2005/8/layout/vList2"/>
    <dgm:cxn modelId="{7DD35FED-D289-4359-A810-A577BC3FF621}" type="presOf" srcId="{C53598D9-6141-4CF1-8115-FA44C7C18DBF}" destId="{CDF0878E-E097-437D-8ABE-C4D258AA1428}" srcOrd="0" destOrd="1" presId="urn:microsoft.com/office/officeart/2005/8/layout/vList2"/>
    <dgm:cxn modelId="{A99A6EF8-48BD-40EA-975A-93B3401FB1A2}" type="presOf" srcId="{122B3716-A1C4-4724-946E-D4B4FFCECAED}" destId="{A298057F-6ED0-47B9-898E-05E5C51BB1FE}" srcOrd="0" destOrd="0" presId="urn:microsoft.com/office/officeart/2005/8/layout/vList2"/>
    <dgm:cxn modelId="{449A41A2-DA25-4436-BEBD-4737295D4069}" type="presParOf" srcId="{B200768C-2417-46A6-889D-5F70792C9A32}" destId="{A298057F-6ED0-47B9-898E-05E5C51BB1FE}" srcOrd="0" destOrd="0" presId="urn:microsoft.com/office/officeart/2005/8/layout/vList2"/>
    <dgm:cxn modelId="{DB4F4FDC-0983-4762-B60D-CD4D4C8BCFD9}" type="presParOf" srcId="{B200768C-2417-46A6-889D-5F70792C9A32}" destId="{6686B0CA-15D8-4D58-81DB-3A94CD0C27F9}" srcOrd="1" destOrd="0" presId="urn:microsoft.com/office/officeart/2005/8/layout/vList2"/>
    <dgm:cxn modelId="{F52F4344-54C8-401D-8A92-26C0889A32A2}" type="presParOf" srcId="{B200768C-2417-46A6-889D-5F70792C9A32}" destId="{E08DDBE6-0865-42F2-BD26-869C45607E28}" srcOrd="2" destOrd="0" presId="urn:microsoft.com/office/officeart/2005/8/layout/vList2"/>
    <dgm:cxn modelId="{17030B57-2522-48CC-8C45-8415BA4A54A9}" type="presParOf" srcId="{B200768C-2417-46A6-889D-5F70792C9A32}" destId="{CDF0878E-E097-437D-8ABE-C4D258AA142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D8A1D6-00EE-4A13-BB39-7D23ADB376C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903463C-15DC-4452-9564-7096E51857D8}">
      <dgm:prSet/>
      <dgm:spPr/>
      <dgm:t>
        <a:bodyPr/>
        <a:lstStyle/>
        <a:p>
          <a:pPr>
            <a:lnSpc>
              <a:spcPct val="100000"/>
            </a:lnSpc>
          </a:pPr>
          <a:r>
            <a:rPr lang="en-GB">
              <a:latin typeface="Georgia Pro"/>
            </a:rPr>
            <a:t>What services do students need?</a:t>
          </a:r>
          <a:endParaRPr lang="en-US">
            <a:latin typeface="Georgia Pro"/>
          </a:endParaRPr>
        </a:p>
      </dgm:t>
    </dgm:pt>
    <dgm:pt modelId="{24FE4771-0F05-4236-8AFF-E8C2E9CE5D88}" type="parTrans" cxnId="{5811A68C-3773-4A07-AEEA-5F5CEEDF9996}">
      <dgm:prSet/>
      <dgm:spPr/>
      <dgm:t>
        <a:bodyPr/>
        <a:lstStyle/>
        <a:p>
          <a:endParaRPr lang="en-US"/>
        </a:p>
      </dgm:t>
    </dgm:pt>
    <dgm:pt modelId="{1B56B83F-0F57-4908-A470-EAD62C64C02E}" type="sibTrans" cxnId="{5811A68C-3773-4A07-AEEA-5F5CEEDF9996}">
      <dgm:prSet/>
      <dgm:spPr/>
      <dgm:t>
        <a:bodyPr/>
        <a:lstStyle/>
        <a:p>
          <a:endParaRPr lang="en-US"/>
        </a:p>
      </dgm:t>
    </dgm:pt>
    <dgm:pt modelId="{7C0EB443-949B-4DC3-9B9C-E63DCFB2F5F8}">
      <dgm:prSet/>
      <dgm:spPr/>
      <dgm:t>
        <a:bodyPr/>
        <a:lstStyle/>
        <a:p>
          <a:pPr>
            <a:lnSpc>
              <a:spcPct val="100000"/>
            </a:lnSpc>
          </a:pPr>
          <a:r>
            <a:rPr lang="en-GB">
              <a:latin typeface="Georgia Pro"/>
            </a:rPr>
            <a:t>What services do students perceive they need to be successful?</a:t>
          </a:r>
          <a:endParaRPr lang="en-US">
            <a:latin typeface="Georgia Pro"/>
          </a:endParaRPr>
        </a:p>
      </dgm:t>
    </dgm:pt>
    <dgm:pt modelId="{E33014F2-AA1D-4663-B6D1-A818A1C76E72}" type="parTrans" cxnId="{54CD7B13-3D31-45C4-8381-EDA16831C538}">
      <dgm:prSet/>
      <dgm:spPr/>
      <dgm:t>
        <a:bodyPr/>
        <a:lstStyle/>
        <a:p>
          <a:endParaRPr lang="en-US"/>
        </a:p>
      </dgm:t>
    </dgm:pt>
    <dgm:pt modelId="{34D44C99-2645-4E1A-85B6-74DB04B12E68}" type="sibTrans" cxnId="{54CD7B13-3D31-45C4-8381-EDA16831C538}">
      <dgm:prSet/>
      <dgm:spPr/>
      <dgm:t>
        <a:bodyPr/>
        <a:lstStyle/>
        <a:p>
          <a:endParaRPr lang="en-US"/>
        </a:p>
      </dgm:t>
    </dgm:pt>
    <dgm:pt modelId="{0A5F2426-B247-4683-A5FD-7190A5C683BC}">
      <dgm:prSet/>
      <dgm:spPr/>
      <dgm:t>
        <a:bodyPr/>
        <a:lstStyle/>
        <a:p>
          <a:pPr>
            <a:lnSpc>
              <a:spcPct val="100000"/>
            </a:lnSpc>
          </a:pPr>
          <a:r>
            <a:rPr lang="en-GB">
              <a:latin typeface="Georgia Pro"/>
            </a:rPr>
            <a:t>How can we successfully advertise the new McCoy College of Business Student Success Center at Texas State University and its offerings to the entire undergraduate community? </a:t>
          </a:r>
          <a:endParaRPr lang="en-US">
            <a:latin typeface="Georgia Pro"/>
          </a:endParaRPr>
        </a:p>
      </dgm:t>
    </dgm:pt>
    <dgm:pt modelId="{54CDA374-8A82-4024-B693-527AD6A5FD2E}" type="parTrans" cxnId="{E780269A-17AE-415B-B523-9D8B03C17036}">
      <dgm:prSet/>
      <dgm:spPr/>
      <dgm:t>
        <a:bodyPr/>
        <a:lstStyle/>
        <a:p>
          <a:endParaRPr lang="en-US"/>
        </a:p>
      </dgm:t>
    </dgm:pt>
    <dgm:pt modelId="{B30ADB23-A473-42A1-9EB1-C471F2A275FB}" type="sibTrans" cxnId="{E780269A-17AE-415B-B523-9D8B03C17036}">
      <dgm:prSet/>
      <dgm:spPr/>
      <dgm:t>
        <a:bodyPr/>
        <a:lstStyle/>
        <a:p>
          <a:endParaRPr lang="en-US"/>
        </a:p>
      </dgm:t>
    </dgm:pt>
    <dgm:pt modelId="{2E0EC34D-0D18-433D-8CF2-674910E85FAD}" type="pres">
      <dgm:prSet presAssocID="{C1D8A1D6-00EE-4A13-BB39-7D23ADB376CF}" presName="root" presStyleCnt="0">
        <dgm:presLayoutVars>
          <dgm:dir/>
          <dgm:resizeHandles val="exact"/>
        </dgm:presLayoutVars>
      </dgm:prSet>
      <dgm:spPr/>
    </dgm:pt>
    <dgm:pt modelId="{BB617B45-7FEC-4DF6-9B84-D6661B46E9D3}" type="pres">
      <dgm:prSet presAssocID="{1903463C-15DC-4452-9564-7096E51857D8}" presName="compNode" presStyleCnt="0"/>
      <dgm:spPr/>
    </dgm:pt>
    <dgm:pt modelId="{6D9888B7-9060-4B37-98EF-3E61A8B88FD7}" type="pres">
      <dgm:prSet presAssocID="{1903463C-15DC-4452-9564-7096E51857D8}" presName="bgRect" presStyleLbl="bgShp" presStyleIdx="0" presStyleCnt="3"/>
      <dgm:spPr/>
    </dgm:pt>
    <dgm:pt modelId="{C56E69B0-6B96-459A-87E0-B4CD7DF0CC33}" type="pres">
      <dgm:prSet presAssocID="{1903463C-15DC-4452-9564-7096E51857D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FE12C1F-560A-4D0C-B3DE-FF5DB38CCA27}" type="pres">
      <dgm:prSet presAssocID="{1903463C-15DC-4452-9564-7096E51857D8}" presName="spaceRect" presStyleCnt="0"/>
      <dgm:spPr/>
    </dgm:pt>
    <dgm:pt modelId="{B5304745-5825-4E4B-B1F1-7291BC47EFCC}" type="pres">
      <dgm:prSet presAssocID="{1903463C-15DC-4452-9564-7096E51857D8}" presName="parTx" presStyleLbl="revTx" presStyleIdx="0" presStyleCnt="3">
        <dgm:presLayoutVars>
          <dgm:chMax val="0"/>
          <dgm:chPref val="0"/>
        </dgm:presLayoutVars>
      </dgm:prSet>
      <dgm:spPr/>
    </dgm:pt>
    <dgm:pt modelId="{785A1D1C-0D17-4305-B074-E4E06C48DF92}" type="pres">
      <dgm:prSet presAssocID="{1B56B83F-0F57-4908-A470-EAD62C64C02E}" presName="sibTrans" presStyleCnt="0"/>
      <dgm:spPr/>
    </dgm:pt>
    <dgm:pt modelId="{FD74AFC3-28F0-497D-90C7-784DA3BD2273}" type="pres">
      <dgm:prSet presAssocID="{7C0EB443-949B-4DC3-9B9C-E63DCFB2F5F8}" presName="compNode" presStyleCnt="0"/>
      <dgm:spPr/>
    </dgm:pt>
    <dgm:pt modelId="{886DD0A0-4237-4A1C-BCE3-91A73C3E7A27}" type="pres">
      <dgm:prSet presAssocID="{7C0EB443-949B-4DC3-9B9C-E63DCFB2F5F8}" presName="bgRect" presStyleLbl="bgShp" presStyleIdx="1" presStyleCnt="3"/>
      <dgm:spPr/>
    </dgm:pt>
    <dgm:pt modelId="{2804B641-6AB6-4C23-BC3D-DCEB1F007BCB}" type="pres">
      <dgm:prSet presAssocID="{7C0EB443-949B-4DC3-9B9C-E63DCFB2F5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hoolhouse"/>
        </a:ext>
      </dgm:extLst>
    </dgm:pt>
    <dgm:pt modelId="{2AC19E41-B4C0-485D-8952-38EFD173508C}" type="pres">
      <dgm:prSet presAssocID="{7C0EB443-949B-4DC3-9B9C-E63DCFB2F5F8}" presName="spaceRect" presStyleCnt="0"/>
      <dgm:spPr/>
    </dgm:pt>
    <dgm:pt modelId="{172F2902-8659-4DA7-9B0C-EDD5AB406A60}" type="pres">
      <dgm:prSet presAssocID="{7C0EB443-949B-4DC3-9B9C-E63DCFB2F5F8}" presName="parTx" presStyleLbl="revTx" presStyleIdx="1" presStyleCnt="3">
        <dgm:presLayoutVars>
          <dgm:chMax val="0"/>
          <dgm:chPref val="0"/>
        </dgm:presLayoutVars>
      </dgm:prSet>
      <dgm:spPr/>
    </dgm:pt>
    <dgm:pt modelId="{3F042131-1FC9-4218-841C-25F2A14FA84A}" type="pres">
      <dgm:prSet presAssocID="{34D44C99-2645-4E1A-85B6-74DB04B12E68}" presName="sibTrans" presStyleCnt="0"/>
      <dgm:spPr/>
    </dgm:pt>
    <dgm:pt modelId="{F886BEB5-0C16-4E57-8CB7-E5C9DE122EF4}" type="pres">
      <dgm:prSet presAssocID="{0A5F2426-B247-4683-A5FD-7190A5C683BC}" presName="compNode" presStyleCnt="0"/>
      <dgm:spPr/>
    </dgm:pt>
    <dgm:pt modelId="{D637D585-7175-4CAA-B98A-EEB142382933}" type="pres">
      <dgm:prSet presAssocID="{0A5F2426-B247-4683-A5FD-7190A5C683BC}" presName="bgRect" presStyleLbl="bgShp" presStyleIdx="2" presStyleCnt="3"/>
      <dgm:spPr/>
    </dgm:pt>
    <dgm:pt modelId="{95C0AEAA-4393-4F0D-BCB2-ABAE5A3F7483}" type="pres">
      <dgm:prSet presAssocID="{0A5F2426-B247-4683-A5FD-7190A5C683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5429B1CC-C3D8-48F9-89F9-22DFE0FB74B1}" type="pres">
      <dgm:prSet presAssocID="{0A5F2426-B247-4683-A5FD-7190A5C683BC}" presName="spaceRect" presStyleCnt="0"/>
      <dgm:spPr/>
    </dgm:pt>
    <dgm:pt modelId="{B6D72A3A-1A10-41DD-9C9A-E40B615F7219}" type="pres">
      <dgm:prSet presAssocID="{0A5F2426-B247-4683-A5FD-7190A5C683BC}" presName="parTx" presStyleLbl="revTx" presStyleIdx="2" presStyleCnt="3">
        <dgm:presLayoutVars>
          <dgm:chMax val="0"/>
          <dgm:chPref val="0"/>
        </dgm:presLayoutVars>
      </dgm:prSet>
      <dgm:spPr/>
    </dgm:pt>
  </dgm:ptLst>
  <dgm:cxnLst>
    <dgm:cxn modelId="{54CD7B13-3D31-45C4-8381-EDA16831C538}" srcId="{C1D8A1D6-00EE-4A13-BB39-7D23ADB376CF}" destId="{7C0EB443-949B-4DC3-9B9C-E63DCFB2F5F8}" srcOrd="1" destOrd="0" parTransId="{E33014F2-AA1D-4663-B6D1-A818A1C76E72}" sibTransId="{34D44C99-2645-4E1A-85B6-74DB04B12E68}"/>
    <dgm:cxn modelId="{2EBEA225-7B78-4AEA-BD44-193DEE090AF9}" type="presOf" srcId="{C1D8A1D6-00EE-4A13-BB39-7D23ADB376CF}" destId="{2E0EC34D-0D18-433D-8CF2-674910E85FAD}" srcOrd="0" destOrd="0" presId="urn:microsoft.com/office/officeart/2018/2/layout/IconVerticalSolidList"/>
    <dgm:cxn modelId="{20456389-0EFA-4B46-A188-F5DCC35E9CF4}" type="presOf" srcId="{7C0EB443-949B-4DC3-9B9C-E63DCFB2F5F8}" destId="{172F2902-8659-4DA7-9B0C-EDD5AB406A60}" srcOrd="0" destOrd="0" presId="urn:microsoft.com/office/officeart/2018/2/layout/IconVerticalSolidList"/>
    <dgm:cxn modelId="{5811A68C-3773-4A07-AEEA-5F5CEEDF9996}" srcId="{C1D8A1D6-00EE-4A13-BB39-7D23ADB376CF}" destId="{1903463C-15DC-4452-9564-7096E51857D8}" srcOrd="0" destOrd="0" parTransId="{24FE4771-0F05-4236-8AFF-E8C2E9CE5D88}" sibTransId="{1B56B83F-0F57-4908-A470-EAD62C64C02E}"/>
    <dgm:cxn modelId="{E780269A-17AE-415B-B523-9D8B03C17036}" srcId="{C1D8A1D6-00EE-4A13-BB39-7D23ADB376CF}" destId="{0A5F2426-B247-4683-A5FD-7190A5C683BC}" srcOrd="2" destOrd="0" parTransId="{54CDA374-8A82-4024-B693-527AD6A5FD2E}" sibTransId="{B30ADB23-A473-42A1-9EB1-C471F2A275FB}"/>
    <dgm:cxn modelId="{02A3DAA2-087E-4C15-8A64-C49CA8E0D7A7}" type="presOf" srcId="{0A5F2426-B247-4683-A5FD-7190A5C683BC}" destId="{B6D72A3A-1A10-41DD-9C9A-E40B615F7219}" srcOrd="0" destOrd="0" presId="urn:microsoft.com/office/officeart/2018/2/layout/IconVerticalSolidList"/>
    <dgm:cxn modelId="{40A7E8F6-9645-4738-90AF-1D753D47EAC5}" type="presOf" srcId="{1903463C-15DC-4452-9564-7096E51857D8}" destId="{B5304745-5825-4E4B-B1F1-7291BC47EFCC}" srcOrd="0" destOrd="0" presId="urn:microsoft.com/office/officeart/2018/2/layout/IconVerticalSolidList"/>
    <dgm:cxn modelId="{906D260D-B86B-4B51-B4EF-58A6340209E6}" type="presParOf" srcId="{2E0EC34D-0D18-433D-8CF2-674910E85FAD}" destId="{BB617B45-7FEC-4DF6-9B84-D6661B46E9D3}" srcOrd="0" destOrd="0" presId="urn:microsoft.com/office/officeart/2018/2/layout/IconVerticalSolidList"/>
    <dgm:cxn modelId="{5E28D031-9E3E-4C04-8156-42F1B7A7150B}" type="presParOf" srcId="{BB617B45-7FEC-4DF6-9B84-D6661B46E9D3}" destId="{6D9888B7-9060-4B37-98EF-3E61A8B88FD7}" srcOrd="0" destOrd="0" presId="urn:microsoft.com/office/officeart/2018/2/layout/IconVerticalSolidList"/>
    <dgm:cxn modelId="{F7E78E43-B767-4D8E-BD59-4507DD7B2645}" type="presParOf" srcId="{BB617B45-7FEC-4DF6-9B84-D6661B46E9D3}" destId="{C56E69B0-6B96-459A-87E0-B4CD7DF0CC33}" srcOrd="1" destOrd="0" presId="urn:microsoft.com/office/officeart/2018/2/layout/IconVerticalSolidList"/>
    <dgm:cxn modelId="{C9AE5B36-4FD4-4D2F-B139-9D8E4A79D7EF}" type="presParOf" srcId="{BB617B45-7FEC-4DF6-9B84-D6661B46E9D3}" destId="{4FE12C1F-560A-4D0C-B3DE-FF5DB38CCA27}" srcOrd="2" destOrd="0" presId="urn:microsoft.com/office/officeart/2018/2/layout/IconVerticalSolidList"/>
    <dgm:cxn modelId="{4A60BD11-0121-4309-B55B-CF237EEFD2B4}" type="presParOf" srcId="{BB617B45-7FEC-4DF6-9B84-D6661B46E9D3}" destId="{B5304745-5825-4E4B-B1F1-7291BC47EFCC}" srcOrd="3" destOrd="0" presId="urn:microsoft.com/office/officeart/2018/2/layout/IconVerticalSolidList"/>
    <dgm:cxn modelId="{85A946F6-6732-4C01-9624-E0E353F2D02A}" type="presParOf" srcId="{2E0EC34D-0D18-433D-8CF2-674910E85FAD}" destId="{785A1D1C-0D17-4305-B074-E4E06C48DF92}" srcOrd="1" destOrd="0" presId="urn:microsoft.com/office/officeart/2018/2/layout/IconVerticalSolidList"/>
    <dgm:cxn modelId="{0954B0E5-6F1D-42DE-9177-CC32BD5B0646}" type="presParOf" srcId="{2E0EC34D-0D18-433D-8CF2-674910E85FAD}" destId="{FD74AFC3-28F0-497D-90C7-784DA3BD2273}" srcOrd="2" destOrd="0" presId="urn:microsoft.com/office/officeart/2018/2/layout/IconVerticalSolidList"/>
    <dgm:cxn modelId="{566B4699-1C70-4EF2-85F6-98E7B97C46AB}" type="presParOf" srcId="{FD74AFC3-28F0-497D-90C7-784DA3BD2273}" destId="{886DD0A0-4237-4A1C-BCE3-91A73C3E7A27}" srcOrd="0" destOrd="0" presId="urn:microsoft.com/office/officeart/2018/2/layout/IconVerticalSolidList"/>
    <dgm:cxn modelId="{37AB0713-9E51-4F37-9007-8011FC17FAA9}" type="presParOf" srcId="{FD74AFC3-28F0-497D-90C7-784DA3BD2273}" destId="{2804B641-6AB6-4C23-BC3D-DCEB1F007BCB}" srcOrd="1" destOrd="0" presId="urn:microsoft.com/office/officeart/2018/2/layout/IconVerticalSolidList"/>
    <dgm:cxn modelId="{FB804F67-A79F-4917-A307-974EA83E6C65}" type="presParOf" srcId="{FD74AFC3-28F0-497D-90C7-784DA3BD2273}" destId="{2AC19E41-B4C0-485D-8952-38EFD173508C}" srcOrd="2" destOrd="0" presId="urn:microsoft.com/office/officeart/2018/2/layout/IconVerticalSolidList"/>
    <dgm:cxn modelId="{47D95F3B-2DD9-4FA2-B206-8DDAC4DBB8D0}" type="presParOf" srcId="{FD74AFC3-28F0-497D-90C7-784DA3BD2273}" destId="{172F2902-8659-4DA7-9B0C-EDD5AB406A60}" srcOrd="3" destOrd="0" presId="urn:microsoft.com/office/officeart/2018/2/layout/IconVerticalSolidList"/>
    <dgm:cxn modelId="{DB52AC82-B1C6-4212-AC03-116ABD3C3DFE}" type="presParOf" srcId="{2E0EC34D-0D18-433D-8CF2-674910E85FAD}" destId="{3F042131-1FC9-4218-841C-25F2A14FA84A}" srcOrd="3" destOrd="0" presId="urn:microsoft.com/office/officeart/2018/2/layout/IconVerticalSolidList"/>
    <dgm:cxn modelId="{EB690FE5-A27A-4D20-97C2-E9D165DDC743}" type="presParOf" srcId="{2E0EC34D-0D18-433D-8CF2-674910E85FAD}" destId="{F886BEB5-0C16-4E57-8CB7-E5C9DE122EF4}" srcOrd="4" destOrd="0" presId="urn:microsoft.com/office/officeart/2018/2/layout/IconVerticalSolidList"/>
    <dgm:cxn modelId="{46ADABF3-CFF5-4FD3-8724-E4AA3D3C9201}" type="presParOf" srcId="{F886BEB5-0C16-4E57-8CB7-E5C9DE122EF4}" destId="{D637D585-7175-4CAA-B98A-EEB142382933}" srcOrd="0" destOrd="0" presId="urn:microsoft.com/office/officeart/2018/2/layout/IconVerticalSolidList"/>
    <dgm:cxn modelId="{8A81B877-90BC-4DC6-BF34-88FEC3CB0397}" type="presParOf" srcId="{F886BEB5-0C16-4E57-8CB7-E5C9DE122EF4}" destId="{95C0AEAA-4393-4F0D-BCB2-ABAE5A3F7483}" srcOrd="1" destOrd="0" presId="urn:microsoft.com/office/officeart/2018/2/layout/IconVerticalSolidList"/>
    <dgm:cxn modelId="{B3312455-87EF-4C2D-80ED-1A2B50D73CE8}" type="presParOf" srcId="{F886BEB5-0C16-4E57-8CB7-E5C9DE122EF4}" destId="{5429B1CC-C3D8-48F9-89F9-22DFE0FB74B1}" srcOrd="2" destOrd="0" presId="urn:microsoft.com/office/officeart/2018/2/layout/IconVerticalSolidList"/>
    <dgm:cxn modelId="{3F0C8F94-7717-4B3A-8554-D66ED78FEDE2}" type="presParOf" srcId="{F886BEB5-0C16-4E57-8CB7-E5C9DE122EF4}" destId="{B6D72A3A-1A10-41DD-9C9A-E40B615F721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862EBA-6475-4377-BABF-96FB59C9CB2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2D48F3D-CD05-4B6B-857A-52754BDE22CF}">
      <dgm:prSet/>
      <dgm:spPr/>
      <dgm:t>
        <a:bodyPr/>
        <a:lstStyle/>
        <a:p>
          <a:pPr>
            <a:lnSpc>
              <a:spcPct val="100000"/>
            </a:lnSpc>
          </a:pPr>
          <a:r>
            <a:rPr lang="en-GB" b="0">
              <a:latin typeface="Georgia Pro"/>
            </a:rPr>
            <a:t>IDI, focus group and Word/Pic Association participants: Principles of Marketing class  </a:t>
          </a:r>
          <a:endParaRPr lang="en-US" b="0">
            <a:latin typeface="Georgia Pro"/>
          </a:endParaRPr>
        </a:p>
      </dgm:t>
    </dgm:pt>
    <dgm:pt modelId="{3E9338D6-0C38-4ACF-8C24-2B15F87A6D03}" type="parTrans" cxnId="{D655D4AD-8E79-49F5-B3DA-A3AEA1EAA95D}">
      <dgm:prSet/>
      <dgm:spPr/>
      <dgm:t>
        <a:bodyPr/>
        <a:lstStyle/>
        <a:p>
          <a:endParaRPr lang="en-US"/>
        </a:p>
      </dgm:t>
    </dgm:pt>
    <dgm:pt modelId="{FDC700B1-F85D-481D-825A-720103CBC463}" type="sibTrans" cxnId="{D655D4AD-8E79-49F5-B3DA-A3AEA1EAA95D}">
      <dgm:prSet/>
      <dgm:spPr/>
      <dgm:t>
        <a:bodyPr/>
        <a:lstStyle/>
        <a:p>
          <a:endParaRPr lang="en-US"/>
        </a:p>
      </dgm:t>
    </dgm:pt>
    <dgm:pt modelId="{DE9120E8-1049-455D-ADDA-2B336967B3DE}">
      <dgm:prSet/>
      <dgm:spPr/>
      <dgm:t>
        <a:bodyPr/>
        <a:lstStyle/>
        <a:p>
          <a:pPr>
            <a:lnSpc>
              <a:spcPct val="100000"/>
            </a:lnSpc>
          </a:pPr>
          <a:r>
            <a:rPr lang="en-GB">
              <a:latin typeface="Georgia Pro"/>
            </a:rPr>
            <a:t>Senior sample: undergraduate marketing management class</a:t>
          </a:r>
          <a:endParaRPr lang="en-US">
            <a:latin typeface="Georgia Pro"/>
          </a:endParaRPr>
        </a:p>
      </dgm:t>
    </dgm:pt>
    <dgm:pt modelId="{FE6EAD1B-A01C-4CCA-AA99-8D2036A08339}" type="parTrans" cxnId="{125654F6-86BF-4597-9F4F-E1B2386CCCDE}">
      <dgm:prSet/>
      <dgm:spPr/>
      <dgm:t>
        <a:bodyPr/>
        <a:lstStyle/>
        <a:p>
          <a:endParaRPr lang="en-US"/>
        </a:p>
      </dgm:t>
    </dgm:pt>
    <dgm:pt modelId="{30BFDFA1-AF61-4079-9B46-D27C1F5FF100}" type="sibTrans" cxnId="{125654F6-86BF-4597-9F4F-E1B2386CCCDE}">
      <dgm:prSet/>
      <dgm:spPr/>
      <dgm:t>
        <a:bodyPr/>
        <a:lstStyle/>
        <a:p>
          <a:endParaRPr lang="en-US"/>
        </a:p>
      </dgm:t>
    </dgm:pt>
    <dgm:pt modelId="{01373E2A-7A59-4272-AD77-7E8CAB876605}">
      <dgm:prSet phldr="0"/>
      <dgm:spPr/>
      <dgm:t>
        <a:bodyPr/>
        <a:lstStyle/>
        <a:p>
          <a:pPr>
            <a:lnSpc>
              <a:spcPct val="100000"/>
            </a:lnSpc>
          </a:pPr>
          <a:r>
            <a:rPr lang="en-GB">
              <a:latin typeface="Georgia Pro"/>
            </a:rPr>
            <a:t>Short answer survey: Principles of Marketing classes </a:t>
          </a:r>
        </a:p>
      </dgm:t>
    </dgm:pt>
    <dgm:pt modelId="{814FF643-C96D-4691-860C-70F3AB188F05}" type="parTrans" cxnId="{2800DD60-5439-460E-ADE8-DABD9D47ACB9}">
      <dgm:prSet/>
      <dgm:spPr/>
    </dgm:pt>
    <dgm:pt modelId="{5225C348-3DF5-4F93-B907-88DD29A947D7}" type="sibTrans" cxnId="{2800DD60-5439-460E-ADE8-DABD9D47ACB9}">
      <dgm:prSet/>
      <dgm:spPr/>
      <dgm:t>
        <a:bodyPr/>
        <a:lstStyle/>
        <a:p>
          <a:endParaRPr lang="en-US"/>
        </a:p>
      </dgm:t>
    </dgm:pt>
    <dgm:pt modelId="{CFAD8638-D63B-4D8B-BB3C-C8021E8AE8D4}">
      <dgm:prSet phldr="0"/>
      <dgm:spPr/>
      <dgm:t>
        <a:bodyPr/>
        <a:lstStyle/>
        <a:p>
          <a:pPr>
            <a:lnSpc>
              <a:spcPct val="100000"/>
            </a:lnSpc>
          </a:pPr>
          <a:r>
            <a:rPr lang="en-GB">
              <a:latin typeface="Georgia Pro"/>
            </a:rPr>
            <a:t> Freshman sample: email sent to all freshmen McCoy students </a:t>
          </a:r>
        </a:p>
      </dgm:t>
    </dgm:pt>
    <dgm:pt modelId="{A0B994C2-4ECA-4D37-B867-88E5B1A12188}" type="parTrans" cxnId="{72F68E62-0FF0-4EAA-8F1E-E5FEDC2B879E}">
      <dgm:prSet/>
      <dgm:spPr/>
    </dgm:pt>
    <dgm:pt modelId="{4F63722E-0ED8-4AEC-8FBA-C6D41E5821C7}" type="sibTrans" cxnId="{72F68E62-0FF0-4EAA-8F1E-E5FEDC2B879E}">
      <dgm:prSet/>
      <dgm:spPr/>
    </dgm:pt>
    <dgm:pt modelId="{2CBCD018-5873-4413-A46E-EB038B7EC2FA}" type="pres">
      <dgm:prSet presAssocID="{8E862EBA-6475-4377-BABF-96FB59C9CB25}" presName="root" presStyleCnt="0">
        <dgm:presLayoutVars>
          <dgm:dir/>
          <dgm:resizeHandles val="exact"/>
        </dgm:presLayoutVars>
      </dgm:prSet>
      <dgm:spPr/>
    </dgm:pt>
    <dgm:pt modelId="{E4B635CE-0876-4520-95CF-271A96432180}" type="pres">
      <dgm:prSet presAssocID="{F2D48F3D-CD05-4B6B-857A-52754BDE22CF}" presName="compNode" presStyleCnt="0"/>
      <dgm:spPr/>
    </dgm:pt>
    <dgm:pt modelId="{8CFED507-EB54-4F61-8146-8E6316B358E3}" type="pres">
      <dgm:prSet presAssocID="{F2D48F3D-CD05-4B6B-857A-52754BDE22CF}" presName="bgRect" presStyleLbl="bgShp" presStyleIdx="0" presStyleCnt="4"/>
      <dgm:spPr/>
    </dgm:pt>
    <dgm:pt modelId="{A0EFF21A-F756-4BEC-AD4E-34DE8321E7EE}" type="pres">
      <dgm:prSet presAssocID="{F2D48F3D-CD05-4B6B-857A-52754BDE22C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D1104EFC-2F96-4C1E-B81C-966072154499}" type="pres">
      <dgm:prSet presAssocID="{F2D48F3D-CD05-4B6B-857A-52754BDE22CF}" presName="spaceRect" presStyleCnt="0"/>
      <dgm:spPr/>
    </dgm:pt>
    <dgm:pt modelId="{C72A052D-2A88-4FE3-A793-97406EC12976}" type="pres">
      <dgm:prSet presAssocID="{F2D48F3D-CD05-4B6B-857A-52754BDE22CF}" presName="parTx" presStyleLbl="revTx" presStyleIdx="0" presStyleCnt="4">
        <dgm:presLayoutVars>
          <dgm:chMax val="0"/>
          <dgm:chPref val="0"/>
        </dgm:presLayoutVars>
      </dgm:prSet>
      <dgm:spPr/>
    </dgm:pt>
    <dgm:pt modelId="{9468F934-0752-491A-A24E-8162A41A3124}" type="pres">
      <dgm:prSet presAssocID="{FDC700B1-F85D-481D-825A-720103CBC463}" presName="sibTrans" presStyleCnt="0"/>
      <dgm:spPr/>
    </dgm:pt>
    <dgm:pt modelId="{E58ADB23-DEF7-4F29-BE24-A4EF0C5A9C3A}" type="pres">
      <dgm:prSet presAssocID="{01373E2A-7A59-4272-AD77-7E8CAB876605}" presName="compNode" presStyleCnt="0"/>
      <dgm:spPr/>
    </dgm:pt>
    <dgm:pt modelId="{B8B060BD-BF0D-4E49-9244-2B06DAFDDB44}" type="pres">
      <dgm:prSet presAssocID="{01373E2A-7A59-4272-AD77-7E8CAB876605}" presName="bgRect" presStyleLbl="bgShp" presStyleIdx="1" presStyleCnt="4"/>
      <dgm:spPr/>
    </dgm:pt>
    <dgm:pt modelId="{570D38AE-C471-4A26-9BCC-70289AFA9F24}" type="pres">
      <dgm:prSet presAssocID="{01373E2A-7A59-4272-AD77-7E8CAB87660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468639ED-AC41-4012-AA3A-FE856E7AD630}" type="pres">
      <dgm:prSet presAssocID="{01373E2A-7A59-4272-AD77-7E8CAB876605}" presName="spaceRect" presStyleCnt="0"/>
      <dgm:spPr/>
    </dgm:pt>
    <dgm:pt modelId="{E60E8C80-5957-454E-9A86-224AAA48B821}" type="pres">
      <dgm:prSet presAssocID="{01373E2A-7A59-4272-AD77-7E8CAB876605}" presName="parTx" presStyleLbl="revTx" presStyleIdx="1" presStyleCnt="4">
        <dgm:presLayoutVars>
          <dgm:chMax val="0"/>
          <dgm:chPref val="0"/>
        </dgm:presLayoutVars>
      </dgm:prSet>
      <dgm:spPr/>
    </dgm:pt>
    <dgm:pt modelId="{6928D2CA-BDBF-487E-A833-181021C3C54B}" type="pres">
      <dgm:prSet presAssocID="{5225C348-3DF5-4F93-B907-88DD29A947D7}" presName="sibTrans" presStyleCnt="0"/>
      <dgm:spPr/>
    </dgm:pt>
    <dgm:pt modelId="{A1736342-6943-4F1A-A75B-072C4E8F46DF}" type="pres">
      <dgm:prSet presAssocID="{DE9120E8-1049-455D-ADDA-2B336967B3DE}" presName="compNode" presStyleCnt="0"/>
      <dgm:spPr/>
    </dgm:pt>
    <dgm:pt modelId="{3FC6EA77-A1A6-4E54-8168-8A5425137E61}" type="pres">
      <dgm:prSet presAssocID="{DE9120E8-1049-455D-ADDA-2B336967B3DE}" presName="bgRect" presStyleLbl="bgShp" presStyleIdx="2" presStyleCnt="4"/>
      <dgm:spPr/>
    </dgm:pt>
    <dgm:pt modelId="{DC02A5A6-F5EE-428B-809B-A6A25CB877B4}" type="pres">
      <dgm:prSet presAssocID="{DE9120E8-1049-455D-ADDA-2B336967B3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CE3583B1-D23F-417E-B255-9AC2BFFCBBBA}" type="pres">
      <dgm:prSet presAssocID="{DE9120E8-1049-455D-ADDA-2B336967B3DE}" presName="spaceRect" presStyleCnt="0"/>
      <dgm:spPr/>
    </dgm:pt>
    <dgm:pt modelId="{49D14FCB-3899-499C-891E-107436716E83}" type="pres">
      <dgm:prSet presAssocID="{DE9120E8-1049-455D-ADDA-2B336967B3DE}" presName="parTx" presStyleLbl="revTx" presStyleIdx="2" presStyleCnt="4">
        <dgm:presLayoutVars>
          <dgm:chMax val="0"/>
          <dgm:chPref val="0"/>
        </dgm:presLayoutVars>
      </dgm:prSet>
      <dgm:spPr/>
    </dgm:pt>
    <dgm:pt modelId="{2C08648F-D2F2-4ACE-A98B-D53E1E27019B}" type="pres">
      <dgm:prSet presAssocID="{30BFDFA1-AF61-4079-9B46-D27C1F5FF100}" presName="sibTrans" presStyleCnt="0"/>
      <dgm:spPr/>
    </dgm:pt>
    <dgm:pt modelId="{4EDF701C-FD42-435C-AC4A-877EE483B531}" type="pres">
      <dgm:prSet presAssocID="{CFAD8638-D63B-4D8B-BB3C-C8021E8AE8D4}" presName="compNode" presStyleCnt="0"/>
      <dgm:spPr/>
    </dgm:pt>
    <dgm:pt modelId="{6E25A485-1CBA-4FC1-8419-FC8E73B7A98C}" type="pres">
      <dgm:prSet presAssocID="{CFAD8638-D63B-4D8B-BB3C-C8021E8AE8D4}" presName="bgRect" presStyleLbl="bgShp" presStyleIdx="3" presStyleCnt="4"/>
      <dgm:spPr/>
    </dgm:pt>
    <dgm:pt modelId="{CF640C48-1C83-4FB4-85B7-72D7DBC185D9}" type="pres">
      <dgm:prSet presAssocID="{CFAD8638-D63B-4D8B-BB3C-C8021E8AE8D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53C02A42-D13A-49D0-90BA-1BE7340AAE61}" type="pres">
      <dgm:prSet presAssocID="{CFAD8638-D63B-4D8B-BB3C-C8021E8AE8D4}" presName="spaceRect" presStyleCnt="0"/>
      <dgm:spPr/>
    </dgm:pt>
    <dgm:pt modelId="{7AB27CEB-69A7-46EE-A517-393C2F13F6F8}" type="pres">
      <dgm:prSet presAssocID="{CFAD8638-D63B-4D8B-BB3C-C8021E8AE8D4}" presName="parTx" presStyleLbl="revTx" presStyleIdx="3" presStyleCnt="4">
        <dgm:presLayoutVars>
          <dgm:chMax val="0"/>
          <dgm:chPref val="0"/>
        </dgm:presLayoutVars>
      </dgm:prSet>
      <dgm:spPr/>
    </dgm:pt>
  </dgm:ptLst>
  <dgm:cxnLst>
    <dgm:cxn modelId="{2800DD60-5439-460E-ADE8-DABD9D47ACB9}" srcId="{8E862EBA-6475-4377-BABF-96FB59C9CB25}" destId="{01373E2A-7A59-4272-AD77-7E8CAB876605}" srcOrd="1" destOrd="0" parTransId="{814FF643-C96D-4691-860C-70F3AB188F05}" sibTransId="{5225C348-3DF5-4F93-B907-88DD29A947D7}"/>
    <dgm:cxn modelId="{72F68E62-0FF0-4EAA-8F1E-E5FEDC2B879E}" srcId="{8E862EBA-6475-4377-BABF-96FB59C9CB25}" destId="{CFAD8638-D63B-4D8B-BB3C-C8021E8AE8D4}" srcOrd="3" destOrd="0" parTransId="{A0B994C2-4ECA-4D37-B867-88E5B1A12188}" sibTransId="{4F63722E-0ED8-4AEC-8FBA-C6D41E5821C7}"/>
    <dgm:cxn modelId="{70524478-A511-4BB1-843E-2C6B67A0D5A9}" type="presOf" srcId="{DE9120E8-1049-455D-ADDA-2B336967B3DE}" destId="{49D14FCB-3899-499C-891E-107436716E83}" srcOrd="0" destOrd="0" presId="urn:microsoft.com/office/officeart/2018/2/layout/IconVerticalSolidList"/>
    <dgm:cxn modelId="{78407F97-0128-4710-8299-763EFD913185}" type="presOf" srcId="{F2D48F3D-CD05-4B6B-857A-52754BDE22CF}" destId="{C72A052D-2A88-4FE3-A793-97406EC12976}" srcOrd="0" destOrd="0" presId="urn:microsoft.com/office/officeart/2018/2/layout/IconVerticalSolidList"/>
    <dgm:cxn modelId="{C007D5A3-FF2E-4524-AFAF-854E6BE0B855}" type="presOf" srcId="{01373E2A-7A59-4272-AD77-7E8CAB876605}" destId="{E60E8C80-5957-454E-9A86-224AAA48B821}" srcOrd="0" destOrd="0" presId="urn:microsoft.com/office/officeart/2018/2/layout/IconVerticalSolidList"/>
    <dgm:cxn modelId="{D655D4AD-8E79-49F5-B3DA-A3AEA1EAA95D}" srcId="{8E862EBA-6475-4377-BABF-96FB59C9CB25}" destId="{F2D48F3D-CD05-4B6B-857A-52754BDE22CF}" srcOrd="0" destOrd="0" parTransId="{3E9338D6-0C38-4ACF-8C24-2B15F87A6D03}" sibTransId="{FDC700B1-F85D-481D-825A-720103CBC463}"/>
    <dgm:cxn modelId="{F4FC4FD6-5A24-4A05-9DB7-EF5FC7BA85BD}" type="presOf" srcId="{CFAD8638-D63B-4D8B-BB3C-C8021E8AE8D4}" destId="{7AB27CEB-69A7-46EE-A517-393C2F13F6F8}" srcOrd="0" destOrd="0" presId="urn:microsoft.com/office/officeart/2018/2/layout/IconVerticalSolidList"/>
    <dgm:cxn modelId="{A510BAD9-0955-40A7-B1E3-8465044F38C3}" type="presOf" srcId="{8E862EBA-6475-4377-BABF-96FB59C9CB25}" destId="{2CBCD018-5873-4413-A46E-EB038B7EC2FA}" srcOrd="0" destOrd="0" presId="urn:microsoft.com/office/officeart/2018/2/layout/IconVerticalSolidList"/>
    <dgm:cxn modelId="{125654F6-86BF-4597-9F4F-E1B2386CCCDE}" srcId="{8E862EBA-6475-4377-BABF-96FB59C9CB25}" destId="{DE9120E8-1049-455D-ADDA-2B336967B3DE}" srcOrd="2" destOrd="0" parTransId="{FE6EAD1B-A01C-4CCA-AA99-8D2036A08339}" sibTransId="{30BFDFA1-AF61-4079-9B46-D27C1F5FF100}"/>
    <dgm:cxn modelId="{0C95D550-D20D-4F18-90FD-56EBF5F8DD70}" type="presParOf" srcId="{2CBCD018-5873-4413-A46E-EB038B7EC2FA}" destId="{E4B635CE-0876-4520-95CF-271A96432180}" srcOrd="0" destOrd="0" presId="urn:microsoft.com/office/officeart/2018/2/layout/IconVerticalSolidList"/>
    <dgm:cxn modelId="{3822421A-692E-4653-8711-B288E5A6482A}" type="presParOf" srcId="{E4B635CE-0876-4520-95CF-271A96432180}" destId="{8CFED507-EB54-4F61-8146-8E6316B358E3}" srcOrd="0" destOrd="0" presId="urn:microsoft.com/office/officeart/2018/2/layout/IconVerticalSolidList"/>
    <dgm:cxn modelId="{26CCF42F-638D-47A0-A9EF-2F38EDB9D8AB}" type="presParOf" srcId="{E4B635CE-0876-4520-95CF-271A96432180}" destId="{A0EFF21A-F756-4BEC-AD4E-34DE8321E7EE}" srcOrd="1" destOrd="0" presId="urn:microsoft.com/office/officeart/2018/2/layout/IconVerticalSolidList"/>
    <dgm:cxn modelId="{7D88F2AE-B541-41D5-AF92-9CC5DF939F31}" type="presParOf" srcId="{E4B635CE-0876-4520-95CF-271A96432180}" destId="{D1104EFC-2F96-4C1E-B81C-966072154499}" srcOrd="2" destOrd="0" presId="urn:microsoft.com/office/officeart/2018/2/layout/IconVerticalSolidList"/>
    <dgm:cxn modelId="{42440B3E-EA98-4770-9E97-7BA63622D9FC}" type="presParOf" srcId="{E4B635CE-0876-4520-95CF-271A96432180}" destId="{C72A052D-2A88-4FE3-A793-97406EC12976}" srcOrd="3" destOrd="0" presId="urn:microsoft.com/office/officeart/2018/2/layout/IconVerticalSolidList"/>
    <dgm:cxn modelId="{20421BCC-8C42-4773-A990-C5C5C7122CE4}" type="presParOf" srcId="{2CBCD018-5873-4413-A46E-EB038B7EC2FA}" destId="{9468F934-0752-491A-A24E-8162A41A3124}" srcOrd="1" destOrd="0" presId="urn:microsoft.com/office/officeart/2018/2/layout/IconVerticalSolidList"/>
    <dgm:cxn modelId="{B549FC19-0B8F-42F7-9889-DF72C3CC9953}" type="presParOf" srcId="{2CBCD018-5873-4413-A46E-EB038B7EC2FA}" destId="{E58ADB23-DEF7-4F29-BE24-A4EF0C5A9C3A}" srcOrd="2" destOrd="0" presId="urn:microsoft.com/office/officeart/2018/2/layout/IconVerticalSolidList"/>
    <dgm:cxn modelId="{A77EA0D7-570F-4D66-9540-A153ECED38F0}" type="presParOf" srcId="{E58ADB23-DEF7-4F29-BE24-A4EF0C5A9C3A}" destId="{B8B060BD-BF0D-4E49-9244-2B06DAFDDB44}" srcOrd="0" destOrd="0" presId="urn:microsoft.com/office/officeart/2018/2/layout/IconVerticalSolidList"/>
    <dgm:cxn modelId="{25D1A0F4-5ECB-4E05-9D81-928AC51E99C9}" type="presParOf" srcId="{E58ADB23-DEF7-4F29-BE24-A4EF0C5A9C3A}" destId="{570D38AE-C471-4A26-9BCC-70289AFA9F24}" srcOrd="1" destOrd="0" presId="urn:microsoft.com/office/officeart/2018/2/layout/IconVerticalSolidList"/>
    <dgm:cxn modelId="{E5F52DB2-4B92-42CF-8750-7A847B921D9A}" type="presParOf" srcId="{E58ADB23-DEF7-4F29-BE24-A4EF0C5A9C3A}" destId="{468639ED-AC41-4012-AA3A-FE856E7AD630}" srcOrd="2" destOrd="0" presId="urn:microsoft.com/office/officeart/2018/2/layout/IconVerticalSolidList"/>
    <dgm:cxn modelId="{963AE611-E2DA-4C49-BB71-D473785FB531}" type="presParOf" srcId="{E58ADB23-DEF7-4F29-BE24-A4EF0C5A9C3A}" destId="{E60E8C80-5957-454E-9A86-224AAA48B821}" srcOrd="3" destOrd="0" presId="urn:microsoft.com/office/officeart/2018/2/layout/IconVerticalSolidList"/>
    <dgm:cxn modelId="{7437656C-2323-4ED4-93BF-32E4D776457D}" type="presParOf" srcId="{2CBCD018-5873-4413-A46E-EB038B7EC2FA}" destId="{6928D2CA-BDBF-487E-A833-181021C3C54B}" srcOrd="3" destOrd="0" presId="urn:microsoft.com/office/officeart/2018/2/layout/IconVerticalSolidList"/>
    <dgm:cxn modelId="{0BFAFA62-1C5D-41AB-B5A6-DE08F006D381}" type="presParOf" srcId="{2CBCD018-5873-4413-A46E-EB038B7EC2FA}" destId="{A1736342-6943-4F1A-A75B-072C4E8F46DF}" srcOrd="4" destOrd="0" presId="urn:microsoft.com/office/officeart/2018/2/layout/IconVerticalSolidList"/>
    <dgm:cxn modelId="{2D79A99C-821E-4EC5-B0EF-A6EED1A9973A}" type="presParOf" srcId="{A1736342-6943-4F1A-A75B-072C4E8F46DF}" destId="{3FC6EA77-A1A6-4E54-8168-8A5425137E61}" srcOrd="0" destOrd="0" presId="urn:microsoft.com/office/officeart/2018/2/layout/IconVerticalSolidList"/>
    <dgm:cxn modelId="{4C8AD7A6-310B-477C-97E0-857337C5B616}" type="presParOf" srcId="{A1736342-6943-4F1A-A75B-072C4E8F46DF}" destId="{DC02A5A6-F5EE-428B-809B-A6A25CB877B4}" srcOrd="1" destOrd="0" presId="urn:microsoft.com/office/officeart/2018/2/layout/IconVerticalSolidList"/>
    <dgm:cxn modelId="{DD9DEF73-C542-43CD-9151-2F60917DD9B1}" type="presParOf" srcId="{A1736342-6943-4F1A-A75B-072C4E8F46DF}" destId="{CE3583B1-D23F-417E-B255-9AC2BFFCBBBA}" srcOrd="2" destOrd="0" presId="urn:microsoft.com/office/officeart/2018/2/layout/IconVerticalSolidList"/>
    <dgm:cxn modelId="{9F8436D2-259B-4F26-9DDA-629D7D0741EA}" type="presParOf" srcId="{A1736342-6943-4F1A-A75B-072C4E8F46DF}" destId="{49D14FCB-3899-499C-891E-107436716E83}" srcOrd="3" destOrd="0" presId="urn:microsoft.com/office/officeart/2018/2/layout/IconVerticalSolidList"/>
    <dgm:cxn modelId="{C387636C-CBE3-4AA4-9F60-61E3FE355BEF}" type="presParOf" srcId="{2CBCD018-5873-4413-A46E-EB038B7EC2FA}" destId="{2C08648F-D2F2-4ACE-A98B-D53E1E27019B}" srcOrd="5" destOrd="0" presId="urn:microsoft.com/office/officeart/2018/2/layout/IconVerticalSolidList"/>
    <dgm:cxn modelId="{F4552D43-CA5D-4DF4-975A-91D93EDFB06B}" type="presParOf" srcId="{2CBCD018-5873-4413-A46E-EB038B7EC2FA}" destId="{4EDF701C-FD42-435C-AC4A-877EE483B531}" srcOrd="6" destOrd="0" presId="urn:microsoft.com/office/officeart/2018/2/layout/IconVerticalSolidList"/>
    <dgm:cxn modelId="{E7A1FECF-AEAF-483F-87F7-26905C75AC53}" type="presParOf" srcId="{4EDF701C-FD42-435C-AC4A-877EE483B531}" destId="{6E25A485-1CBA-4FC1-8419-FC8E73B7A98C}" srcOrd="0" destOrd="0" presId="urn:microsoft.com/office/officeart/2018/2/layout/IconVerticalSolidList"/>
    <dgm:cxn modelId="{782F808B-34AD-46A5-8010-C1613FF27A11}" type="presParOf" srcId="{4EDF701C-FD42-435C-AC4A-877EE483B531}" destId="{CF640C48-1C83-4FB4-85B7-72D7DBC185D9}" srcOrd="1" destOrd="0" presId="urn:microsoft.com/office/officeart/2018/2/layout/IconVerticalSolidList"/>
    <dgm:cxn modelId="{3C67598C-ACE9-408F-BB83-C5B98C084705}" type="presParOf" srcId="{4EDF701C-FD42-435C-AC4A-877EE483B531}" destId="{53C02A42-D13A-49D0-90BA-1BE7340AAE61}" srcOrd="2" destOrd="0" presId="urn:microsoft.com/office/officeart/2018/2/layout/IconVerticalSolidList"/>
    <dgm:cxn modelId="{B82620AB-2AA4-4C32-B6E6-E2D0BFC50651}" type="presParOf" srcId="{4EDF701C-FD42-435C-AC4A-877EE483B531}" destId="{7AB27CEB-69A7-46EE-A517-393C2F13F6F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8F665D-A162-4442-A512-5AF7E60F865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B67865A-661E-46F3-995C-157F5125D228}">
      <dgm:prSet/>
      <dgm:spPr/>
      <dgm:t>
        <a:bodyPr/>
        <a:lstStyle/>
        <a:p>
          <a:r>
            <a:rPr lang="en-US">
              <a:latin typeface="Georgia Pro"/>
            </a:rPr>
            <a:t>Primary research and secondary research conducted</a:t>
          </a:r>
        </a:p>
      </dgm:t>
    </dgm:pt>
    <dgm:pt modelId="{4E288C4F-B3E0-4E40-936C-C72650D0A0F9}" type="parTrans" cxnId="{4732AAF0-6AE5-467F-A3F3-788E5EADCF6D}">
      <dgm:prSet/>
      <dgm:spPr/>
      <dgm:t>
        <a:bodyPr/>
        <a:lstStyle/>
        <a:p>
          <a:endParaRPr lang="en-US"/>
        </a:p>
      </dgm:t>
    </dgm:pt>
    <dgm:pt modelId="{82893BB5-BEC3-443B-BFD2-08609AD047EC}" type="sibTrans" cxnId="{4732AAF0-6AE5-467F-A3F3-788E5EADCF6D}">
      <dgm:prSet/>
      <dgm:spPr/>
      <dgm:t>
        <a:bodyPr/>
        <a:lstStyle/>
        <a:p>
          <a:endParaRPr lang="en-US"/>
        </a:p>
      </dgm:t>
    </dgm:pt>
    <dgm:pt modelId="{5407945C-6340-44D4-9B0D-7C6DB3A62D3D}">
      <dgm:prSet/>
      <dgm:spPr/>
      <dgm:t>
        <a:bodyPr/>
        <a:lstStyle/>
        <a:p>
          <a:r>
            <a:rPr lang="en-US">
              <a:latin typeface="Georgia Pro"/>
            </a:rPr>
            <a:t>In-Depth interviews (IDIs)</a:t>
          </a:r>
        </a:p>
      </dgm:t>
    </dgm:pt>
    <dgm:pt modelId="{68FEBFA9-C656-425C-97AC-5F36AC860A96}" type="parTrans" cxnId="{1F474CF1-446F-4371-B73B-4832659D7699}">
      <dgm:prSet/>
      <dgm:spPr/>
      <dgm:t>
        <a:bodyPr/>
        <a:lstStyle/>
        <a:p>
          <a:endParaRPr lang="en-US"/>
        </a:p>
      </dgm:t>
    </dgm:pt>
    <dgm:pt modelId="{DC9E4546-C6D5-4327-8FDF-B6891E0CB8C7}" type="sibTrans" cxnId="{1F474CF1-446F-4371-B73B-4832659D7699}">
      <dgm:prSet/>
      <dgm:spPr/>
      <dgm:t>
        <a:bodyPr/>
        <a:lstStyle/>
        <a:p>
          <a:endParaRPr lang="en-US"/>
        </a:p>
      </dgm:t>
    </dgm:pt>
    <dgm:pt modelId="{9914FE1E-D657-49F0-AE4F-20DEB33CF149}">
      <dgm:prSet/>
      <dgm:spPr/>
      <dgm:t>
        <a:bodyPr/>
        <a:lstStyle/>
        <a:p>
          <a:r>
            <a:rPr lang="en-US">
              <a:latin typeface="Georgia Pro"/>
            </a:rPr>
            <a:t>Focus Groups</a:t>
          </a:r>
        </a:p>
      </dgm:t>
    </dgm:pt>
    <dgm:pt modelId="{4C2862BE-E370-46FF-856B-C3C81EB3F9FB}" type="parTrans" cxnId="{76449941-328D-41CB-A040-EA3C0519E1CB}">
      <dgm:prSet/>
      <dgm:spPr/>
      <dgm:t>
        <a:bodyPr/>
        <a:lstStyle/>
        <a:p>
          <a:endParaRPr lang="en-US"/>
        </a:p>
      </dgm:t>
    </dgm:pt>
    <dgm:pt modelId="{666E8F7D-E267-4C60-BE3D-E336F760C63E}" type="sibTrans" cxnId="{76449941-328D-41CB-A040-EA3C0519E1CB}">
      <dgm:prSet/>
      <dgm:spPr/>
      <dgm:t>
        <a:bodyPr/>
        <a:lstStyle/>
        <a:p>
          <a:endParaRPr lang="en-US"/>
        </a:p>
      </dgm:t>
    </dgm:pt>
    <dgm:pt modelId="{691C6792-A9EA-4E59-9591-657B796A379A}">
      <dgm:prSet/>
      <dgm:spPr/>
      <dgm:t>
        <a:bodyPr/>
        <a:lstStyle/>
        <a:p>
          <a:r>
            <a:rPr lang="en-US">
              <a:latin typeface="Georgia Pro"/>
            </a:rPr>
            <a:t>Online Surveys</a:t>
          </a:r>
        </a:p>
      </dgm:t>
    </dgm:pt>
    <dgm:pt modelId="{F41C934E-F541-4028-BC22-FAA828AF6ADF}" type="parTrans" cxnId="{7C171259-9232-454C-BDA2-C81C26E66425}">
      <dgm:prSet/>
      <dgm:spPr/>
      <dgm:t>
        <a:bodyPr/>
        <a:lstStyle/>
        <a:p>
          <a:endParaRPr lang="en-US"/>
        </a:p>
      </dgm:t>
    </dgm:pt>
    <dgm:pt modelId="{589A7A15-0F26-4301-B01A-4DB1579488CA}" type="sibTrans" cxnId="{7C171259-9232-454C-BDA2-C81C26E66425}">
      <dgm:prSet/>
      <dgm:spPr/>
      <dgm:t>
        <a:bodyPr/>
        <a:lstStyle/>
        <a:p>
          <a:endParaRPr lang="en-US"/>
        </a:p>
      </dgm:t>
    </dgm:pt>
    <dgm:pt modelId="{9078E48D-2D02-4F2F-9FFA-856EDAECC1F2}">
      <dgm:prSet/>
      <dgm:spPr/>
      <dgm:t>
        <a:bodyPr/>
        <a:lstStyle/>
        <a:p>
          <a:r>
            <a:rPr lang="en-US">
              <a:latin typeface="Georgia Pro"/>
            </a:rPr>
            <a:t>All interviews and surveys had a predetermined set of questions </a:t>
          </a:r>
        </a:p>
      </dgm:t>
    </dgm:pt>
    <dgm:pt modelId="{4C676052-840D-4F39-917D-48747B8F197F}" type="parTrans" cxnId="{820B876A-BB4E-4210-8E9F-49A83F91B2A7}">
      <dgm:prSet/>
      <dgm:spPr/>
      <dgm:t>
        <a:bodyPr/>
        <a:lstStyle/>
        <a:p>
          <a:endParaRPr lang="en-US"/>
        </a:p>
      </dgm:t>
    </dgm:pt>
    <dgm:pt modelId="{8E09B948-7FD6-4521-9C47-0B8921AA1C3E}" type="sibTrans" cxnId="{820B876A-BB4E-4210-8E9F-49A83F91B2A7}">
      <dgm:prSet/>
      <dgm:spPr/>
      <dgm:t>
        <a:bodyPr/>
        <a:lstStyle/>
        <a:p>
          <a:endParaRPr lang="en-US"/>
        </a:p>
      </dgm:t>
    </dgm:pt>
    <dgm:pt modelId="{537171AD-BE1E-4269-B7DD-193B465CF386}">
      <dgm:prSet/>
      <dgm:spPr/>
      <dgm:t>
        <a:bodyPr/>
        <a:lstStyle/>
        <a:p>
          <a:r>
            <a:rPr lang="en-US">
              <a:latin typeface="Georgia Pro"/>
            </a:rPr>
            <a:t>Moderators used follow up questions/further probing</a:t>
          </a:r>
        </a:p>
      </dgm:t>
    </dgm:pt>
    <dgm:pt modelId="{349D7342-A8F0-4942-B48F-84D73AA3B7F9}" type="parTrans" cxnId="{31E30DB3-8B69-4CB7-86C7-312C31EDA9BB}">
      <dgm:prSet/>
      <dgm:spPr/>
      <dgm:t>
        <a:bodyPr/>
        <a:lstStyle/>
        <a:p>
          <a:endParaRPr lang="en-US"/>
        </a:p>
      </dgm:t>
    </dgm:pt>
    <dgm:pt modelId="{292E0B60-FDA1-4134-B568-E72CD08AA8AD}" type="sibTrans" cxnId="{31E30DB3-8B69-4CB7-86C7-312C31EDA9BB}">
      <dgm:prSet/>
      <dgm:spPr/>
      <dgm:t>
        <a:bodyPr/>
        <a:lstStyle/>
        <a:p>
          <a:endParaRPr lang="en-US"/>
        </a:p>
      </dgm:t>
    </dgm:pt>
    <dgm:pt modelId="{63EC6AFD-3CFC-4F48-A183-7EE362F83790}">
      <dgm:prSet/>
      <dgm:spPr/>
      <dgm:t>
        <a:bodyPr/>
        <a:lstStyle/>
        <a:p>
          <a:r>
            <a:rPr lang="en-US">
              <a:latin typeface="Georgia Pro"/>
            </a:rPr>
            <a:t>Online surveys conducted through email</a:t>
          </a:r>
        </a:p>
      </dgm:t>
    </dgm:pt>
    <dgm:pt modelId="{DEEF8864-E16B-4D26-846A-C3C8811E19C6}" type="parTrans" cxnId="{9905CF11-43CE-44A5-8D75-439795C9ADAE}">
      <dgm:prSet/>
      <dgm:spPr/>
      <dgm:t>
        <a:bodyPr/>
        <a:lstStyle/>
        <a:p>
          <a:endParaRPr lang="en-US"/>
        </a:p>
      </dgm:t>
    </dgm:pt>
    <dgm:pt modelId="{1050588E-A727-40FE-A633-1F66D8F80466}" type="sibTrans" cxnId="{9905CF11-43CE-44A5-8D75-439795C9ADAE}">
      <dgm:prSet/>
      <dgm:spPr/>
      <dgm:t>
        <a:bodyPr/>
        <a:lstStyle/>
        <a:p>
          <a:endParaRPr lang="en-US"/>
        </a:p>
      </dgm:t>
    </dgm:pt>
    <dgm:pt modelId="{3DCBAE5E-16E5-4589-974A-0A0FD4C52ADF}">
      <dgm:prSet/>
      <dgm:spPr/>
      <dgm:t>
        <a:bodyPr/>
        <a:lstStyle/>
        <a:p>
          <a:r>
            <a:rPr lang="en-US">
              <a:latin typeface="Georgia Pro"/>
            </a:rPr>
            <a:t>Responses tracked through an excel spreadsheet</a:t>
          </a:r>
        </a:p>
      </dgm:t>
    </dgm:pt>
    <dgm:pt modelId="{580F9E52-6227-4932-A1EC-E2A7E8CC6485}" type="parTrans" cxnId="{4670B3FD-DAFC-46EB-8C55-76B3053D8384}">
      <dgm:prSet/>
      <dgm:spPr/>
      <dgm:t>
        <a:bodyPr/>
        <a:lstStyle/>
        <a:p>
          <a:endParaRPr lang="en-US"/>
        </a:p>
      </dgm:t>
    </dgm:pt>
    <dgm:pt modelId="{47D8E6B8-695C-4062-BE21-0455E15D47C9}" type="sibTrans" cxnId="{4670B3FD-DAFC-46EB-8C55-76B3053D8384}">
      <dgm:prSet/>
      <dgm:spPr/>
      <dgm:t>
        <a:bodyPr/>
        <a:lstStyle/>
        <a:p>
          <a:endParaRPr lang="en-US"/>
        </a:p>
      </dgm:t>
    </dgm:pt>
    <dgm:pt modelId="{1A4B4E21-DB50-41B9-B218-43423660773C}">
      <dgm:prSet phldr="0"/>
      <dgm:spPr/>
      <dgm:t>
        <a:bodyPr/>
        <a:lstStyle/>
        <a:p>
          <a:pPr rtl="0"/>
          <a:r>
            <a:rPr lang="en-US">
              <a:latin typeface="Georgia Pro"/>
            </a:rPr>
            <a:t>Email Traffic Analysis</a:t>
          </a:r>
        </a:p>
      </dgm:t>
    </dgm:pt>
    <dgm:pt modelId="{3BB68622-0276-4D3D-A99B-C0573518DBFD}" type="parTrans" cxnId="{8FA53FFB-6C95-4933-83FD-2C718E8B499B}">
      <dgm:prSet/>
      <dgm:spPr/>
    </dgm:pt>
    <dgm:pt modelId="{B86610C6-0656-4519-B2F0-FB25569DE0E4}" type="sibTrans" cxnId="{8FA53FFB-6C95-4933-83FD-2C718E8B499B}">
      <dgm:prSet/>
      <dgm:spPr/>
    </dgm:pt>
    <dgm:pt modelId="{E45313DE-ED31-40F6-9FDD-FD78BC0E534B}">
      <dgm:prSet phldr="0"/>
      <dgm:spPr/>
      <dgm:t>
        <a:bodyPr/>
        <a:lstStyle/>
        <a:p>
          <a:pPr rtl="0"/>
          <a:r>
            <a:rPr lang="en-US">
              <a:latin typeface="Georgia Pro"/>
            </a:rPr>
            <a:t>Word/Picture Association</a:t>
          </a:r>
        </a:p>
      </dgm:t>
    </dgm:pt>
    <dgm:pt modelId="{CF49EBEA-FDAE-44B6-BA1A-B15CC69278E9}" type="parTrans" cxnId="{E2E12463-695D-4403-BCD4-F3B6BBD1437B}">
      <dgm:prSet/>
      <dgm:spPr/>
    </dgm:pt>
    <dgm:pt modelId="{CD175841-DBC0-4747-B0B2-41A6D81F9F82}" type="sibTrans" cxnId="{E2E12463-695D-4403-BCD4-F3B6BBD1437B}">
      <dgm:prSet/>
      <dgm:spPr/>
    </dgm:pt>
    <dgm:pt modelId="{899E4279-DCD2-43D6-931A-9C9F832C1151}">
      <dgm:prSet phldr="0"/>
      <dgm:spPr/>
      <dgm:t>
        <a:bodyPr/>
        <a:lstStyle/>
        <a:p>
          <a:pPr rtl="0"/>
          <a:r>
            <a:rPr lang="en-US" dirty="0">
              <a:latin typeface="Georgia Pro"/>
            </a:rPr>
            <a:t>Website Recommendations</a:t>
          </a:r>
        </a:p>
      </dgm:t>
    </dgm:pt>
    <dgm:pt modelId="{4F62D602-82FD-4222-BC7A-EFA911D03B5E}" type="parTrans" cxnId="{B1118EBB-41EA-4E43-A874-F3DDF96856DD}">
      <dgm:prSet/>
      <dgm:spPr/>
    </dgm:pt>
    <dgm:pt modelId="{DC03EC13-9422-4A38-A40C-397B2F939F94}" type="sibTrans" cxnId="{B1118EBB-41EA-4E43-A874-F3DDF96856DD}">
      <dgm:prSet/>
      <dgm:spPr/>
    </dgm:pt>
    <dgm:pt modelId="{8A804F43-3A3F-4C3F-B98C-8C369787648D}" type="pres">
      <dgm:prSet presAssocID="{E38F665D-A162-4442-A512-5AF7E60F8652}" presName="linear" presStyleCnt="0">
        <dgm:presLayoutVars>
          <dgm:animLvl val="lvl"/>
          <dgm:resizeHandles val="exact"/>
        </dgm:presLayoutVars>
      </dgm:prSet>
      <dgm:spPr/>
    </dgm:pt>
    <dgm:pt modelId="{D4830221-A36E-4C90-84AF-811EE53C8B5C}" type="pres">
      <dgm:prSet presAssocID="{AB67865A-661E-46F3-995C-157F5125D228}" presName="parentText" presStyleLbl="node1" presStyleIdx="0" presStyleCnt="4">
        <dgm:presLayoutVars>
          <dgm:chMax val="0"/>
          <dgm:bulletEnabled val="1"/>
        </dgm:presLayoutVars>
      </dgm:prSet>
      <dgm:spPr/>
    </dgm:pt>
    <dgm:pt modelId="{994B8E11-B9B3-4706-807C-26FFA80B99A2}" type="pres">
      <dgm:prSet presAssocID="{AB67865A-661E-46F3-995C-157F5125D228}" presName="childText" presStyleLbl="revTx" presStyleIdx="0" presStyleCnt="2">
        <dgm:presLayoutVars>
          <dgm:bulletEnabled val="1"/>
        </dgm:presLayoutVars>
      </dgm:prSet>
      <dgm:spPr/>
    </dgm:pt>
    <dgm:pt modelId="{23734C2A-4907-4FA5-8920-031098A5985D}" type="pres">
      <dgm:prSet presAssocID="{9078E48D-2D02-4F2F-9FFA-856EDAECC1F2}" presName="parentText" presStyleLbl="node1" presStyleIdx="1" presStyleCnt="4">
        <dgm:presLayoutVars>
          <dgm:chMax val="0"/>
          <dgm:bulletEnabled val="1"/>
        </dgm:presLayoutVars>
      </dgm:prSet>
      <dgm:spPr/>
    </dgm:pt>
    <dgm:pt modelId="{FD37768E-44DE-4EC9-A7B1-2A5AAFAD67A4}" type="pres">
      <dgm:prSet presAssocID="{8E09B948-7FD6-4521-9C47-0B8921AA1C3E}" presName="spacer" presStyleCnt="0"/>
      <dgm:spPr/>
    </dgm:pt>
    <dgm:pt modelId="{947FE8BD-065A-4A00-9DB0-B9E84A703549}" type="pres">
      <dgm:prSet presAssocID="{537171AD-BE1E-4269-B7DD-193B465CF386}" presName="parentText" presStyleLbl="node1" presStyleIdx="2" presStyleCnt="4">
        <dgm:presLayoutVars>
          <dgm:chMax val="0"/>
          <dgm:bulletEnabled val="1"/>
        </dgm:presLayoutVars>
      </dgm:prSet>
      <dgm:spPr/>
    </dgm:pt>
    <dgm:pt modelId="{62DBA2AF-B8A8-41DF-A3F4-1B44C165CB84}" type="pres">
      <dgm:prSet presAssocID="{292E0B60-FDA1-4134-B568-E72CD08AA8AD}" presName="spacer" presStyleCnt="0"/>
      <dgm:spPr/>
    </dgm:pt>
    <dgm:pt modelId="{84231588-855E-4A25-89CA-52D3C619F4B6}" type="pres">
      <dgm:prSet presAssocID="{63EC6AFD-3CFC-4F48-A183-7EE362F83790}" presName="parentText" presStyleLbl="node1" presStyleIdx="3" presStyleCnt="4">
        <dgm:presLayoutVars>
          <dgm:chMax val="0"/>
          <dgm:bulletEnabled val="1"/>
        </dgm:presLayoutVars>
      </dgm:prSet>
      <dgm:spPr/>
    </dgm:pt>
    <dgm:pt modelId="{7555C402-3D5D-4C24-AF1B-4BDE0AD51871}" type="pres">
      <dgm:prSet presAssocID="{63EC6AFD-3CFC-4F48-A183-7EE362F83790}" presName="childText" presStyleLbl="revTx" presStyleIdx="1" presStyleCnt="2">
        <dgm:presLayoutVars>
          <dgm:bulletEnabled val="1"/>
        </dgm:presLayoutVars>
      </dgm:prSet>
      <dgm:spPr/>
    </dgm:pt>
  </dgm:ptLst>
  <dgm:cxnLst>
    <dgm:cxn modelId="{87CEA810-07A2-4FC9-B87B-368F59DB1632}" type="presOf" srcId="{9078E48D-2D02-4F2F-9FFA-856EDAECC1F2}" destId="{23734C2A-4907-4FA5-8920-031098A5985D}" srcOrd="0" destOrd="0" presId="urn:microsoft.com/office/officeart/2005/8/layout/vList2"/>
    <dgm:cxn modelId="{9905CF11-43CE-44A5-8D75-439795C9ADAE}" srcId="{E38F665D-A162-4442-A512-5AF7E60F8652}" destId="{63EC6AFD-3CFC-4F48-A183-7EE362F83790}" srcOrd="3" destOrd="0" parTransId="{DEEF8864-E16B-4D26-846A-C3C8811E19C6}" sibTransId="{1050588E-A727-40FE-A633-1F66D8F80466}"/>
    <dgm:cxn modelId="{5B4AB612-224D-408F-8FC7-DD52133FD0F3}" type="presOf" srcId="{1A4B4E21-DB50-41B9-B218-43423660773C}" destId="{994B8E11-B9B3-4706-807C-26FFA80B99A2}" srcOrd="0" destOrd="3" presId="urn:microsoft.com/office/officeart/2005/8/layout/vList2"/>
    <dgm:cxn modelId="{99BC3014-C526-46AA-BE47-0C49178A4EF3}" type="presOf" srcId="{691C6792-A9EA-4E59-9591-657B796A379A}" destId="{994B8E11-B9B3-4706-807C-26FFA80B99A2}" srcOrd="0" destOrd="2" presId="urn:microsoft.com/office/officeart/2005/8/layout/vList2"/>
    <dgm:cxn modelId="{76449941-328D-41CB-A040-EA3C0519E1CB}" srcId="{AB67865A-661E-46F3-995C-157F5125D228}" destId="{9914FE1E-D657-49F0-AE4F-20DEB33CF149}" srcOrd="1" destOrd="0" parTransId="{4C2862BE-E370-46FF-856B-C3C81EB3F9FB}" sibTransId="{666E8F7D-E267-4C60-BE3D-E336F760C63E}"/>
    <dgm:cxn modelId="{7C171259-9232-454C-BDA2-C81C26E66425}" srcId="{AB67865A-661E-46F3-995C-157F5125D228}" destId="{691C6792-A9EA-4E59-9591-657B796A379A}" srcOrd="2" destOrd="0" parTransId="{F41C934E-F541-4028-BC22-FAA828AF6ADF}" sibTransId="{589A7A15-0F26-4301-B01A-4DB1579488CA}"/>
    <dgm:cxn modelId="{E6A8025E-3B15-47DD-BE17-4B61297C86AE}" type="presOf" srcId="{537171AD-BE1E-4269-B7DD-193B465CF386}" destId="{947FE8BD-065A-4A00-9DB0-B9E84A703549}" srcOrd="0" destOrd="0" presId="urn:microsoft.com/office/officeart/2005/8/layout/vList2"/>
    <dgm:cxn modelId="{E2E12463-695D-4403-BCD4-F3B6BBD1437B}" srcId="{AB67865A-661E-46F3-995C-157F5125D228}" destId="{E45313DE-ED31-40F6-9FDD-FD78BC0E534B}" srcOrd="4" destOrd="0" parTransId="{CF49EBEA-FDAE-44B6-BA1A-B15CC69278E9}" sibTransId="{CD175841-DBC0-4747-B0B2-41A6D81F9F82}"/>
    <dgm:cxn modelId="{820B876A-BB4E-4210-8E9F-49A83F91B2A7}" srcId="{E38F665D-A162-4442-A512-5AF7E60F8652}" destId="{9078E48D-2D02-4F2F-9FFA-856EDAECC1F2}" srcOrd="1" destOrd="0" parTransId="{4C676052-840D-4F39-917D-48747B8F197F}" sibTransId="{8E09B948-7FD6-4521-9C47-0B8921AA1C3E}"/>
    <dgm:cxn modelId="{70BE1E6E-9FB1-4FE6-8274-F31EFF9DB376}" type="presOf" srcId="{E45313DE-ED31-40F6-9FDD-FD78BC0E534B}" destId="{994B8E11-B9B3-4706-807C-26FFA80B99A2}" srcOrd="0" destOrd="4" presId="urn:microsoft.com/office/officeart/2005/8/layout/vList2"/>
    <dgm:cxn modelId="{5381BA85-C079-4B07-9B51-11F637371702}" type="presOf" srcId="{E38F665D-A162-4442-A512-5AF7E60F8652}" destId="{8A804F43-3A3F-4C3F-B98C-8C369787648D}" srcOrd="0" destOrd="0" presId="urn:microsoft.com/office/officeart/2005/8/layout/vList2"/>
    <dgm:cxn modelId="{57A7878E-BFC9-4214-9357-CBA7653BC586}" type="presOf" srcId="{63EC6AFD-3CFC-4F48-A183-7EE362F83790}" destId="{84231588-855E-4A25-89CA-52D3C619F4B6}" srcOrd="0" destOrd="0" presId="urn:microsoft.com/office/officeart/2005/8/layout/vList2"/>
    <dgm:cxn modelId="{EB8752B1-E32F-4BCE-8241-670337881B3A}" type="presOf" srcId="{899E4279-DCD2-43D6-931A-9C9F832C1151}" destId="{994B8E11-B9B3-4706-807C-26FFA80B99A2}" srcOrd="0" destOrd="5" presId="urn:microsoft.com/office/officeart/2005/8/layout/vList2"/>
    <dgm:cxn modelId="{31E30DB3-8B69-4CB7-86C7-312C31EDA9BB}" srcId="{E38F665D-A162-4442-A512-5AF7E60F8652}" destId="{537171AD-BE1E-4269-B7DD-193B465CF386}" srcOrd="2" destOrd="0" parTransId="{349D7342-A8F0-4942-B48F-84D73AA3B7F9}" sibTransId="{292E0B60-FDA1-4134-B568-E72CD08AA8AD}"/>
    <dgm:cxn modelId="{B1118EBB-41EA-4E43-A874-F3DDF96856DD}" srcId="{AB67865A-661E-46F3-995C-157F5125D228}" destId="{899E4279-DCD2-43D6-931A-9C9F832C1151}" srcOrd="5" destOrd="0" parTransId="{4F62D602-82FD-4222-BC7A-EFA911D03B5E}" sibTransId="{DC03EC13-9422-4A38-A40C-397B2F939F94}"/>
    <dgm:cxn modelId="{19448BBF-FD65-4626-AC73-9CEFF940CB4E}" type="presOf" srcId="{AB67865A-661E-46F3-995C-157F5125D228}" destId="{D4830221-A36E-4C90-84AF-811EE53C8B5C}" srcOrd="0" destOrd="0" presId="urn:microsoft.com/office/officeart/2005/8/layout/vList2"/>
    <dgm:cxn modelId="{8C1242D5-78C7-4BDF-BBC3-B025914085C6}" type="presOf" srcId="{5407945C-6340-44D4-9B0D-7C6DB3A62D3D}" destId="{994B8E11-B9B3-4706-807C-26FFA80B99A2}" srcOrd="0" destOrd="0" presId="urn:microsoft.com/office/officeart/2005/8/layout/vList2"/>
    <dgm:cxn modelId="{3A2748DB-34E9-448B-8BD4-1D841FC4D7C1}" type="presOf" srcId="{3DCBAE5E-16E5-4589-974A-0A0FD4C52ADF}" destId="{7555C402-3D5D-4C24-AF1B-4BDE0AD51871}" srcOrd="0" destOrd="0" presId="urn:microsoft.com/office/officeart/2005/8/layout/vList2"/>
    <dgm:cxn modelId="{4732AAF0-6AE5-467F-A3F3-788E5EADCF6D}" srcId="{E38F665D-A162-4442-A512-5AF7E60F8652}" destId="{AB67865A-661E-46F3-995C-157F5125D228}" srcOrd="0" destOrd="0" parTransId="{4E288C4F-B3E0-4E40-936C-C72650D0A0F9}" sibTransId="{82893BB5-BEC3-443B-BFD2-08609AD047EC}"/>
    <dgm:cxn modelId="{1F474CF1-446F-4371-B73B-4832659D7699}" srcId="{AB67865A-661E-46F3-995C-157F5125D228}" destId="{5407945C-6340-44D4-9B0D-7C6DB3A62D3D}" srcOrd="0" destOrd="0" parTransId="{68FEBFA9-C656-425C-97AC-5F36AC860A96}" sibTransId="{DC9E4546-C6D5-4327-8FDF-B6891E0CB8C7}"/>
    <dgm:cxn modelId="{304D7BF5-05F3-4E5A-8E34-226FDCCB88D0}" type="presOf" srcId="{9914FE1E-D657-49F0-AE4F-20DEB33CF149}" destId="{994B8E11-B9B3-4706-807C-26FFA80B99A2}" srcOrd="0" destOrd="1" presId="urn:microsoft.com/office/officeart/2005/8/layout/vList2"/>
    <dgm:cxn modelId="{8FA53FFB-6C95-4933-83FD-2C718E8B499B}" srcId="{AB67865A-661E-46F3-995C-157F5125D228}" destId="{1A4B4E21-DB50-41B9-B218-43423660773C}" srcOrd="3" destOrd="0" parTransId="{3BB68622-0276-4D3D-A99B-C0573518DBFD}" sibTransId="{B86610C6-0656-4519-B2F0-FB25569DE0E4}"/>
    <dgm:cxn modelId="{4670B3FD-DAFC-46EB-8C55-76B3053D8384}" srcId="{63EC6AFD-3CFC-4F48-A183-7EE362F83790}" destId="{3DCBAE5E-16E5-4589-974A-0A0FD4C52ADF}" srcOrd="0" destOrd="0" parTransId="{580F9E52-6227-4932-A1EC-E2A7E8CC6485}" sibTransId="{47D8E6B8-695C-4062-BE21-0455E15D47C9}"/>
    <dgm:cxn modelId="{B960BA05-2827-41A9-9BD2-0DD3D60F0526}" type="presParOf" srcId="{8A804F43-3A3F-4C3F-B98C-8C369787648D}" destId="{D4830221-A36E-4C90-84AF-811EE53C8B5C}" srcOrd="0" destOrd="0" presId="urn:microsoft.com/office/officeart/2005/8/layout/vList2"/>
    <dgm:cxn modelId="{2CA7DF21-DDA7-412B-9BE5-DDE074ABBB88}" type="presParOf" srcId="{8A804F43-3A3F-4C3F-B98C-8C369787648D}" destId="{994B8E11-B9B3-4706-807C-26FFA80B99A2}" srcOrd="1" destOrd="0" presId="urn:microsoft.com/office/officeart/2005/8/layout/vList2"/>
    <dgm:cxn modelId="{945A6E1F-3908-4905-AF5B-FF37AC4F1F9C}" type="presParOf" srcId="{8A804F43-3A3F-4C3F-B98C-8C369787648D}" destId="{23734C2A-4907-4FA5-8920-031098A5985D}" srcOrd="2" destOrd="0" presId="urn:microsoft.com/office/officeart/2005/8/layout/vList2"/>
    <dgm:cxn modelId="{E7AF220C-60BA-4D71-83F5-6183FDD5D5E1}" type="presParOf" srcId="{8A804F43-3A3F-4C3F-B98C-8C369787648D}" destId="{FD37768E-44DE-4EC9-A7B1-2A5AAFAD67A4}" srcOrd="3" destOrd="0" presId="urn:microsoft.com/office/officeart/2005/8/layout/vList2"/>
    <dgm:cxn modelId="{58302503-A3E0-4D2A-B6C8-830853C4C5F4}" type="presParOf" srcId="{8A804F43-3A3F-4C3F-B98C-8C369787648D}" destId="{947FE8BD-065A-4A00-9DB0-B9E84A703549}" srcOrd="4" destOrd="0" presId="urn:microsoft.com/office/officeart/2005/8/layout/vList2"/>
    <dgm:cxn modelId="{2F15BD08-1853-4ABF-BCD5-5BA4F5FE7F45}" type="presParOf" srcId="{8A804F43-3A3F-4C3F-B98C-8C369787648D}" destId="{62DBA2AF-B8A8-41DF-A3F4-1B44C165CB84}" srcOrd="5" destOrd="0" presId="urn:microsoft.com/office/officeart/2005/8/layout/vList2"/>
    <dgm:cxn modelId="{27A7479A-F960-4D87-AA3E-AABC339BD79A}" type="presParOf" srcId="{8A804F43-3A3F-4C3F-B98C-8C369787648D}" destId="{84231588-855E-4A25-89CA-52D3C619F4B6}" srcOrd="6" destOrd="0" presId="urn:microsoft.com/office/officeart/2005/8/layout/vList2"/>
    <dgm:cxn modelId="{C63FF7DA-D647-42F0-9C63-357E003641C2}" type="presParOf" srcId="{8A804F43-3A3F-4C3F-B98C-8C369787648D}" destId="{7555C402-3D5D-4C24-AF1B-4BDE0AD51871}"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F22E7E-9521-4F68-94AF-685853D8AE8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C14330C-5EE0-4C58-9B10-C97851D4B010}">
      <dgm:prSet/>
      <dgm:spPr/>
      <dgm:t>
        <a:bodyPr/>
        <a:lstStyle/>
        <a:p>
          <a:pPr>
            <a:lnSpc>
              <a:spcPct val="100000"/>
            </a:lnSpc>
          </a:pPr>
          <a:r>
            <a:rPr lang="en-GB">
              <a:latin typeface="Georgia Pro"/>
            </a:rPr>
            <a:t>Coded using a systematic approach</a:t>
          </a:r>
          <a:endParaRPr lang="en-US">
            <a:latin typeface="Georgia Pro"/>
          </a:endParaRPr>
        </a:p>
      </dgm:t>
    </dgm:pt>
    <dgm:pt modelId="{0026C8D0-A983-4B1D-9B25-F038D65BF767}" type="parTrans" cxnId="{EA71E0D8-06B6-4353-BDB8-F4EA2FD2864B}">
      <dgm:prSet/>
      <dgm:spPr/>
      <dgm:t>
        <a:bodyPr/>
        <a:lstStyle/>
        <a:p>
          <a:endParaRPr lang="en-US"/>
        </a:p>
      </dgm:t>
    </dgm:pt>
    <dgm:pt modelId="{640CCB5F-8D42-4CA0-8F26-1D6C176B4DEA}" type="sibTrans" cxnId="{EA71E0D8-06B6-4353-BDB8-F4EA2FD2864B}">
      <dgm:prSet/>
      <dgm:spPr/>
      <dgm:t>
        <a:bodyPr/>
        <a:lstStyle/>
        <a:p>
          <a:endParaRPr lang="en-US"/>
        </a:p>
      </dgm:t>
    </dgm:pt>
    <dgm:pt modelId="{A203448F-01A0-4980-8D88-2A8090DA5779}">
      <dgm:prSet/>
      <dgm:spPr/>
      <dgm:t>
        <a:bodyPr/>
        <a:lstStyle/>
        <a:p>
          <a:pPr>
            <a:lnSpc>
              <a:spcPct val="100000"/>
            </a:lnSpc>
          </a:pPr>
          <a:r>
            <a:rPr lang="en-GB">
              <a:latin typeface="Georgia Pro"/>
            </a:rPr>
            <a:t>Completed by 3 researchers with a review system for each sets of codes</a:t>
          </a:r>
          <a:endParaRPr lang="en-US">
            <a:latin typeface="Georgia Pro"/>
          </a:endParaRPr>
        </a:p>
      </dgm:t>
    </dgm:pt>
    <dgm:pt modelId="{4552231D-4342-4EE7-B129-6F23BF143FED}" type="parTrans" cxnId="{9572CB8F-CA7E-4A40-82F5-8FD3AD031BCC}">
      <dgm:prSet/>
      <dgm:spPr/>
      <dgm:t>
        <a:bodyPr/>
        <a:lstStyle/>
        <a:p>
          <a:endParaRPr lang="en-US"/>
        </a:p>
      </dgm:t>
    </dgm:pt>
    <dgm:pt modelId="{5B487E59-4C21-47A2-B242-A8ACEB25F384}" type="sibTrans" cxnId="{9572CB8F-CA7E-4A40-82F5-8FD3AD031BCC}">
      <dgm:prSet/>
      <dgm:spPr/>
      <dgm:t>
        <a:bodyPr/>
        <a:lstStyle/>
        <a:p>
          <a:endParaRPr lang="en-US"/>
        </a:p>
      </dgm:t>
    </dgm:pt>
    <dgm:pt modelId="{7E1DF002-538E-41B3-AEBC-00CA5465C6A2}">
      <dgm:prSet/>
      <dgm:spPr/>
      <dgm:t>
        <a:bodyPr/>
        <a:lstStyle/>
        <a:p>
          <a:pPr>
            <a:lnSpc>
              <a:spcPct val="100000"/>
            </a:lnSpc>
          </a:pPr>
          <a:r>
            <a:rPr lang="en-GB">
              <a:latin typeface="Georgia Pro"/>
            </a:rPr>
            <a:t>Coding system: overall code, a theme and a category </a:t>
          </a:r>
          <a:endParaRPr lang="en-US">
            <a:latin typeface="Georgia Pro"/>
          </a:endParaRPr>
        </a:p>
      </dgm:t>
    </dgm:pt>
    <dgm:pt modelId="{3A4A3CA5-1399-4D29-AF8C-F3F806F7DC73}" type="parTrans" cxnId="{170DC406-9901-4F06-873B-557C3B1609CF}">
      <dgm:prSet/>
      <dgm:spPr/>
      <dgm:t>
        <a:bodyPr/>
        <a:lstStyle/>
        <a:p>
          <a:endParaRPr lang="en-US"/>
        </a:p>
      </dgm:t>
    </dgm:pt>
    <dgm:pt modelId="{6B1E2F19-466E-4017-80E9-0CF32C4AC9A8}" type="sibTrans" cxnId="{170DC406-9901-4F06-873B-557C3B1609CF}">
      <dgm:prSet/>
      <dgm:spPr/>
      <dgm:t>
        <a:bodyPr/>
        <a:lstStyle/>
        <a:p>
          <a:endParaRPr lang="en-US"/>
        </a:p>
      </dgm:t>
    </dgm:pt>
    <dgm:pt modelId="{6901DB34-C589-4CEF-BBD6-65293C59F470}" type="pres">
      <dgm:prSet presAssocID="{FDF22E7E-9521-4F68-94AF-685853D8AE83}" presName="root" presStyleCnt="0">
        <dgm:presLayoutVars>
          <dgm:dir/>
          <dgm:resizeHandles val="exact"/>
        </dgm:presLayoutVars>
      </dgm:prSet>
      <dgm:spPr/>
    </dgm:pt>
    <dgm:pt modelId="{E731C3A4-14B1-491E-8258-E82B841D78C0}" type="pres">
      <dgm:prSet presAssocID="{4C14330C-5EE0-4C58-9B10-C97851D4B010}" presName="compNode" presStyleCnt="0"/>
      <dgm:spPr/>
    </dgm:pt>
    <dgm:pt modelId="{1A8903DA-48F0-481E-8B2C-42AE887229A9}" type="pres">
      <dgm:prSet presAssocID="{4C14330C-5EE0-4C58-9B10-C97851D4B010}" presName="bgRect" presStyleLbl="bgShp" presStyleIdx="0" presStyleCnt="3"/>
      <dgm:spPr/>
    </dgm:pt>
    <dgm:pt modelId="{96D641A4-4713-4E9E-895D-7A038158F954}" type="pres">
      <dgm:prSet presAssocID="{4C14330C-5EE0-4C58-9B10-C97851D4B0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B22527CD-4274-4622-8735-D5F1E0AE7283}" type="pres">
      <dgm:prSet presAssocID="{4C14330C-5EE0-4C58-9B10-C97851D4B010}" presName="spaceRect" presStyleCnt="0"/>
      <dgm:spPr/>
    </dgm:pt>
    <dgm:pt modelId="{F5D2C5E6-AAE1-4F43-ADA5-621F7ED4B28F}" type="pres">
      <dgm:prSet presAssocID="{4C14330C-5EE0-4C58-9B10-C97851D4B010}" presName="parTx" presStyleLbl="revTx" presStyleIdx="0" presStyleCnt="3">
        <dgm:presLayoutVars>
          <dgm:chMax val="0"/>
          <dgm:chPref val="0"/>
        </dgm:presLayoutVars>
      </dgm:prSet>
      <dgm:spPr/>
    </dgm:pt>
    <dgm:pt modelId="{9B1D8801-C771-473B-B209-47BA4FA667F0}" type="pres">
      <dgm:prSet presAssocID="{640CCB5F-8D42-4CA0-8F26-1D6C176B4DEA}" presName="sibTrans" presStyleCnt="0"/>
      <dgm:spPr/>
    </dgm:pt>
    <dgm:pt modelId="{E3F868EE-4B9A-4876-A8A6-8404ECA9CB97}" type="pres">
      <dgm:prSet presAssocID="{A203448F-01A0-4980-8D88-2A8090DA5779}" presName="compNode" presStyleCnt="0"/>
      <dgm:spPr/>
    </dgm:pt>
    <dgm:pt modelId="{8C0D4CAB-59D8-415A-8BD4-89552EA858E2}" type="pres">
      <dgm:prSet presAssocID="{A203448F-01A0-4980-8D88-2A8090DA5779}" presName="bgRect" presStyleLbl="bgShp" presStyleIdx="1" presStyleCnt="3"/>
      <dgm:spPr/>
    </dgm:pt>
    <dgm:pt modelId="{73693042-1541-40CE-8B63-D7B4788B105F}" type="pres">
      <dgm:prSet presAssocID="{A203448F-01A0-4980-8D88-2A8090DA57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ick"/>
        </a:ext>
      </dgm:extLst>
    </dgm:pt>
    <dgm:pt modelId="{403A53BE-0C98-4587-9CA0-E63B79C763B8}" type="pres">
      <dgm:prSet presAssocID="{A203448F-01A0-4980-8D88-2A8090DA5779}" presName="spaceRect" presStyleCnt="0"/>
      <dgm:spPr/>
    </dgm:pt>
    <dgm:pt modelId="{5CF21B5F-9723-4FB4-80B3-44B0F8628CE9}" type="pres">
      <dgm:prSet presAssocID="{A203448F-01A0-4980-8D88-2A8090DA5779}" presName="parTx" presStyleLbl="revTx" presStyleIdx="1" presStyleCnt="3">
        <dgm:presLayoutVars>
          <dgm:chMax val="0"/>
          <dgm:chPref val="0"/>
        </dgm:presLayoutVars>
      </dgm:prSet>
      <dgm:spPr/>
    </dgm:pt>
    <dgm:pt modelId="{49BB6FEC-43C5-4D8A-8903-9B8D638F1734}" type="pres">
      <dgm:prSet presAssocID="{5B487E59-4C21-47A2-B242-A8ACEB25F384}" presName="sibTrans" presStyleCnt="0"/>
      <dgm:spPr/>
    </dgm:pt>
    <dgm:pt modelId="{62D754BD-9A6B-4AE8-BBC6-05ABD90C1718}" type="pres">
      <dgm:prSet presAssocID="{7E1DF002-538E-41B3-AEBC-00CA5465C6A2}" presName="compNode" presStyleCnt="0"/>
      <dgm:spPr/>
    </dgm:pt>
    <dgm:pt modelId="{08234B0A-35EE-45D8-A19C-FDF4E4B93956}" type="pres">
      <dgm:prSet presAssocID="{7E1DF002-538E-41B3-AEBC-00CA5465C6A2}" presName="bgRect" presStyleLbl="bgShp" presStyleIdx="2" presStyleCnt="3"/>
      <dgm:spPr/>
    </dgm:pt>
    <dgm:pt modelId="{0DB9ED24-D510-4847-AFEF-62F7D3DE4C2B}" type="pres">
      <dgm:prSet presAssocID="{7E1DF002-538E-41B3-AEBC-00CA5465C6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code"/>
        </a:ext>
      </dgm:extLst>
    </dgm:pt>
    <dgm:pt modelId="{02F53755-8F2C-4086-A456-D546C6DA0D16}" type="pres">
      <dgm:prSet presAssocID="{7E1DF002-538E-41B3-AEBC-00CA5465C6A2}" presName="spaceRect" presStyleCnt="0"/>
      <dgm:spPr/>
    </dgm:pt>
    <dgm:pt modelId="{931AC93D-68AA-4B65-A9FC-B95FF07599A7}" type="pres">
      <dgm:prSet presAssocID="{7E1DF002-538E-41B3-AEBC-00CA5465C6A2}" presName="parTx" presStyleLbl="revTx" presStyleIdx="2" presStyleCnt="3">
        <dgm:presLayoutVars>
          <dgm:chMax val="0"/>
          <dgm:chPref val="0"/>
        </dgm:presLayoutVars>
      </dgm:prSet>
      <dgm:spPr/>
    </dgm:pt>
  </dgm:ptLst>
  <dgm:cxnLst>
    <dgm:cxn modelId="{170DC406-9901-4F06-873B-557C3B1609CF}" srcId="{FDF22E7E-9521-4F68-94AF-685853D8AE83}" destId="{7E1DF002-538E-41B3-AEBC-00CA5465C6A2}" srcOrd="2" destOrd="0" parTransId="{3A4A3CA5-1399-4D29-AF8C-F3F806F7DC73}" sibTransId="{6B1E2F19-466E-4017-80E9-0CF32C4AC9A8}"/>
    <dgm:cxn modelId="{A3569336-9CD7-49A3-ABE5-8C0DCE27B014}" type="presOf" srcId="{FDF22E7E-9521-4F68-94AF-685853D8AE83}" destId="{6901DB34-C589-4CEF-BBD6-65293C59F470}" srcOrd="0" destOrd="0" presId="urn:microsoft.com/office/officeart/2018/2/layout/IconVerticalSolidList"/>
    <dgm:cxn modelId="{9572CB8F-CA7E-4A40-82F5-8FD3AD031BCC}" srcId="{FDF22E7E-9521-4F68-94AF-685853D8AE83}" destId="{A203448F-01A0-4980-8D88-2A8090DA5779}" srcOrd="1" destOrd="0" parTransId="{4552231D-4342-4EE7-B129-6F23BF143FED}" sibTransId="{5B487E59-4C21-47A2-B242-A8ACEB25F384}"/>
    <dgm:cxn modelId="{C5FC96A5-852A-4238-B960-900B33E338FC}" type="presOf" srcId="{4C14330C-5EE0-4C58-9B10-C97851D4B010}" destId="{F5D2C5E6-AAE1-4F43-ADA5-621F7ED4B28F}" srcOrd="0" destOrd="0" presId="urn:microsoft.com/office/officeart/2018/2/layout/IconVerticalSolidList"/>
    <dgm:cxn modelId="{BDAABFC1-5AE0-460B-AFC2-B5909349E5C6}" type="presOf" srcId="{A203448F-01A0-4980-8D88-2A8090DA5779}" destId="{5CF21B5F-9723-4FB4-80B3-44B0F8628CE9}" srcOrd="0" destOrd="0" presId="urn:microsoft.com/office/officeart/2018/2/layout/IconVerticalSolidList"/>
    <dgm:cxn modelId="{EA71E0D8-06B6-4353-BDB8-F4EA2FD2864B}" srcId="{FDF22E7E-9521-4F68-94AF-685853D8AE83}" destId="{4C14330C-5EE0-4C58-9B10-C97851D4B010}" srcOrd="0" destOrd="0" parTransId="{0026C8D0-A983-4B1D-9B25-F038D65BF767}" sibTransId="{640CCB5F-8D42-4CA0-8F26-1D6C176B4DEA}"/>
    <dgm:cxn modelId="{2CA5ABF9-BB77-4372-8AAF-6DCF38B0105C}" type="presOf" srcId="{7E1DF002-538E-41B3-AEBC-00CA5465C6A2}" destId="{931AC93D-68AA-4B65-A9FC-B95FF07599A7}" srcOrd="0" destOrd="0" presId="urn:microsoft.com/office/officeart/2018/2/layout/IconVerticalSolidList"/>
    <dgm:cxn modelId="{92F04622-E20C-41CE-A74F-311BAE3BDDAE}" type="presParOf" srcId="{6901DB34-C589-4CEF-BBD6-65293C59F470}" destId="{E731C3A4-14B1-491E-8258-E82B841D78C0}" srcOrd="0" destOrd="0" presId="urn:microsoft.com/office/officeart/2018/2/layout/IconVerticalSolidList"/>
    <dgm:cxn modelId="{A55A60E6-34B4-4136-8AC4-267FD440FB01}" type="presParOf" srcId="{E731C3A4-14B1-491E-8258-E82B841D78C0}" destId="{1A8903DA-48F0-481E-8B2C-42AE887229A9}" srcOrd="0" destOrd="0" presId="urn:microsoft.com/office/officeart/2018/2/layout/IconVerticalSolidList"/>
    <dgm:cxn modelId="{9563BFE6-7BA6-411E-9AFD-956286F7EE4F}" type="presParOf" srcId="{E731C3A4-14B1-491E-8258-E82B841D78C0}" destId="{96D641A4-4713-4E9E-895D-7A038158F954}" srcOrd="1" destOrd="0" presId="urn:microsoft.com/office/officeart/2018/2/layout/IconVerticalSolidList"/>
    <dgm:cxn modelId="{17E62984-5C3E-40AB-A4C9-BE45B25FFC53}" type="presParOf" srcId="{E731C3A4-14B1-491E-8258-E82B841D78C0}" destId="{B22527CD-4274-4622-8735-D5F1E0AE7283}" srcOrd="2" destOrd="0" presId="urn:microsoft.com/office/officeart/2018/2/layout/IconVerticalSolidList"/>
    <dgm:cxn modelId="{102B2A2B-75B4-4027-95C9-FF20FB959622}" type="presParOf" srcId="{E731C3A4-14B1-491E-8258-E82B841D78C0}" destId="{F5D2C5E6-AAE1-4F43-ADA5-621F7ED4B28F}" srcOrd="3" destOrd="0" presId="urn:microsoft.com/office/officeart/2018/2/layout/IconVerticalSolidList"/>
    <dgm:cxn modelId="{C45E883A-A67C-4A07-9178-401B0BDC7A6E}" type="presParOf" srcId="{6901DB34-C589-4CEF-BBD6-65293C59F470}" destId="{9B1D8801-C771-473B-B209-47BA4FA667F0}" srcOrd="1" destOrd="0" presId="urn:microsoft.com/office/officeart/2018/2/layout/IconVerticalSolidList"/>
    <dgm:cxn modelId="{31197E4C-1857-43D7-ABD4-44E415E2FD1C}" type="presParOf" srcId="{6901DB34-C589-4CEF-BBD6-65293C59F470}" destId="{E3F868EE-4B9A-4876-A8A6-8404ECA9CB97}" srcOrd="2" destOrd="0" presId="urn:microsoft.com/office/officeart/2018/2/layout/IconVerticalSolidList"/>
    <dgm:cxn modelId="{16D4A4BA-80C6-4BEE-9507-DCB955A5ADF1}" type="presParOf" srcId="{E3F868EE-4B9A-4876-A8A6-8404ECA9CB97}" destId="{8C0D4CAB-59D8-415A-8BD4-89552EA858E2}" srcOrd="0" destOrd="0" presId="urn:microsoft.com/office/officeart/2018/2/layout/IconVerticalSolidList"/>
    <dgm:cxn modelId="{C0C3D8CC-BB34-4EEA-9AD3-E5440B3A3E1D}" type="presParOf" srcId="{E3F868EE-4B9A-4876-A8A6-8404ECA9CB97}" destId="{73693042-1541-40CE-8B63-D7B4788B105F}" srcOrd="1" destOrd="0" presId="urn:microsoft.com/office/officeart/2018/2/layout/IconVerticalSolidList"/>
    <dgm:cxn modelId="{C3071901-894D-430C-81D5-3194FD93F221}" type="presParOf" srcId="{E3F868EE-4B9A-4876-A8A6-8404ECA9CB97}" destId="{403A53BE-0C98-4587-9CA0-E63B79C763B8}" srcOrd="2" destOrd="0" presId="urn:microsoft.com/office/officeart/2018/2/layout/IconVerticalSolidList"/>
    <dgm:cxn modelId="{10F3C9E9-86E4-4D7C-A1D4-483340667E4A}" type="presParOf" srcId="{E3F868EE-4B9A-4876-A8A6-8404ECA9CB97}" destId="{5CF21B5F-9723-4FB4-80B3-44B0F8628CE9}" srcOrd="3" destOrd="0" presId="urn:microsoft.com/office/officeart/2018/2/layout/IconVerticalSolidList"/>
    <dgm:cxn modelId="{0BB8C13F-DCB9-41F3-8CBC-F82D2A1CC63D}" type="presParOf" srcId="{6901DB34-C589-4CEF-BBD6-65293C59F470}" destId="{49BB6FEC-43C5-4D8A-8903-9B8D638F1734}" srcOrd="3" destOrd="0" presId="urn:microsoft.com/office/officeart/2018/2/layout/IconVerticalSolidList"/>
    <dgm:cxn modelId="{3CEB3631-C6DC-423B-9113-E896E9CFDBE9}" type="presParOf" srcId="{6901DB34-C589-4CEF-BBD6-65293C59F470}" destId="{62D754BD-9A6B-4AE8-BBC6-05ABD90C1718}" srcOrd="4" destOrd="0" presId="urn:microsoft.com/office/officeart/2018/2/layout/IconVerticalSolidList"/>
    <dgm:cxn modelId="{1B4EECF1-D8D9-44FB-B6EE-CCBD2E29850B}" type="presParOf" srcId="{62D754BD-9A6B-4AE8-BBC6-05ABD90C1718}" destId="{08234B0A-35EE-45D8-A19C-FDF4E4B93956}" srcOrd="0" destOrd="0" presId="urn:microsoft.com/office/officeart/2018/2/layout/IconVerticalSolidList"/>
    <dgm:cxn modelId="{82422054-543C-4F38-9FB8-ECC4A26E43E8}" type="presParOf" srcId="{62D754BD-9A6B-4AE8-BBC6-05ABD90C1718}" destId="{0DB9ED24-D510-4847-AFEF-62F7D3DE4C2B}" srcOrd="1" destOrd="0" presId="urn:microsoft.com/office/officeart/2018/2/layout/IconVerticalSolidList"/>
    <dgm:cxn modelId="{8CE35B3B-F5FB-41BA-823D-75B96FA8E055}" type="presParOf" srcId="{62D754BD-9A6B-4AE8-BBC6-05ABD90C1718}" destId="{02F53755-8F2C-4086-A456-D546C6DA0D16}" srcOrd="2" destOrd="0" presId="urn:microsoft.com/office/officeart/2018/2/layout/IconVerticalSolidList"/>
    <dgm:cxn modelId="{1F6AF91B-9916-4403-ABAB-8279770A5B0B}" type="presParOf" srcId="{62D754BD-9A6B-4AE8-BBC6-05ABD90C1718}" destId="{931AC93D-68AA-4B65-A9FC-B95FF07599A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C79FEC-54C8-4A19-AC6D-08767F965BE3}"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57326A73-3594-4664-93A2-DDBE97347165}">
      <dgm:prSet/>
      <dgm:spPr/>
      <dgm:t>
        <a:bodyPr/>
        <a:lstStyle/>
        <a:p>
          <a:r>
            <a:rPr lang="en-US"/>
            <a:t>Community </a:t>
          </a:r>
        </a:p>
      </dgm:t>
    </dgm:pt>
    <dgm:pt modelId="{A03C4898-82C8-4DD6-B89C-4116FD36F603}" type="parTrans" cxnId="{6E106740-19E3-4BC0-B4A3-8210BD0C06B4}">
      <dgm:prSet/>
      <dgm:spPr/>
      <dgm:t>
        <a:bodyPr/>
        <a:lstStyle/>
        <a:p>
          <a:endParaRPr lang="en-US"/>
        </a:p>
      </dgm:t>
    </dgm:pt>
    <dgm:pt modelId="{54A514BF-2FED-4017-A86E-112578734D90}" type="sibTrans" cxnId="{6E106740-19E3-4BC0-B4A3-8210BD0C06B4}">
      <dgm:prSet/>
      <dgm:spPr/>
      <dgm:t>
        <a:bodyPr/>
        <a:lstStyle/>
        <a:p>
          <a:endParaRPr lang="en-US"/>
        </a:p>
      </dgm:t>
    </dgm:pt>
    <dgm:pt modelId="{9C72E22A-7507-4BE0-9561-BED4A03E0A3F}">
      <dgm:prSet/>
      <dgm:spPr/>
      <dgm:t>
        <a:bodyPr/>
        <a:lstStyle/>
        <a:p>
          <a:r>
            <a:rPr lang="en-US"/>
            <a:t>Success</a:t>
          </a:r>
        </a:p>
      </dgm:t>
    </dgm:pt>
    <dgm:pt modelId="{5E5FCB0F-1057-4319-80EA-C156D2B721BD}" type="parTrans" cxnId="{62BFBF5F-D805-43A0-AEF6-016E60DE261A}">
      <dgm:prSet/>
      <dgm:spPr/>
      <dgm:t>
        <a:bodyPr/>
        <a:lstStyle/>
        <a:p>
          <a:endParaRPr lang="en-US"/>
        </a:p>
      </dgm:t>
    </dgm:pt>
    <dgm:pt modelId="{004AEFFC-2E7E-4306-B938-A299C0C2D1AF}" type="sibTrans" cxnId="{62BFBF5F-D805-43A0-AEF6-016E60DE261A}">
      <dgm:prSet/>
      <dgm:spPr/>
      <dgm:t>
        <a:bodyPr/>
        <a:lstStyle/>
        <a:p>
          <a:endParaRPr lang="en-US"/>
        </a:p>
      </dgm:t>
    </dgm:pt>
    <dgm:pt modelId="{7AAAC308-0F58-4BF2-AA68-9EF1E89EAABE}">
      <dgm:prSet/>
      <dgm:spPr/>
      <dgm:t>
        <a:bodyPr/>
        <a:lstStyle/>
        <a:p>
          <a:r>
            <a:rPr lang="en-US"/>
            <a:t>Stress</a:t>
          </a:r>
        </a:p>
      </dgm:t>
    </dgm:pt>
    <dgm:pt modelId="{502D2CB2-BEA4-4DBF-A745-6C56A2DD7D24}" type="parTrans" cxnId="{41C0424D-B123-4DEF-8583-A3B70BF6C200}">
      <dgm:prSet/>
      <dgm:spPr/>
      <dgm:t>
        <a:bodyPr/>
        <a:lstStyle/>
        <a:p>
          <a:endParaRPr lang="en-US"/>
        </a:p>
      </dgm:t>
    </dgm:pt>
    <dgm:pt modelId="{D464C6E1-E0D2-43A4-891F-D73B0773F432}" type="sibTrans" cxnId="{41C0424D-B123-4DEF-8583-A3B70BF6C200}">
      <dgm:prSet/>
      <dgm:spPr/>
      <dgm:t>
        <a:bodyPr/>
        <a:lstStyle/>
        <a:p>
          <a:endParaRPr lang="en-US"/>
        </a:p>
      </dgm:t>
    </dgm:pt>
    <dgm:pt modelId="{E11FE44D-8EFF-4A32-A9E8-2862373DF066}">
      <dgm:prSet/>
      <dgm:spPr/>
      <dgm:t>
        <a:bodyPr/>
        <a:lstStyle/>
        <a:p>
          <a:r>
            <a:rPr lang="en-US"/>
            <a:t>Guidance</a:t>
          </a:r>
        </a:p>
      </dgm:t>
    </dgm:pt>
    <dgm:pt modelId="{DF7B03A6-55B9-428D-851F-D2C09F9B1E24}" type="parTrans" cxnId="{11579EEE-2DBE-40FE-9143-F43BF452DE9E}">
      <dgm:prSet/>
      <dgm:spPr/>
      <dgm:t>
        <a:bodyPr/>
        <a:lstStyle/>
        <a:p>
          <a:endParaRPr lang="en-US"/>
        </a:p>
      </dgm:t>
    </dgm:pt>
    <dgm:pt modelId="{81F6F535-EFD7-406D-A1E7-9D56FA478E10}" type="sibTrans" cxnId="{11579EEE-2DBE-40FE-9143-F43BF452DE9E}">
      <dgm:prSet/>
      <dgm:spPr/>
      <dgm:t>
        <a:bodyPr/>
        <a:lstStyle/>
        <a:p>
          <a:endParaRPr lang="en-US"/>
        </a:p>
      </dgm:t>
    </dgm:pt>
    <dgm:pt modelId="{736E457A-89B2-4D81-8401-06B59559F465}">
      <dgm:prSet/>
      <dgm:spPr/>
      <dgm:t>
        <a:bodyPr/>
        <a:lstStyle/>
        <a:p>
          <a:r>
            <a:rPr lang="en-US"/>
            <a:t>Resources</a:t>
          </a:r>
        </a:p>
      </dgm:t>
    </dgm:pt>
    <dgm:pt modelId="{64DD2B39-75B4-4F4F-9739-C48AF350490E}" type="parTrans" cxnId="{1F0838BB-70FF-4218-BDAE-B9EA0148AA64}">
      <dgm:prSet/>
      <dgm:spPr/>
      <dgm:t>
        <a:bodyPr/>
        <a:lstStyle/>
        <a:p>
          <a:endParaRPr lang="en-US"/>
        </a:p>
      </dgm:t>
    </dgm:pt>
    <dgm:pt modelId="{E0F100CC-4D55-403F-A9DF-FD82E72CC917}" type="sibTrans" cxnId="{1F0838BB-70FF-4218-BDAE-B9EA0148AA64}">
      <dgm:prSet/>
      <dgm:spPr/>
      <dgm:t>
        <a:bodyPr/>
        <a:lstStyle/>
        <a:p>
          <a:endParaRPr lang="en-US"/>
        </a:p>
      </dgm:t>
    </dgm:pt>
    <dgm:pt modelId="{566D7064-1D2F-41D5-B8D2-1454FF5029B0}">
      <dgm:prSet/>
      <dgm:spPr/>
      <dgm:t>
        <a:bodyPr/>
        <a:lstStyle/>
        <a:p>
          <a:r>
            <a:rPr lang="en-US"/>
            <a:t>Communication</a:t>
          </a:r>
        </a:p>
      </dgm:t>
    </dgm:pt>
    <dgm:pt modelId="{F1691359-05BB-4188-8DB2-871742B96BDE}" type="parTrans" cxnId="{7DAAD3B3-6C36-450C-8574-2F654170D856}">
      <dgm:prSet/>
      <dgm:spPr/>
      <dgm:t>
        <a:bodyPr/>
        <a:lstStyle/>
        <a:p>
          <a:endParaRPr lang="en-US"/>
        </a:p>
      </dgm:t>
    </dgm:pt>
    <dgm:pt modelId="{264FE7AE-C6B1-468C-B214-1820637B61C2}" type="sibTrans" cxnId="{7DAAD3B3-6C36-450C-8574-2F654170D856}">
      <dgm:prSet/>
      <dgm:spPr/>
      <dgm:t>
        <a:bodyPr/>
        <a:lstStyle/>
        <a:p>
          <a:endParaRPr lang="en-US"/>
        </a:p>
      </dgm:t>
    </dgm:pt>
    <dgm:pt modelId="{D77B70B9-E72F-4674-B5BC-A85D6636DFF6}">
      <dgm:prSet/>
      <dgm:spPr/>
      <dgm:t>
        <a:bodyPr/>
        <a:lstStyle/>
        <a:p>
          <a:r>
            <a:rPr lang="en-US"/>
            <a:t>Events</a:t>
          </a:r>
        </a:p>
      </dgm:t>
    </dgm:pt>
    <dgm:pt modelId="{CD2A735D-2919-43E6-A816-DA2791195AAA}" type="parTrans" cxnId="{F80F4F31-D387-4ADD-B1FC-5B1D6A94C0B7}">
      <dgm:prSet/>
      <dgm:spPr/>
      <dgm:t>
        <a:bodyPr/>
        <a:lstStyle/>
        <a:p>
          <a:endParaRPr lang="en-US"/>
        </a:p>
      </dgm:t>
    </dgm:pt>
    <dgm:pt modelId="{CB37DD8D-D3C8-45E8-B6AF-09028FAF676D}" type="sibTrans" cxnId="{F80F4F31-D387-4ADD-B1FC-5B1D6A94C0B7}">
      <dgm:prSet/>
      <dgm:spPr/>
      <dgm:t>
        <a:bodyPr/>
        <a:lstStyle/>
        <a:p>
          <a:endParaRPr lang="en-US"/>
        </a:p>
      </dgm:t>
    </dgm:pt>
    <dgm:pt modelId="{45EAD810-209A-43CA-B219-ED8ECEDE0810}">
      <dgm:prSet/>
      <dgm:spPr/>
      <dgm:t>
        <a:bodyPr/>
        <a:lstStyle/>
        <a:p>
          <a:r>
            <a:rPr lang="en-US"/>
            <a:t>Mentor </a:t>
          </a:r>
        </a:p>
      </dgm:t>
    </dgm:pt>
    <dgm:pt modelId="{5466C5C2-04C3-4686-A0C8-EE31ED79B81B}" type="parTrans" cxnId="{EF369A4A-228E-4246-97E2-D9D47DBA8CFD}">
      <dgm:prSet/>
      <dgm:spPr/>
      <dgm:t>
        <a:bodyPr/>
        <a:lstStyle/>
        <a:p>
          <a:endParaRPr lang="en-US"/>
        </a:p>
      </dgm:t>
    </dgm:pt>
    <dgm:pt modelId="{0BA1A57A-72D4-4101-8CF6-7663994CF70B}" type="sibTrans" cxnId="{EF369A4A-228E-4246-97E2-D9D47DBA8CFD}">
      <dgm:prSet/>
      <dgm:spPr/>
      <dgm:t>
        <a:bodyPr/>
        <a:lstStyle/>
        <a:p>
          <a:endParaRPr lang="en-US"/>
        </a:p>
      </dgm:t>
    </dgm:pt>
    <dgm:pt modelId="{F4B18A21-2994-4F45-8164-BC5E64E15BB1}" type="pres">
      <dgm:prSet presAssocID="{C9C79FEC-54C8-4A19-AC6D-08767F965BE3}" presName="diagram" presStyleCnt="0">
        <dgm:presLayoutVars>
          <dgm:dir/>
          <dgm:resizeHandles val="exact"/>
        </dgm:presLayoutVars>
      </dgm:prSet>
      <dgm:spPr/>
    </dgm:pt>
    <dgm:pt modelId="{DC7BF008-9C2A-4797-AEDA-A391E9C999CA}" type="pres">
      <dgm:prSet presAssocID="{57326A73-3594-4664-93A2-DDBE97347165}" presName="node" presStyleLbl="node1" presStyleIdx="0" presStyleCnt="8">
        <dgm:presLayoutVars>
          <dgm:bulletEnabled val="1"/>
        </dgm:presLayoutVars>
      </dgm:prSet>
      <dgm:spPr/>
    </dgm:pt>
    <dgm:pt modelId="{1FEF2E50-B5D4-49F9-BAB4-C172E02AA127}" type="pres">
      <dgm:prSet presAssocID="{54A514BF-2FED-4017-A86E-112578734D90}" presName="sibTrans" presStyleCnt="0"/>
      <dgm:spPr/>
    </dgm:pt>
    <dgm:pt modelId="{916DEDE4-87E9-4C13-A9D7-DC2FEDB775B3}" type="pres">
      <dgm:prSet presAssocID="{9C72E22A-7507-4BE0-9561-BED4A03E0A3F}" presName="node" presStyleLbl="node1" presStyleIdx="1" presStyleCnt="8">
        <dgm:presLayoutVars>
          <dgm:bulletEnabled val="1"/>
        </dgm:presLayoutVars>
      </dgm:prSet>
      <dgm:spPr/>
    </dgm:pt>
    <dgm:pt modelId="{11D0EE7D-39C5-42C7-87DF-ACDD68E4F5AE}" type="pres">
      <dgm:prSet presAssocID="{004AEFFC-2E7E-4306-B938-A299C0C2D1AF}" presName="sibTrans" presStyleCnt="0"/>
      <dgm:spPr/>
    </dgm:pt>
    <dgm:pt modelId="{DE1FC552-7C3E-44E5-A6F2-8B8851138C6C}" type="pres">
      <dgm:prSet presAssocID="{7AAAC308-0F58-4BF2-AA68-9EF1E89EAABE}" presName="node" presStyleLbl="node1" presStyleIdx="2" presStyleCnt="8">
        <dgm:presLayoutVars>
          <dgm:bulletEnabled val="1"/>
        </dgm:presLayoutVars>
      </dgm:prSet>
      <dgm:spPr/>
    </dgm:pt>
    <dgm:pt modelId="{F0029E1F-97FC-499B-8CD4-062DC929D008}" type="pres">
      <dgm:prSet presAssocID="{D464C6E1-E0D2-43A4-891F-D73B0773F432}" presName="sibTrans" presStyleCnt="0"/>
      <dgm:spPr/>
    </dgm:pt>
    <dgm:pt modelId="{DFD49A2D-EBEF-4F55-83C4-0B0E491BD1E6}" type="pres">
      <dgm:prSet presAssocID="{E11FE44D-8EFF-4A32-A9E8-2862373DF066}" presName="node" presStyleLbl="node1" presStyleIdx="3" presStyleCnt="8">
        <dgm:presLayoutVars>
          <dgm:bulletEnabled val="1"/>
        </dgm:presLayoutVars>
      </dgm:prSet>
      <dgm:spPr/>
    </dgm:pt>
    <dgm:pt modelId="{450C3266-CAF4-4A1B-9E80-9504F1AE3442}" type="pres">
      <dgm:prSet presAssocID="{81F6F535-EFD7-406D-A1E7-9D56FA478E10}" presName="sibTrans" presStyleCnt="0"/>
      <dgm:spPr/>
    </dgm:pt>
    <dgm:pt modelId="{5CDA2837-53AA-4327-858D-DFF6BC30C8AB}" type="pres">
      <dgm:prSet presAssocID="{736E457A-89B2-4D81-8401-06B59559F465}" presName="node" presStyleLbl="node1" presStyleIdx="4" presStyleCnt="8">
        <dgm:presLayoutVars>
          <dgm:bulletEnabled val="1"/>
        </dgm:presLayoutVars>
      </dgm:prSet>
      <dgm:spPr/>
    </dgm:pt>
    <dgm:pt modelId="{629A6DFE-410A-4F68-B4AE-E90D38326DF1}" type="pres">
      <dgm:prSet presAssocID="{E0F100CC-4D55-403F-A9DF-FD82E72CC917}" presName="sibTrans" presStyleCnt="0"/>
      <dgm:spPr/>
    </dgm:pt>
    <dgm:pt modelId="{EF3A828C-F613-412D-A243-B49C847B4E92}" type="pres">
      <dgm:prSet presAssocID="{566D7064-1D2F-41D5-B8D2-1454FF5029B0}" presName="node" presStyleLbl="node1" presStyleIdx="5" presStyleCnt="8">
        <dgm:presLayoutVars>
          <dgm:bulletEnabled val="1"/>
        </dgm:presLayoutVars>
      </dgm:prSet>
      <dgm:spPr/>
    </dgm:pt>
    <dgm:pt modelId="{CC74B579-B648-45BB-96F7-A73395F61646}" type="pres">
      <dgm:prSet presAssocID="{264FE7AE-C6B1-468C-B214-1820637B61C2}" presName="sibTrans" presStyleCnt="0"/>
      <dgm:spPr/>
    </dgm:pt>
    <dgm:pt modelId="{73F3259B-D588-4440-BD82-32DC37141D9A}" type="pres">
      <dgm:prSet presAssocID="{D77B70B9-E72F-4674-B5BC-A85D6636DFF6}" presName="node" presStyleLbl="node1" presStyleIdx="6" presStyleCnt="8">
        <dgm:presLayoutVars>
          <dgm:bulletEnabled val="1"/>
        </dgm:presLayoutVars>
      </dgm:prSet>
      <dgm:spPr/>
    </dgm:pt>
    <dgm:pt modelId="{39BE547B-77CD-450B-B218-86A46B8718A7}" type="pres">
      <dgm:prSet presAssocID="{CB37DD8D-D3C8-45E8-B6AF-09028FAF676D}" presName="sibTrans" presStyleCnt="0"/>
      <dgm:spPr/>
    </dgm:pt>
    <dgm:pt modelId="{A5CC0144-EDB4-44BC-B27D-62218A4F6FCF}" type="pres">
      <dgm:prSet presAssocID="{45EAD810-209A-43CA-B219-ED8ECEDE0810}" presName="node" presStyleLbl="node1" presStyleIdx="7" presStyleCnt="8">
        <dgm:presLayoutVars>
          <dgm:bulletEnabled val="1"/>
        </dgm:presLayoutVars>
      </dgm:prSet>
      <dgm:spPr/>
    </dgm:pt>
  </dgm:ptLst>
  <dgm:cxnLst>
    <dgm:cxn modelId="{1C74CB19-47F2-4E34-8A00-B2ED0334C2B7}" type="presOf" srcId="{7AAAC308-0F58-4BF2-AA68-9EF1E89EAABE}" destId="{DE1FC552-7C3E-44E5-A6F2-8B8851138C6C}" srcOrd="0" destOrd="0" presId="urn:microsoft.com/office/officeart/2005/8/layout/default"/>
    <dgm:cxn modelId="{9ACA2225-D455-4DDE-8601-C5D7B5FC4F29}" type="presOf" srcId="{566D7064-1D2F-41D5-B8D2-1454FF5029B0}" destId="{EF3A828C-F613-412D-A243-B49C847B4E92}" srcOrd="0" destOrd="0" presId="urn:microsoft.com/office/officeart/2005/8/layout/default"/>
    <dgm:cxn modelId="{F80F4F31-D387-4ADD-B1FC-5B1D6A94C0B7}" srcId="{C9C79FEC-54C8-4A19-AC6D-08767F965BE3}" destId="{D77B70B9-E72F-4674-B5BC-A85D6636DFF6}" srcOrd="6" destOrd="0" parTransId="{CD2A735D-2919-43E6-A816-DA2791195AAA}" sibTransId="{CB37DD8D-D3C8-45E8-B6AF-09028FAF676D}"/>
    <dgm:cxn modelId="{6E106740-19E3-4BC0-B4A3-8210BD0C06B4}" srcId="{C9C79FEC-54C8-4A19-AC6D-08767F965BE3}" destId="{57326A73-3594-4664-93A2-DDBE97347165}" srcOrd="0" destOrd="0" parTransId="{A03C4898-82C8-4DD6-B89C-4116FD36F603}" sibTransId="{54A514BF-2FED-4017-A86E-112578734D90}"/>
    <dgm:cxn modelId="{EF369A4A-228E-4246-97E2-D9D47DBA8CFD}" srcId="{C9C79FEC-54C8-4A19-AC6D-08767F965BE3}" destId="{45EAD810-209A-43CA-B219-ED8ECEDE0810}" srcOrd="7" destOrd="0" parTransId="{5466C5C2-04C3-4686-A0C8-EE31ED79B81B}" sibTransId="{0BA1A57A-72D4-4101-8CF6-7663994CF70B}"/>
    <dgm:cxn modelId="{41C0424D-B123-4DEF-8583-A3B70BF6C200}" srcId="{C9C79FEC-54C8-4A19-AC6D-08767F965BE3}" destId="{7AAAC308-0F58-4BF2-AA68-9EF1E89EAABE}" srcOrd="2" destOrd="0" parTransId="{502D2CB2-BEA4-4DBF-A745-6C56A2DD7D24}" sibTransId="{D464C6E1-E0D2-43A4-891F-D73B0773F432}"/>
    <dgm:cxn modelId="{C0B0674E-2CD6-46F2-B64A-6AEE17FB874E}" type="presOf" srcId="{9C72E22A-7507-4BE0-9561-BED4A03E0A3F}" destId="{916DEDE4-87E9-4C13-A9D7-DC2FEDB775B3}" srcOrd="0" destOrd="0" presId="urn:microsoft.com/office/officeart/2005/8/layout/default"/>
    <dgm:cxn modelId="{0AB78658-69DB-49AF-B93F-029B1246FA19}" type="presOf" srcId="{D77B70B9-E72F-4674-B5BC-A85D6636DFF6}" destId="{73F3259B-D588-4440-BD82-32DC37141D9A}" srcOrd="0" destOrd="0" presId="urn:microsoft.com/office/officeart/2005/8/layout/default"/>
    <dgm:cxn modelId="{F7A3CF5A-518E-4C56-B04B-576EADA8C0E9}" type="presOf" srcId="{736E457A-89B2-4D81-8401-06B59559F465}" destId="{5CDA2837-53AA-4327-858D-DFF6BC30C8AB}" srcOrd="0" destOrd="0" presId="urn:microsoft.com/office/officeart/2005/8/layout/default"/>
    <dgm:cxn modelId="{62BFBF5F-D805-43A0-AEF6-016E60DE261A}" srcId="{C9C79FEC-54C8-4A19-AC6D-08767F965BE3}" destId="{9C72E22A-7507-4BE0-9561-BED4A03E0A3F}" srcOrd="1" destOrd="0" parTransId="{5E5FCB0F-1057-4319-80EA-C156D2B721BD}" sibTransId="{004AEFFC-2E7E-4306-B938-A299C0C2D1AF}"/>
    <dgm:cxn modelId="{C084006A-5C0E-4B7B-90B1-2B82306E1A91}" type="presOf" srcId="{C9C79FEC-54C8-4A19-AC6D-08767F965BE3}" destId="{F4B18A21-2994-4F45-8164-BC5E64E15BB1}" srcOrd="0" destOrd="0" presId="urn:microsoft.com/office/officeart/2005/8/layout/default"/>
    <dgm:cxn modelId="{2259B395-C363-4BF1-A369-588BEC318BB9}" type="presOf" srcId="{45EAD810-209A-43CA-B219-ED8ECEDE0810}" destId="{A5CC0144-EDB4-44BC-B27D-62218A4F6FCF}" srcOrd="0" destOrd="0" presId="urn:microsoft.com/office/officeart/2005/8/layout/default"/>
    <dgm:cxn modelId="{9E0394A7-9050-4F61-83E1-B32FEED07599}" type="presOf" srcId="{E11FE44D-8EFF-4A32-A9E8-2862373DF066}" destId="{DFD49A2D-EBEF-4F55-83C4-0B0E491BD1E6}" srcOrd="0" destOrd="0" presId="urn:microsoft.com/office/officeart/2005/8/layout/default"/>
    <dgm:cxn modelId="{7DAAD3B3-6C36-450C-8574-2F654170D856}" srcId="{C9C79FEC-54C8-4A19-AC6D-08767F965BE3}" destId="{566D7064-1D2F-41D5-B8D2-1454FF5029B0}" srcOrd="5" destOrd="0" parTransId="{F1691359-05BB-4188-8DB2-871742B96BDE}" sibTransId="{264FE7AE-C6B1-468C-B214-1820637B61C2}"/>
    <dgm:cxn modelId="{1F0838BB-70FF-4218-BDAE-B9EA0148AA64}" srcId="{C9C79FEC-54C8-4A19-AC6D-08767F965BE3}" destId="{736E457A-89B2-4D81-8401-06B59559F465}" srcOrd="4" destOrd="0" parTransId="{64DD2B39-75B4-4F4F-9739-C48AF350490E}" sibTransId="{E0F100CC-4D55-403F-A9DF-FD82E72CC917}"/>
    <dgm:cxn modelId="{FC219FE5-BFA2-491E-8698-E5DFF32074BC}" type="presOf" srcId="{57326A73-3594-4664-93A2-DDBE97347165}" destId="{DC7BF008-9C2A-4797-AEDA-A391E9C999CA}" srcOrd="0" destOrd="0" presId="urn:microsoft.com/office/officeart/2005/8/layout/default"/>
    <dgm:cxn modelId="{11579EEE-2DBE-40FE-9143-F43BF452DE9E}" srcId="{C9C79FEC-54C8-4A19-AC6D-08767F965BE3}" destId="{E11FE44D-8EFF-4A32-A9E8-2862373DF066}" srcOrd="3" destOrd="0" parTransId="{DF7B03A6-55B9-428D-851F-D2C09F9B1E24}" sibTransId="{81F6F535-EFD7-406D-A1E7-9D56FA478E10}"/>
    <dgm:cxn modelId="{AF2456D3-7FF8-4DB2-BD4A-DAA4C84CE428}" type="presParOf" srcId="{F4B18A21-2994-4F45-8164-BC5E64E15BB1}" destId="{DC7BF008-9C2A-4797-AEDA-A391E9C999CA}" srcOrd="0" destOrd="0" presId="urn:microsoft.com/office/officeart/2005/8/layout/default"/>
    <dgm:cxn modelId="{723169B4-40CF-48F9-97E3-B8770A49A11C}" type="presParOf" srcId="{F4B18A21-2994-4F45-8164-BC5E64E15BB1}" destId="{1FEF2E50-B5D4-49F9-BAB4-C172E02AA127}" srcOrd="1" destOrd="0" presId="urn:microsoft.com/office/officeart/2005/8/layout/default"/>
    <dgm:cxn modelId="{9C13E154-E0D0-4240-95E3-39CC11B41829}" type="presParOf" srcId="{F4B18A21-2994-4F45-8164-BC5E64E15BB1}" destId="{916DEDE4-87E9-4C13-A9D7-DC2FEDB775B3}" srcOrd="2" destOrd="0" presId="urn:microsoft.com/office/officeart/2005/8/layout/default"/>
    <dgm:cxn modelId="{1984A9B0-48D5-43F5-9DF2-73103C28D22C}" type="presParOf" srcId="{F4B18A21-2994-4F45-8164-BC5E64E15BB1}" destId="{11D0EE7D-39C5-42C7-87DF-ACDD68E4F5AE}" srcOrd="3" destOrd="0" presId="urn:microsoft.com/office/officeart/2005/8/layout/default"/>
    <dgm:cxn modelId="{FB7A9126-49BD-46B0-BCC9-0E86D54645E1}" type="presParOf" srcId="{F4B18A21-2994-4F45-8164-BC5E64E15BB1}" destId="{DE1FC552-7C3E-44E5-A6F2-8B8851138C6C}" srcOrd="4" destOrd="0" presId="urn:microsoft.com/office/officeart/2005/8/layout/default"/>
    <dgm:cxn modelId="{7DEFE689-AC7A-4B62-99A9-21329375A6D9}" type="presParOf" srcId="{F4B18A21-2994-4F45-8164-BC5E64E15BB1}" destId="{F0029E1F-97FC-499B-8CD4-062DC929D008}" srcOrd="5" destOrd="0" presId="urn:microsoft.com/office/officeart/2005/8/layout/default"/>
    <dgm:cxn modelId="{E9634C3F-6FF7-4B13-9142-B2B8F90678A4}" type="presParOf" srcId="{F4B18A21-2994-4F45-8164-BC5E64E15BB1}" destId="{DFD49A2D-EBEF-4F55-83C4-0B0E491BD1E6}" srcOrd="6" destOrd="0" presId="urn:microsoft.com/office/officeart/2005/8/layout/default"/>
    <dgm:cxn modelId="{02814102-FD86-48A1-B10C-2C60BEED3CFE}" type="presParOf" srcId="{F4B18A21-2994-4F45-8164-BC5E64E15BB1}" destId="{450C3266-CAF4-4A1B-9E80-9504F1AE3442}" srcOrd="7" destOrd="0" presId="urn:microsoft.com/office/officeart/2005/8/layout/default"/>
    <dgm:cxn modelId="{03DB42D1-313B-4E7A-B047-628CB63A65EC}" type="presParOf" srcId="{F4B18A21-2994-4F45-8164-BC5E64E15BB1}" destId="{5CDA2837-53AA-4327-858D-DFF6BC30C8AB}" srcOrd="8" destOrd="0" presId="urn:microsoft.com/office/officeart/2005/8/layout/default"/>
    <dgm:cxn modelId="{0DF7D2D2-B5E2-45D1-83F0-508014D6DB65}" type="presParOf" srcId="{F4B18A21-2994-4F45-8164-BC5E64E15BB1}" destId="{629A6DFE-410A-4F68-B4AE-E90D38326DF1}" srcOrd="9" destOrd="0" presId="urn:microsoft.com/office/officeart/2005/8/layout/default"/>
    <dgm:cxn modelId="{FC77B7CE-EBF3-4984-9D12-029E64DACAD7}" type="presParOf" srcId="{F4B18A21-2994-4F45-8164-BC5E64E15BB1}" destId="{EF3A828C-F613-412D-A243-B49C847B4E92}" srcOrd="10" destOrd="0" presId="urn:microsoft.com/office/officeart/2005/8/layout/default"/>
    <dgm:cxn modelId="{C46049B7-F8A2-449F-89BD-4432930C8FCD}" type="presParOf" srcId="{F4B18A21-2994-4F45-8164-BC5E64E15BB1}" destId="{CC74B579-B648-45BB-96F7-A73395F61646}" srcOrd="11" destOrd="0" presId="urn:microsoft.com/office/officeart/2005/8/layout/default"/>
    <dgm:cxn modelId="{5C5E27BB-230A-4A3D-92BA-76EEBAAA28E4}" type="presParOf" srcId="{F4B18A21-2994-4F45-8164-BC5E64E15BB1}" destId="{73F3259B-D588-4440-BD82-32DC37141D9A}" srcOrd="12" destOrd="0" presId="urn:microsoft.com/office/officeart/2005/8/layout/default"/>
    <dgm:cxn modelId="{7C51AFE5-4869-4E87-86BE-234BD193A32C}" type="presParOf" srcId="{F4B18A21-2994-4F45-8164-BC5E64E15BB1}" destId="{39BE547B-77CD-450B-B218-86A46B8718A7}" srcOrd="13" destOrd="0" presId="urn:microsoft.com/office/officeart/2005/8/layout/default"/>
    <dgm:cxn modelId="{475E5C3D-3FFA-4014-ABFC-C224B33D4900}" type="presParOf" srcId="{F4B18A21-2994-4F45-8164-BC5E64E15BB1}" destId="{A5CC0144-EDB4-44BC-B27D-62218A4F6FCF}"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FA29FF-F34E-48D1-8FCF-B6DA46B75F2F}"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1EC7F726-D456-472A-930A-96BF84E2F16D}">
      <dgm:prSet/>
      <dgm:spPr/>
      <dgm:t>
        <a:bodyPr/>
        <a:lstStyle/>
        <a:p>
          <a:r>
            <a:rPr lang="en-GB">
              <a:latin typeface="Georgia Pro"/>
            </a:rPr>
            <a:t>Social Interaction</a:t>
          </a:r>
          <a:endParaRPr lang="en-US">
            <a:latin typeface="Georgia Pro"/>
          </a:endParaRPr>
        </a:p>
      </dgm:t>
    </dgm:pt>
    <dgm:pt modelId="{6E48454B-5215-44E0-9A97-1D6DD9B1D366}" type="parTrans" cxnId="{16A2B353-3E6B-4131-91A3-69A850D4948B}">
      <dgm:prSet/>
      <dgm:spPr/>
      <dgm:t>
        <a:bodyPr/>
        <a:lstStyle/>
        <a:p>
          <a:endParaRPr lang="en-US"/>
        </a:p>
      </dgm:t>
    </dgm:pt>
    <dgm:pt modelId="{834691F6-FECE-4157-A3E6-C3DA420BB0A4}" type="sibTrans" cxnId="{16A2B353-3E6B-4131-91A3-69A850D4948B}">
      <dgm:prSet/>
      <dgm:spPr/>
      <dgm:t>
        <a:bodyPr/>
        <a:lstStyle/>
        <a:p>
          <a:endParaRPr lang="en-US"/>
        </a:p>
      </dgm:t>
    </dgm:pt>
    <dgm:pt modelId="{75EB1546-4B02-456E-A5A2-DE9BC5232E5A}">
      <dgm:prSet/>
      <dgm:spPr/>
      <dgm:t>
        <a:bodyPr/>
        <a:lstStyle/>
        <a:p>
          <a:r>
            <a:rPr lang="en-GB">
              <a:latin typeface="Georgia Pro"/>
            </a:rPr>
            <a:t>Academic Support</a:t>
          </a:r>
          <a:endParaRPr lang="en-US">
            <a:latin typeface="Georgia Pro"/>
          </a:endParaRPr>
        </a:p>
      </dgm:t>
    </dgm:pt>
    <dgm:pt modelId="{127EF9DE-6052-4E65-9F26-BD129B2435A9}" type="parTrans" cxnId="{A376925A-094B-4ACB-90E8-5A4CB2EAC300}">
      <dgm:prSet/>
      <dgm:spPr/>
      <dgm:t>
        <a:bodyPr/>
        <a:lstStyle/>
        <a:p>
          <a:endParaRPr lang="en-US"/>
        </a:p>
      </dgm:t>
    </dgm:pt>
    <dgm:pt modelId="{511B5662-5096-41B4-BB11-12CB4798FB2D}" type="sibTrans" cxnId="{A376925A-094B-4ACB-90E8-5A4CB2EAC300}">
      <dgm:prSet/>
      <dgm:spPr/>
      <dgm:t>
        <a:bodyPr/>
        <a:lstStyle/>
        <a:p>
          <a:endParaRPr lang="en-US"/>
        </a:p>
      </dgm:t>
    </dgm:pt>
    <dgm:pt modelId="{54615295-5A70-45B8-8DBD-CEBFF7223355}">
      <dgm:prSet/>
      <dgm:spPr/>
      <dgm:t>
        <a:bodyPr/>
        <a:lstStyle/>
        <a:p>
          <a:r>
            <a:rPr lang="en-GB">
              <a:latin typeface="Georgia Pro"/>
            </a:rPr>
            <a:t>Financial Support</a:t>
          </a:r>
          <a:endParaRPr lang="en-US">
            <a:latin typeface="Georgia Pro"/>
          </a:endParaRPr>
        </a:p>
      </dgm:t>
    </dgm:pt>
    <dgm:pt modelId="{67275509-9884-4C67-B953-24FB3DC95EF7}" type="parTrans" cxnId="{1AB9D8F6-CBCF-4122-86B5-AAC79888FE02}">
      <dgm:prSet/>
      <dgm:spPr/>
      <dgm:t>
        <a:bodyPr/>
        <a:lstStyle/>
        <a:p>
          <a:endParaRPr lang="en-US"/>
        </a:p>
      </dgm:t>
    </dgm:pt>
    <dgm:pt modelId="{931BC2BB-5A7C-416F-8D91-65F40C9A3954}" type="sibTrans" cxnId="{1AB9D8F6-CBCF-4122-86B5-AAC79888FE02}">
      <dgm:prSet/>
      <dgm:spPr/>
      <dgm:t>
        <a:bodyPr/>
        <a:lstStyle/>
        <a:p>
          <a:endParaRPr lang="en-US"/>
        </a:p>
      </dgm:t>
    </dgm:pt>
    <dgm:pt modelId="{6BF81CB7-3726-4F44-AABC-A4E6D5A660BD}">
      <dgm:prSet/>
      <dgm:spPr/>
      <dgm:t>
        <a:bodyPr/>
        <a:lstStyle/>
        <a:p>
          <a:r>
            <a:rPr lang="en-GB">
              <a:latin typeface="Georgia Pro"/>
            </a:rPr>
            <a:t>Personal Relationships</a:t>
          </a:r>
          <a:endParaRPr lang="en-US">
            <a:latin typeface="Georgia Pro"/>
          </a:endParaRPr>
        </a:p>
      </dgm:t>
    </dgm:pt>
    <dgm:pt modelId="{B637E31C-2945-4441-B519-8858673BB478}" type="parTrans" cxnId="{70567E16-BF1A-4310-85FE-DDE6C6FB3A56}">
      <dgm:prSet/>
      <dgm:spPr/>
      <dgm:t>
        <a:bodyPr/>
        <a:lstStyle/>
        <a:p>
          <a:endParaRPr lang="en-US"/>
        </a:p>
      </dgm:t>
    </dgm:pt>
    <dgm:pt modelId="{2C1E88F3-C0D8-45E8-85F4-CA24D48822A5}" type="sibTrans" cxnId="{70567E16-BF1A-4310-85FE-DDE6C6FB3A56}">
      <dgm:prSet/>
      <dgm:spPr/>
      <dgm:t>
        <a:bodyPr/>
        <a:lstStyle/>
        <a:p>
          <a:endParaRPr lang="en-US"/>
        </a:p>
      </dgm:t>
    </dgm:pt>
    <dgm:pt modelId="{C6A459A2-D543-4A3B-BC4F-B88ACF2ABCD8}">
      <dgm:prSet/>
      <dgm:spPr/>
      <dgm:t>
        <a:bodyPr/>
        <a:lstStyle/>
        <a:p>
          <a:r>
            <a:rPr lang="en-GB">
              <a:latin typeface="Georgia Pro"/>
            </a:rPr>
            <a:t>Hybrid Communication </a:t>
          </a:r>
          <a:endParaRPr lang="en-US">
            <a:latin typeface="Georgia Pro"/>
          </a:endParaRPr>
        </a:p>
      </dgm:t>
    </dgm:pt>
    <dgm:pt modelId="{3EC51C46-83B7-4760-8E36-07D5841D59A6}" type="parTrans" cxnId="{86519C06-877C-4408-AED4-E45278DD7A1E}">
      <dgm:prSet/>
      <dgm:spPr/>
      <dgm:t>
        <a:bodyPr/>
        <a:lstStyle/>
        <a:p>
          <a:endParaRPr lang="en-US"/>
        </a:p>
      </dgm:t>
    </dgm:pt>
    <dgm:pt modelId="{EC799C28-6F79-4356-BA92-96E7E83B1295}" type="sibTrans" cxnId="{86519C06-877C-4408-AED4-E45278DD7A1E}">
      <dgm:prSet/>
      <dgm:spPr/>
      <dgm:t>
        <a:bodyPr/>
        <a:lstStyle/>
        <a:p>
          <a:endParaRPr lang="en-US"/>
        </a:p>
      </dgm:t>
    </dgm:pt>
    <dgm:pt modelId="{4A96C64A-E9AF-4321-9E24-A4C6441DB47E}">
      <dgm:prSet/>
      <dgm:spPr/>
      <dgm:t>
        <a:bodyPr/>
        <a:lstStyle/>
        <a:p>
          <a:r>
            <a:rPr lang="en-GB">
              <a:latin typeface="Georgia Pro"/>
            </a:rPr>
            <a:t>Social and Extra-curricular events</a:t>
          </a:r>
          <a:endParaRPr lang="en-US">
            <a:latin typeface="Georgia Pro"/>
          </a:endParaRPr>
        </a:p>
      </dgm:t>
    </dgm:pt>
    <dgm:pt modelId="{7BB20A46-EF7F-41AD-B74E-5CA81A9CC003}" type="parTrans" cxnId="{3C6C1CE3-863F-452A-B9BD-A14EEF88F41C}">
      <dgm:prSet/>
      <dgm:spPr/>
      <dgm:t>
        <a:bodyPr/>
        <a:lstStyle/>
        <a:p>
          <a:endParaRPr lang="en-US"/>
        </a:p>
      </dgm:t>
    </dgm:pt>
    <dgm:pt modelId="{DEA7593B-B5DD-47CB-89B6-FA7BF7464718}" type="sibTrans" cxnId="{3C6C1CE3-863F-452A-B9BD-A14EEF88F41C}">
      <dgm:prSet/>
      <dgm:spPr/>
      <dgm:t>
        <a:bodyPr/>
        <a:lstStyle/>
        <a:p>
          <a:endParaRPr lang="en-US"/>
        </a:p>
      </dgm:t>
    </dgm:pt>
    <dgm:pt modelId="{B3BB0D74-2BCB-4FF2-8FA1-067E5EEB8202}">
      <dgm:prSet/>
      <dgm:spPr/>
      <dgm:t>
        <a:bodyPr/>
        <a:lstStyle/>
        <a:p>
          <a:r>
            <a:rPr lang="en-GB">
              <a:latin typeface="Georgia Pro"/>
            </a:rPr>
            <a:t>Faculty/ Staff Relationships</a:t>
          </a:r>
          <a:endParaRPr lang="en-US">
            <a:latin typeface="Georgia Pro"/>
          </a:endParaRPr>
        </a:p>
      </dgm:t>
    </dgm:pt>
    <dgm:pt modelId="{B16113C2-F4AC-4961-9C55-02FAEE75B6AC}" type="parTrans" cxnId="{F8DD73FA-4AD6-4739-A449-E850FAFEA3F4}">
      <dgm:prSet/>
      <dgm:spPr/>
      <dgm:t>
        <a:bodyPr/>
        <a:lstStyle/>
        <a:p>
          <a:endParaRPr lang="en-US"/>
        </a:p>
      </dgm:t>
    </dgm:pt>
    <dgm:pt modelId="{9EABB461-9DC3-40AF-B278-8E17B6FA3DE1}" type="sibTrans" cxnId="{F8DD73FA-4AD6-4739-A449-E850FAFEA3F4}">
      <dgm:prSet/>
      <dgm:spPr/>
      <dgm:t>
        <a:bodyPr/>
        <a:lstStyle/>
        <a:p>
          <a:endParaRPr lang="en-US"/>
        </a:p>
      </dgm:t>
    </dgm:pt>
    <dgm:pt modelId="{F76D990A-241B-45F0-AC3C-D4637CD83763}" type="pres">
      <dgm:prSet presAssocID="{F8FA29FF-F34E-48D1-8FCF-B6DA46B75F2F}" presName="Name0" presStyleCnt="0">
        <dgm:presLayoutVars>
          <dgm:dir/>
          <dgm:animLvl val="lvl"/>
          <dgm:resizeHandles val="exact"/>
        </dgm:presLayoutVars>
      </dgm:prSet>
      <dgm:spPr/>
    </dgm:pt>
    <dgm:pt modelId="{969689FD-CFAF-49C1-B73F-57940389580C}" type="pres">
      <dgm:prSet presAssocID="{1EC7F726-D456-472A-930A-96BF84E2F16D}" presName="linNode" presStyleCnt="0"/>
      <dgm:spPr/>
    </dgm:pt>
    <dgm:pt modelId="{AB4FB029-7CF9-476F-AA2D-5C6B44D8DBF6}" type="pres">
      <dgm:prSet presAssocID="{1EC7F726-D456-472A-930A-96BF84E2F16D}" presName="parentText" presStyleLbl="node1" presStyleIdx="0" presStyleCnt="7">
        <dgm:presLayoutVars>
          <dgm:chMax val="1"/>
          <dgm:bulletEnabled val="1"/>
        </dgm:presLayoutVars>
      </dgm:prSet>
      <dgm:spPr/>
    </dgm:pt>
    <dgm:pt modelId="{C06DEFAC-1469-4CB8-823B-184A5F93E0DB}" type="pres">
      <dgm:prSet presAssocID="{834691F6-FECE-4157-A3E6-C3DA420BB0A4}" presName="sp" presStyleCnt="0"/>
      <dgm:spPr/>
    </dgm:pt>
    <dgm:pt modelId="{A5FC840C-8642-4EE5-A778-C413934CDD8A}" type="pres">
      <dgm:prSet presAssocID="{75EB1546-4B02-456E-A5A2-DE9BC5232E5A}" presName="linNode" presStyleCnt="0"/>
      <dgm:spPr/>
    </dgm:pt>
    <dgm:pt modelId="{ECDFE5B8-14F6-41FD-9EC7-571A6CF2F7FD}" type="pres">
      <dgm:prSet presAssocID="{75EB1546-4B02-456E-A5A2-DE9BC5232E5A}" presName="parentText" presStyleLbl="node1" presStyleIdx="1" presStyleCnt="7">
        <dgm:presLayoutVars>
          <dgm:chMax val="1"/>
          <dgm:bulletEnabled val="1"/>
        </dgm:presLayoutVars>
      </dgm:prSet>
      <dgm:spPr/>
    </dgm:pt>
    <dgm:pt modelId="{47F7C918-C25E-4599-BFFE-656B2D08B1D1}" type="pres">
      <dgm:prSet presAssocID="{511B5662-5096-41B4-BB11-12CB4798FB2D}" presName="sp" presStyleCnt="0"/>
      <dgm:spPr/>
    </dgm:pt>
    <dgm:pt modelId="{B9850E92-E6B1-487A-A740-0EE80964B43E}" type="pres">
      <dgm:prSet presAssocID="{54615295-5A70-45B8-8DBD-CEBFF7223355}" presName="linNode" presStyleCnt="0"/>
      <dgm:spPr/>
    </dgm:pt>
    <dgm:pt modelId="{92A1C259-0347-4A24-84E2-A5B9C0B16D3B}" type="pres">
      <dgm:prSet presAssocID="{54615295-5A70-45B8-8DBD-CEBFF7223355}" presName="parentText" presStyleLbl="node1" presStyleIdx="2" presStyleCnt="7">
        <dgm:presLayoutVars>
          <dgm:chMax val="1"/>
          <dgm:bulletEnabled val="1"/>
        </dgm:presLayoutVars>
      </dgm:prSet>
      <dgm:spPr/>
    </dgm:pt>
    <dgm:pt modelId="{85D07D53-2391-4E53-9273-94C6296107BF}" type="pres">
      <dgm:prSet presAssocID="{931BC2BB-5A7C-416F-8D91-65F40C9A3954}" presName="sp" presStyleCnt="0"/>
      <dgm:spPr/>
    </dgm:pt>
    <dgm:pt modelId="{13F0138B-1360-44DF-8F81-89F674A5CC10}" type="pres">
      <dgm:prSet presAssocID="{6BF81CB7-3726-4F44-AABC-A4E6D5A660BD}" presName="linNode" presStyleCnt="0"/>
      <dgm:spPr/>
    </dgm:pt>
    <dgm:pt modelId="{2EB0A19F-0216-4133-A3D6-3C21C16F655A}" type="pres">
      <dgm:prSet presAssocID="{6BF81CB7-3726-4F44-AABC-A4E6D5A660BD}" presName="parentText" presStyleLbl="node1" presStyleIdx="3" presStyleCnt="7">
        <dgm:presLayoutVars>
          <dgm:chMax val="1"/>
          <dgm:bulletEnabled val="1"/>
        </dgm:presLayoutVars>
      </dgm:prSet>
      <dgm:spPr/>
    </dgm:pt>
    <dgm:pt modelId="{C149ACD2-77BE-47DC-91AC-D5AD8D4EF612}" type="pres">
      <dgm:prSet presAssocID="{2C1E88F3-C0D8-45E8-85F4-CA24D48822A5}" presName="sp" presStyleCnt="0"/>
      <dgm:spPr/>
    </dgm:pt>
    <dgm:pt modelId="{C122CCB8-7884-47CD-BE39-641C57603D65}" type="pres">
      <dgm:prSet presAssocID="{C6A459A2-D543-4A3B-BC4F-B88ACF2ABCD8}" presName="linNode" presStyleCnt="0"/>
      <dgm:spPr/>
    </dgm:pt>
    <dgm:pt modelId="{CF0D12E7-1502-4183-8312-785E50185AA1}" type="pres">
      <dgm:prSet presAssocID="{C6A459A2-D543-4A3B-BC4F-B88ACF2ABCD8}" presName="parentText" presStyleLbl="node1" presStyleIdx="4" presStyleCnt="7">
        <dgm:presLayoutVars>
          <dgm:chMax val="1"/>
          <dgm:bulletEnabled val="1"/>
        </dgm:presLayoutVars>
      </dgm:prSet>
      <dgm:spPr/>
    </dgm:pt>
    <dgm:pt modelId="{4D33F6B3-44C5-47CD-8420-EC90B7DC8868}" type="pres">
      <dgm:prSet presAssocID="{EC799C28-6F79-4356-BA92-96E7E83B1295}" presName="sp" presStyleCnt="0"/>
      <dgm:spPr/>
    </dgm:pt>
    <dgm:pt modelId="{108D3022-E948-491C-920E-BF2246CA1BB6}" type="pres">
      <dgm:prSet presAssocID="{4A96C64A-E9AF-4321-9E24-A4C6441DB47E}" presName="linNode" presStyleCnt="0"/>
      <dgm:spPr/>
    </dgm:pt>
    <dgm:pt modelId="{847DBEFE-49ED-4388-8B97-590774338EA8}" type="pres">
      <dgm:prSet presAssocID="{4A96C64A-E9AF-4321-9E24-A4C6441DB47E}" presName="parentText" presStyleLbl="node1" presStyleIdx="5" presStyleCnt="7">
        <dgm:presLayoutVars>
          <dgm:chMax val="1"/>
          <dgm:bulletEnabled val="1"/>
        </dgm:presLayoutVars>
      </dgm:prSet>
      <dgm:spPr/>
    </dgm:pt>
    <dgm:pt modelId="{0A99F7EE-D5F8-4359-A13A-1567721CDCD3}" type="pres">
      <dgm:prSet presAssocID="{DEA7593B-B5DD-47CB-89B6-FA7BF7464718}" presName="sp" presStyleCnt="0"/>
      <dgm:spPr/>
    </dgm:pt>
    <dgm:pt modelId="{E0319F17-82CB-485E-B389-9826E2E36132}" type="pres">
      <dgm:prSet presAssocID="{B3BB0D74-2BCB-4FF2-8FA1-067E5EEB8202}" presName="linNode" presStyleCnt="0"/>
      <dgm:spPr/>
    </dgm:pt>
    <dgm:pt modelId="{4C9F786C-2234-4E91-BAA2-2E9CA28A8CCB}" type="pres">
      <dgm:prSet presAssocID="{B3BB0D74-2BCB-4FF2-8FA1-067E5EEB8202}" presName="parentText" presStyleLbl="node1" presStyleIdx="6" presStyleCnt="7">
        <dgm:presLayoutVars>
          <dgm:chMax val="1"/>
          <dgm:bulletEnabled val="1"/>
        </dgm:presLayoutVars>
      </dgm:prSet>
      <dgm:spPr/>
    </dgm:pt>
  </dgm:ptLst>
  <dgm:cxnLst>
    <dgm:cxn modelId="{86519C06-877C-4408-AED4-E45278DD7A1E}" srcId="{F8FA29FF-F34E-48D1-8FCF-B6DA46B75F2F}" destId="{C6A459A2-D543-4A3B-BC4F-B88ACF2ABCD8}" srcOrd="4" destOrd="0" parTransId="{3EC51C46-83B7-4760-8E36-07D5841D59A6}" sibTransId="{EC799C28-6F79-4356-BA92-96E7E83B1295}"/>
    <dgm:cxn modelId="{70567E16-BF1A-4310-85FE-DDE6C6FB3A56}" srcId="{F8FA29FF-F34E-48D1-8FCF-B6DA46B75F2F}" destId="{6BF81CB7-3726-4F44-AABC-A4E6D5A660BD}" srcOrd="3" destOrd="0" parTransId="{B637E31C-2945-4441-B519-8858673BB478}" sibTransId="{2C1E88F3-C0D8-45E8-85F4-CA24D48822A5}"/>
    <dgm:cxn modelId="{16A2B353-3E6B-4131-91A3-69A850D4948B}" srcId="{F8FA29FF-F34E-48D1-8FCF-B6DA46B75F2F}" destId="{1EC7F726-D456-472A-930A-96BF84E2F16D}" srcOrd="0" destOrd="0" parTransId="{6E48454B-5215-44E0-9A97-1D6DD9B1D366}" sibTransId="{834691F6-FECE-4157-A3E6-C3DA420BB0A4}"/>
    <dgm:cxn modelId="{2FF95C57-E94A-4140-A6EF-823523BB1D9A}" type="presOf" srcId="{6BF81CB7-3726-4F44-AABC-A4E6D5A660BD}" destId="{2EB0A19F-0216-4133-A3D6-3C21C16F655A}" srcOrd="0" destOrd="0" presId="urn:microsoft.com/office/officeart/2005/8/layout/vList5"/>
    <dgm:cxn modelId="{B0BED959-B8D6-40FA-A05F-C5686DC03622}" type="presOf" srcId="{B3BB0D74-2BCB-4FF2-8FA1-067E5EEB8202}" destId="{4C9F786C-2234-4E91-BAA2-2E9CA28A8CCB}" srcOrd="0" destOrd="0" presId="urn:microsoft.com/office/officeart/2005/8/layout/vList5"/>
    <dgm:cxn modelId="{A376925A-094B-4ACB-90E8-5A4CB2EAC300}" srcId="{F8FA29FF-F34E-48D1-8FCF-B6DA46B75F2F}" destId="{75EB1546-4B02-456E-A5A2-DE9BC5232E5A}" srcOrd="1" destOrd="0" parTransId="{127EF9DE-6052-4E65-9F26-BD129B2435A9}" sibTransId="{511B5662-5096-41B4-BB11-12CB4798FB2D}"/>
    <dgm:cxn modelId="{F8ADCD62-ABA7-4D0C-A6DE-0C94107B5840}" type="presOf" srcId="{C6A459A2-D543-4A3B-BC4F-B88ACF2ABCD8}" destId="{CF0D12E7-1502-4183-8312-785E50185AA1}" srcOrd="0" destOrd="0" presId="urn:microsoft.com/office/officeart/2005/8/layout/vList5"/>
    <dgm:cxn modelId="{C0523370-4F39-495C-AAD9-FF1AE861B2BE}" type="presOf" srcId="{F8FA29FF-F34E-48D1-8FCF-B6DA46B75F2F}" destId="{F76D990A-241B-45F0-AC3C-D4637CD83763}" srcOrd="0" destOrd="0" presId="urn:microsoft.com/office/officeart/2005/8/layout/vList5"/>
    <dgm:cxn modelId="{90A8DB88-8E41-4BAE-BF78-0E0FEB20A6BA}" type="presOf" srcId="{1EC7F726-D456-472A-930A-96BF84E2F16D}" destId="{AB4FB029-7CF9-476F-AA2D-5C6B44D8DBF6}" srcOrd="0" destOrd="0" presId="urn:microsoft.com/office/officeart/2005/8/layout/vList5"/>
    <dgm:cxn modelId="{31E209A0-1369-424F-A981-73A4989E9EE7}" type="presOf" srcId="{4A96C64A-E9AF-4321-9E24-A4C6441DB47E}" destId="{847DBEFE-49ED-4388-8B97-590774338EA8}" srcOrd="0" destOrd="0" presId="urn:microsoft.com/office/officeart/2005/8/layout/vList5"/>
    <dgm:cxn modelId="{F8A071B7-64F9-423B-A0E9-37684F476FA4}" type="presOf" srcId="{75EB1546-4B02-456E-A5A2-DE9BC5232E5A}" destId="{ECDFE5B8-14F6-41FD-9EC7-571A6CF2F7FD}" srcOrd="0" destOrd="0" presId="urn:microsoft.com/office/officeart/2005/8/layout/vList5"/>
    <dgm:cxn modelId="{19A952DA-B606-4986-A43A-573F3EA48F51}" type="presOf" srcId="{54615295-5A70-45B8-8DBD-CEBFF7223355}" destId="{92A1C259-0347-4A24-84E2-A5B9C0B16D3B}" srcOrd="0" destOrd="0" presId="urn:microsoft.com/office/officeart/2005/8/layout/vList5"/>
    <dgm:cxn modelId="{3C6C1CE3-863F-452A-B9BD-A14EEF88F41C}" srcId="{F8FA29FF-F34E-48D1-8FCF-B6DA46B75F2F}" destId="{4A96C64A-E9AF-4321-9E24-A4C6441DB47E}" srcOrd="5" destOrd="0" parTransId="{7BB20A46-EF7F-41AD-B74E-5CA81A9CC003}" sibTransId="{DEA7593B-B5DD-47CB-89B6-FA7BF7464718}"/>
    <dgm:cxn modelId="{1AB9D8F6-CBCF-4122-86B5-AAC79888FE02}" srcId="{F8FA29FF-F34E-48D1-8FCF-B6DA46B75F2F}" destId="{54615295-5A70-45B8-8DBD-CEBFF7223355}" srcOrd="2" destOrd="0" parTransId="{67275509-9884-4C67-B953-24FB3DC95EF7}" sibTransId="{931BC2BB-5A7C-416F-8D91-65F40C9A3954}"/>
    <dgm:cxn modelId="{F8DD73FA-4AD6-4739-A449-E850FAFEA3F4}" srcId="{F8FA29FF-F34E-48D1-8FCF-B6DA46B75F2F}" destId="{B3BB0D74-2BCB-4FF2-8FA1-067E5EEB8202}" srcOrd="6" destOrd="0" parTransId="{B16113C2-F4AC-4961-9C55-02FAEE75B6AC}" sibTransId="{9EABB461-9DC3-40AF-B278-8E17B6FA3DE1}"/>
    <dgm:cxn modelId="{061EDFA0-C551-4F11-86A6-289A835A50D9}" type="presParOf" srcId="{F76D990A-241B-45F0-AC3C-D4637CD83763}" destId="{969689FD-CFAF-49C1-B73F-57940389580C}" srcOrd="0" destOrd="0" presId="urn:microsoft.com/office/officeart/2005/8/layout/vList5"/>
    <dgm:cxn modelId="{DD738630-80F7-4D3D-8110-6BB0980EF1A0}" type="presParOf" srcId="{969689FD-CFAF-49C1-B73F-57940389580C}" destId="{AB4FB029-7CF9-476F-AA2D-5C6B44D8DBF6}" srcOrd="0" destOrd="0" presId="urn:microsoft.com/office/officeart/2005/8/layout/vList5"/>
    <dgm:cxn modelId="{9CE625ED-76F7-4C5B-8FE4-E2CCFA343D66}" type="presParOf" srcId="{F76D990A-241B-45F0-AC3C-D4637CD83763}" destId="{C06DEFAC-1469-4CB8-823B-184A5F93E0DB}" srcOrd="1" destOrd="0" presId="urn:microsoft.com/office/officeart/2005/8/layout/vList5"/>
    <dgm:cxn modelId="{6CDEB371-F603-442C-A868-BD361743AC1A}" type="presParOf" srcId="{F76D990A-241B-45F0-AC3C-D4637CD83763}" destId="{A5FC840C-8642-4EE5-A778-C413934CDD8A}" srcOrd="2" destOrd="0" presId="urn:microsoft.com/office/officeart/2005/8/layout/vList5"/>
    <dgm:cxn modelId="{13E39C20-05FB-47D6-8A60-006385A50322}" type="presParOf" srcId="{A5FC840C-8642-4EE5-A778-C413934CDD8A}" destId="{ECDFE5B8-14F6-41FD-9EC7-571A6CF2F7FD}" srcOrd="0" destOrd="0" presId="urn:microsoft.com/office/officeart/2005/8/layout/vList5"/>
    <dgm:cxn modelId="{E25AEC4C-84D9-4C02-BEE3-04746C476EA2}" type="presParOf" srcId="{F76D990A-241B-45F0-AC3C-D4637CD83763}" destId="{47F7C918-C25E-4599-BFFE-656B2D08B1D1}" srcOrd="3" destOrd="0" presId="urn:microsoft.com/office/officeart/2005/8/layout/vList5"/>
    <dgm:cxn modelId="{99639863-4B11-4326-924F-0B16F6C47AEE}" type="presParOf" srcId="{F76D990A-241B-45F0-AC3C-D4637CD83763}" destId="{B9850E92-E6B1-487A-A740-0EE80964B43E}" srcOrd="4" destOrd="0" presId="urn:microsoft.com/office/officeart/2005/8/layout/vList5"/>
    <dgm:cxn modelId="{17FBF63F-0E1C-40EC-92C0-F9C000699226}" type="presParOf" srcId="{B9850E92-E6B1-487A-A740-0EE80964B43E}" destId="{92A1C259-0347-4A24-84E2-A5B9C0B16D3B}" srcOrd="0" destOrd="0" presId="urn:microsoft.com/office/officeart/2005/8/layout/vList5"/>
    <dgm:cxn modelId="{FDACF3C1-CE52-4338-8369-467A390F2152}" type="presParOf" srcId="{F76D990A-241B-45F0-AC3C-D4637CD83763}" destId="{85D07D53-2391-4E53-9273-94C6296107BF}" srcOrd="5" destOrd="0" presId="urn:microsoft.com/office/officeart/2005/8/layout/vList5"/>
    <dgm:cxn modelId="{89E510D2-0E9C-42B4-94EB-275AE6586237}" type="presParOf" srcId="{F76D990A-241B-45F0-AC3C-D4637CD83763}" destId="{13F0138B-1360-44DF-8F81-89F674A5CC10}" srcOrd="6" destOrd="0" presId="urn:microsoft.com/office/officeart/2005/8/layout/vList5"/>
    <dgm:cxn modelId="{CEB76E7C-3AD6-4956-A4C2-F2E79235F07F}" type="presParOf" srcId="{13F0138B-1360-44DF-8F81-89F674A5CC10}" destId="{2EB0A19F-0216-4133-A3D6-3C21C16F655A}" srcOrd="0" destOrd="0" presId="urn:microsoft.com/office/officeart/2005/8/layout/vList5"/>
    <dgm:cxn modelId="{CD996A0E-B86A-4AF8-978E-2BB61218AEDC}" type="presParOf" srcId="{F76D990A-241B-45F0-AC3C-D4637CD83763}" destId="{C149ACD2-77BE-47DC-91AC-D5AD8D4EF612}" srcOrd="7" destOrd="0" presId="urn:microsoft.com/office/officeart/2005/8/layout/vList5"/>
    <dgm:cxn modelId="{03697548-D589-41C9-B472-89986320B917}" type="presParOf" srcId="{F76D990A-241B-45F0-AC3C-D4637CD83763}" destId="{C122CCB8-7884-47CD-BE39-641C57603D65}" srcOrd="8" destOrd="0" presId="urn:microsoft.com/office/officeart/2005/8/layout/vList5"/>
    <dgm:cxn modelId="{AD345D46-6A3E-48C8-80B5-A9BF35DDF7D2}" type="presParOf" srcId="{C122CCB8-7884-47CD-BE39-641C57603D65}" destId="{CF0D12E7-1502-4183-8312-785E50185AA1}" srcOrd="0" destOrd="0" presId="urn:microsoft.com/office/officeart/2005/8/layout/vList5"/>
    <dgm:cxn modelId="{5BAD5E62-0B12-4FD5-9AAC-56E7CD0FE438}" type="presParOf" srcId="{F76D990A-241B-45F0-AC3C-D4637CD83763}" destId="{4D33F6B3-44C5-47CD-8420-EC90B7DC8868}" srcOrd="9" destOrd="0" presId="urn:microsoft.com/office/officeart/2005/8/layout/vList5"/>
    <dgm:cxn modelId="{D21F7810-17CE-4954-9F3B-7BE352C3DB02}" type="presParOf" srcId="{F76D990A-241B-45F0-AC3C-D4637CD83763}" destId="{108D3022-E948-491C-920E-BF2246CA1BB6}" srcOrd="10" destOrd="0" presId="urn:microsoft.com/office/officeart/2005/8/layout/vList5"/>
    <dgm:cxn modelId="{8333F9FE-24F0-4226-A5E2-F57E79FB3076}" type="presParOf" srcId="{108D3022-E948-491C-920E-BF2246CA1BB6}" destId="{847DBEFE-49ED-4388-8B97-590774338EA8}" srcOrd="0" destOrd="0" presId="urn:microsoft.com/office/officeart/2005/8/layout/vList5"/>
    <dgm:cxn modelId="{7CCEB164-118B-4E39-AA58-02E6B9452C46}" type="presParOf" srcId="{F76D990A-241B-45F0-AC3C-D4637CD83763}" destId="{0A99F7EE-D5F8-4359-A13A-1567721CDCD3}" srcOrd="11" destOrd="0" presId="urn:microsoft.com/office/officeart/2005/8/layout/vList5"/>
    <dgm:cxn modelId="{80F37BD2-E325-4E55-96D6-F86F7281F749}" type="presParOf" srcId="{F76D990A-241B-45F0-AC3C-D4637CD83763}" destId="{E0319F17-82CB-485E-B389-9826E2E36132}" srcOrd="12" destOrd="0" presId="urn:microsoft.com/office/officeart/2005/8/layout/vList5"/>
    <dgm:cxn modelId="{CA2CBEA1-D57F-4DD0-B096-8ADDB4DAC99D}" type="presParOf" srcId="{E0319F17-82CB-485E-B389-9826E2E36132}" destId="{4C9F786C-2234-4E91-BAA2-2E9CA28A8CC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741522-803A-42A2-877F-10B041B72B1C}"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FA0E4CA6-3E9C-4300-9D91-42EF0EDA6DE2}">
      <dgm:prSet/>
      <dgm:spPr/>
      <dgm:t>
        <a:bodyPr/>
        <a:lstStyle/>
        <a:p>
          <a:r>
            <a:rPr lang="en-US">
              <a:latin typeface="Georgia Pro"/>
            </a:rPr>
            <a:t>Focus on First-Year Students </a:t>
          </a:r>
        </a:p>
      </dgm:t>
    </dgm:pt>
    <dgm:pt modelId="{A4EE8DB0-75BC-4FEF-B73C-22099BB5D009}" type="parTrans" cxnId="{63449E50-6572-4BD5-A5D1-BB3BFAC5434A}">
      <dgm:prSet/>
      <dgm:spPr/>
      <dgm:t>
        <a:bodyPr/>
        <a:lstStyle/>
        <a:p>
          <a:endParaRPr lang="en-US"/>
        </a:p>
      </dgm:t>
    </dgm:pt>
    <dgm:pt modelId="{44C4AA36-8DFF-47EB-A1B0-A32869F8E74C}" type="sibTrans" cxnId="{63449E50-6572-4BD5-A5D1-BB3BFAC5434A}">
      <dgm:prSet/>
      <dgm:spPr/>
      <dgm:t>
        <a:bodyPr/>
        <a:lstStyle/>
        <a:p>
          <a:endParaRPr lang="en-US"/>
        </a:p>
      </dgm:t>
    </dgm:pt>
    <dgm:pt modelId="{E5519539-4D10-42DF-BE0B-EBE5F0B903BE}">
      <dgm:prSet/>
      <dgm:spPr/>
      <dgm:t>
        <a:bodyPr/>
        <a:lstStyle/>
        <a:p>
          <a:r>
            <a:rPr lang="en-US">
              <a:latin typeface="Georgia Pro"/>
            </a:rPr>
            <a:t>Student-Faculty Contact Time</a:t>
          </a:r>
        </a:p>
      </dgm:t>
    </dgm:pt>
    <dgm:pt modelId="{EC0AB6B5-36C6-4C1D-BCC8-9075C520C33C}" type="parTrans" cxnId="{4D4B48B6-62C4-49B0-B92C-5946A6DA0F88}">
      <dgm:prSet/>
      <dgm:spPr/>
      <dgm:t>
        <a:bodyPr/>
        <a:lstStyle/>
        <a:p>
          <a:endParaRPr lang="en-US"/>
        </a:p>
      </dgm:t>
    </dgm:pt>
    <dgm:pt modelId="{51563E2A-7466-4454-AA80-4BDAEA1EF866}" type="sibTrans" cxnId="{4D4B48B6-62C4-49B0-B92C-5946A6DA0F88}">
      <dgm:prSet/>
      <dgm:spPr/>
      <dgm:t>
        <a:bodyPr/>
        <a:lstStyle/>
        <a:p>
          <a:endParaRPr lang="en-US"/>
        </a:p>
      </dgm:t>
    </dgm:pt>
    <dgm:pt modelId="{652E69FC-5838-483C-9BC0-CF57E4EFBBD1}">
      <dgm:prSet/>
      <dgm:spPr/>
      <dgm:t>
        <a:bodyPr/>
        <a:lstStyle/>
        <a:p>
          <a:r>
            <a:rPr lang="en-US">
              <a:latin typeface="Georgia Pro"/>
            </a:rPr>
            <a:t>Quality of Information Provided to Parents </a:t>
          </a:r>
        </a:p>
      </dgm:t>
    </dgm:pt>
    <dgm:pt modelId="{79C2C548-4375-4BD6-B583-86EED64FCB45}" type="parTrans" cxnId="{E0676FFC-E00E-4EF0-90DA-AD2DAB93761E}">
      <dgm:prSet/>
      <dgm:spPr/>
      <dgm:t>
        <a:bodyPr/>
        <a:lstStyle/>
        <a:p>
          <a:endParaRPr lang="en-US"/>
        </a:p>
      </dgm:t>
    </dgm:pt>
    <dgm:pt modelId="{6D5B4486-BA94-431A-B8BB-9E4419CD8B21}" type="sibTrans" cxnId="{E0676FFC-E00E-4EF0-90DA-AD2DAB93761E}">
      <dgm:prSet/>
      <dgm:spPr/>
      <dgm:t>
        <a:bodyPr/>
        <a:lstStyle/>
        <a:p>
          <a:endParaRPr lang="en-US"/>
        </a:p>
      </dgm:t>
    </dgm:pt>
    <dgm:pt modelId="{8DDE774E-43E4-4ABA-8A89-0DBF8749217C}">
      <dgm:prSet/>
      <dgm:spPr/>
      <dgm:t>
        <a:bodyPr/>
        <a:lstStyle/>
        <a:p>
          <a:r>
            <a:rPr lang="en-US">
              <a:latin typeface="Georgia Pro"/>
            </a:rPr>
            <a:t>Student Centered Culture </a:t>
          </a:r>
        </a:p>
      </dgm:t>
    </dgm:pt>
    <dgm:pt modelId="{DED8FD9E-B909-4183-8C66-7894A6A35EA1}" type="parTrans" cxnId="{E4567A9A-8D53-4D25-B06B-3993AEB0FBBB}">
      <dgm:prSet/>
      <dgm:spPr/>
      <dgm:t>
        <a:bodyPr/>
        <a:lstStyle/>
        <a:p>
          <a:endParaRPr lang="en-US"/>
        </a:p>
      </dgm:t>
    </dgm:pt>
    <dgm:pt modelId="{F25F6A4D-C5A9-4706-9705-67AF61329AE8}" type="sibTrans" cxnId="{E4567A9A-8D53-4D25-B06B-3993AEB0FBBB}">
      <dgm:prSet/>
      <dgm:spPr/>
      <dgm:t>
        <a:bodyPr/>
        <a:lstStyle/>
        <a:p>
          <a:endParaRPr lang="en-US"/>
        </a:p>
      </dgm:t>
    </dgm:pt>
    <dgm:pt modelId="{2F4A9678-3A37-42DF-B073-FEE413778B12}">
      <dgm:prSet/>
      <dgm:spPr/>
      <dgm:t>
        <a:bodyPr/>
        <a:lstStyle/>
        <a:p>
          <a:r>
            <a:rPr lang="en-US">
              <a:latin typeface="Georgia Pro"/>
            </a:rPr>
            <a:t>Quality of Support Services </a:t>
          </a:r>
        </a:p>
      </dgm:t>
    </dgm:pt>
    <dgm:pt modelId="{056AB671-862F-480B-AC17-0778C42F63A2}" type="parTrans" cxnId="{DAE7227D-C280-43E4-9C8E-C3B7D743BC79}">
      <dgm:prSet/>
      <dgm:spPr/>
      <dgm:t>
        <a:bodyPr/>
        <a:lstStyle/>
        <a:p>
          <a:endParaRPr lang="en-US"/>
        </a:p>
      </dgm:t>
    </dgm:pt>
    <dgm:pt modelId="{D6BEC151-2E89-43B0-B723-BAD31E1B0B58}" type="sibTrans" cxnId="{DAE7227D-C280-43E4-9C8E-C3B7D743BC79}">
      <dgm:prSet/>
      <dgm:spPr/>
      <dgm:t>
        <a:bodyPr/>
        <a:lstStyle/>
        <a:p>
          <a:endParaRPr lang="en-US"/>
        </a:p>
      </dgm:t>
    </dgm:pt>
    <dgm:pt modelId="{D76BA162-865D-436D-ADDB-DD4C3372797E}">
      <dgm:prSet/>
      <dgm:spPr/>
      <dgm:t>
        <a:bodyPr/>
        <a:lstStyle/>
        <a:p>
          <a:r>
            <a:rPr lang="en-US">
              <a:latin typeface="Georgia Pro"/>
            </a:rPr>
            <a:t>A Sense of Community</a:t>
          </a:r>
        </a:p>
      </dgm:t>
    </dgm:pt>
    <dgm:pt modelId="{E7EFA4ED-C680-454F-9096-92537C3D9D22}" type="parTrans" cxnId="{6A403FEC-DF59-4CBF-A430-C7585468B169}">
      <dgm:prSet/>
      <dgm:spPr/>
      <dgm:t>
        <a:bodyPr/>
        <a:lstStyle/>
        <a:p>
          <a:endParaRPr lang="en-US"/>
        </a:p>
      </dgm:t>
    </dgm:pt>
    <dgm:pt modelId="{5EAD5877-46C6-4E9E-9888-776F22F7FEAE}" type="sibTrans" cxnId="{6A403FEC-DF59-4CBF-A430-C7585468B169}">
      <dgm:prSet/>
      <dgm:spPr/>
      <dgm:t>
        <a:bodyPr/>
        <a:lstStyle/>
        <a:p>
          <a:endParaRPr lang="en-US"/>
        </a:p>
      </dgm:t>
    </dgm:pt>
    <dgm:pt modelId="{E50CB605-3814-4C2C-8300-2FD5AA098BB7}">
      <dgm:prSet/>
      <dgm:spPr/>
      <dgm:t>
        <a:bodyPr/>
        <a:lstStyle/>
        <a:p>
          <a:pPr rtl="0"/>
          <a:r>
            <a:rPr lang="en-US">
              <a:latin typeface="Georgia Pro"/>
            </a:rPr>
            <a:t>Social Media – The New Email?</a:t>
          </a:r>
        </a:p>
      </dgm:t>
    </dgm:pt>
    <dgm:pt modelId="{D568C2E3-7F93-4A16-9523-DE228D9B21B6}" type="parTrans" cxnId="{AB91691F-666A-4460-A246-F481919AC492}">
      <dgm:prSet/>
      <dgm:spPr/>
      <dgm:t>
        <a:bodyPr/>
        <a:lstStyle/>
        <a:p>
          <a:endParaRPr lang="en-US"/>
        </a:p>
      </dgm:t>
    </dgm:pt>
    <dgm:pt modelId="{37CB70E7-04C1-4BEE-A1AD-28231B7286D7}" type="sibTrans" cxnId="{AB91691F-666A-4460-A246-F481919AC492}">
      <dgm:prSet/>
      <dgm:spPr/>
      <dgm:t>
        <a:bodyPr/>
        <a:lstStyle/>
        <a:p>
          <a:endParaRPr lang="en-US"/>
        </a:p>
      </dgm:t>
    </dgm:pt>
    <dgm:pt modelId="{E0FA0B2A-4C59-41A2-916E-86EE59F24BCC}" type="pres">
      <dgm:prSet presAssocID="{5E741522-803A-42A2-877F-10B041B72B1C}" presName="diagram" presStyleCnt="0">
        <dgm:presLayoutVars>
          <dgm:dir/>
          <dgm:resizeHandles val="exact"/>
        </dgm:presLayoutVars>
      </dgm:prSet>
      <dgm:spPr/>
    </dgm:pt>
    <dgm:pt modelId="{F8FF5869-C6DC-4B39-8548-8B982809A88C}" type="pres">
      <dgm:prSet presAssocID="{FA0E4CA6-3E9C-4300-9D91-42EF0EDA6DE2}" presName="node" presStyleLbl="node1" presStyleIdx="0" presStyleCnt="7">
        <dgm:presLayoutVars>
          <dgm:bulletEnabled val="1"/>
        </dgm:presLayoutVars>
      </dgm:prSet>
      <dgm:spPr/>
    </dgm:pt>
    <dgm:pt modelId="{2AFAD811-BE94-4FAC-BCDC-D541273A4188}" type="pres">
      <dgm:prSet presAssocID="{44C4AA36-8DFF-47EB-A1B0-A32869F8E74C}" presName="sibTrans" presStyleCnt="0"/>
      <dgm:spPr/>
    </dgm:pt>
    <dgm:pt modelId="{E0CBBB82-819B-4EEE-9EC0-761E8E2D8A20}" type="pres">
      <dgm:prSet presAssocID="{E5519539-4D10-42DF-BE0B-EBE5F0B903BE}" presName="node" presStyleLbl="node1" presStyleIdx="1" presStyleCnt="7">
        <dgm:presLayoutVars>
          <dgm:bulletEnabled val="1"/>
        </dgm:presLayoutVars>
      </dgm:prSet>
      <dgm:spPr/>
    </dgm:pt>
    <dgm:pt modelId="{A66DE1FB-1E08-4576-B2B1-9212DC9B2B8C}" type="pres">
      <dgm:prSet presAssocID="{51563E2A-7466-4454-AA80-4BDAEA1EF866}" presName="sibTrans" presStyleCnt="0"/>
      <dgm:spPr/>
    </dgm:pt>
    <dgm:pt modelId="{CEA4A91E-56CC-482E-8524-6A7146E1FB3F}" type="pres">
      <dgm:prSet presAssocID="{652E69FC-5838-483C-9BC0-CF57E4EFBBD1}" presName="node" presStyleLbl="node1" presStyleIdx="2" presStyleCnt="7">
        <dgm:presLayoutVars>
          <dgm:bulletEnabled val="1"/>
        </dgm:presLayoutVars>
      </dgm:prSet>
      <dgm:spPr/>
    </dgm:pt>
    <dgm:pt modelId="{3921E917-B4AF-4B46-84EB-8C61039164BC}" type="pres">
      <dgm:prSet presAssocID="{6D5B4486-BA94-431A-B8BB-9E4419CD8B21}" presName="sibTrans" presStyleCnt="0"/>
      <dgm:spPr/>
    </dgm:pt>
    <dgm:pt modelId="{92A4B1F2-B12D-458D-8F0D-718FD1C96A6D}" type="pres">
      <dgm:prSet presAssocID="{8DDE774E-43E4-4ABA-8A89-0DBF8749217C}" presName="node" presStyleLbl="node1" presStyleIdx="3" presStyleCnt="7">
        <dgm:presLayoutVars>
          <dgm:bulletEnabled val="1"/>
        </dgm:presLayoutVars>
      </dgm:prSet>
      <dgm:spPr/>
    </dgm:pt>
    <dgm:pt modelId="{3B4E463D-0DDC-42A9-9C30-94BB9B5C642F}" type="pres">
      <dgm:prSet presAssocID="{F25F6A4D-C5A9-4706-9705-67AF61329AE8}" presName="sibTrans" presStyleCnt="0"/>
      <dgm:spPr/>
    </dgm:pt>
    <dgm:pt modelId="{55A59100-D661-48FB-9D39-D56CC9C4CACF}" type="pres">
      <dgm:prSet presAssocID="{2F4A9678-3A37-42DF-B073-FEE413778B12}" presName="node" presStyleLbl="node1" presStyleIdx="4" presStyleCnt="7">
        <dgm:presLayoutVars>
          <dgm:bulletEnabled val="1"/>
        </dgm:presLayoutVars>
      </dgm:prSet>
      <dgm:spPr/>
    </dgm:pt>
    <dgm:pt modelId="{392914E5-7D9F-45A5-B3E9-C949C020D82D}" type="pres">
      <dgm:prSet presAssocID="{D6BEC151-2E89-43B0-B723-BAD31E1B0B58}" presName="sibTrans" presStyleCnt="0"/>
      <dgm:spPr/>
    </dgm:pt>
    <dgm:pt modelId="{D6824E15-7F26-49C5-B1B3-998E38BB91E5}" type="pres">
      <dgm:prSet presAssocID="{D76BA162-865D-436D-ADDB-DD4C3372797E}" presName="node" presStyleLbl="node1" presStyleIdx="5" presStyleCnt="7">
        <dgm:presLayoutVars>
          <dgm:bulletEnabled val="1"/>
        </dgm:presLayoutVars>
      </dgm:prSet>
      <dgm:spPr/>
    </dgm:pt>
    <dgm:pt modelId="{6BCD7B68-F3FC-4842-8CBE-6877A67F6E24}" type="pres">
      <dgm:prSet presAssocID="{5EAD5877-46C6-4E9E-9888-776F22F7FEAE}" presName="sibTrans" presStyleCnt="0"/>
      <dgm:spPr/>
    </dgm:pt>
    <dgm:pt modelId="{3885F03B-FC98-4380-AB08-A2B1A37E7858}" type="pres">
      <dgm:prSet presAssocID="{E50CB605-3814-4C2C-8300-2FD5AA098BB7}" presName="node" presStyleLbl="node1" presStyleIdx="6" presStyleCnt="7">
        <dgm:presLayoutVars>
          <dgm:bulletEnabled val="1"/>
        </dgm:presLayoutVars>
      </dgm:prSet>
      <dgm:spPr/>
    </dgm:pt>
  </dgm:ptLst>
  <dgm:cxnLst>
    <dgm:cxn modelId="{3A00C20B-C920-489D-8C6D-B8A1BFB22B14}" type="presOf" srcId="{652E69FC-5838-483C-9BC0-CF57E4EFBBD1}" destId="{CEA4A91E-56CC-482E-8524-6A7146E1FB3F}" srcOrd="0" destOrd="0" presId="urn:microsoft.com/office/officeart/2005/8/layout/default"/>
    <dgm:cxn modelId="{AB91691F-666A-4460-A246-F481919AC492}" srcId="{5E741522-803A-42A2-877F-10B041B72B1C}" destId="{E50CB605-3814-4C2C-8300-2FD5AA098BB7}" srcOrd="6" destOrd="0" parTransId="{D568C2E3-7F93-4A16-9523-DE228D9B21B6}" sibTransId="{37CB70E7-04C1-4BEE-A1AD-28231B7286D7}"/>
    <dgm:cxn modelId="{FFE17132-CC89-4078-BB46-654BC3005024}" type="presOf" srcId="{E50CB605-3814-4C2C-8300-2FD5AA098BB7}" destId="{3885F03B-FC98-4380-AB08-A2B1A37E7858}" srcOrd="0" destOrd="0" presId="urn:microsoft.com/office/officeart/2005/8/layout/default"/>
    <dgm:cxn modelId="{63449E50-6572-4BD5-A5D1-BB3BFAC5434A}" srcId="{5E741522-803A-42A2-877F-10B041B72B1C}" destId="{FA0E4CA6-3E9C-4300-9D91-42EF0EDA6DE2}" srcOrd="0" destOrd="0" parTransId="{A4EE8DB0-75BC-4FEF-B73C-22099BB5D009}" sibTransId="{44C4AA36-8DFF-47EB-A1B0-A32869F8E74C}"/>
    <dgm:cxn modelId="{6D444B59-F1F3-49BA-B13B-3B125666EF35}" type="presOf" srcId="{FA0E4CA6-3E9C-4300-9D91-42EF0EDA6DE2}" destId="{F8FF5869-C6DC-4B39-8548-8B982809A88C}" srcOrd="0" destOrd="0" presId="urn:microsoft.com/office/officeart/2005/8/layout/default"/>
    <dgm:cxn modelId="{BF19365A-7465-4784-9B9A-94F9D35BAA5C}" type="presOf" srcId="{8DDE774E-43E4-4ABA-8A89-0DBF8749217C}" destId="{92A4B1F2-B12D-458D-8F0D-718FD1C96A6D}" srcOrd="0" destOrd="0" presId="urn:microsoft.com/office/officeart/2005/8/layout/default"/>
    <dgm:cxn modelId="{DAE7227D-C280-43E4-9C8E-C3B7D743BC79}" srcId="{5E741522-803A-42A2-877F-10B041B72B1C}" destId="{2F4A9678-3A37-42DF-B073-FEE413778B12}" srcOrd="4" destOrd="0" parTransId="{056AB671-862F-480B-AC17-0778C42F63A2}" sibTransId="{D6BEC151-2E89-43B0-B723-BAD31E1B0B58}"/>
    <dgm:cxn modelId="{E4567A9A-8D53-4D25-B06B-3993AEB0FBBB}" srcId="{5E741522-803A-42A2-877F-10B041B72B1C}" destId="{8DDE774E-43E4-4ABA-8A89-0DBF8749217C}" srcOrd="3" destOrd="0" parTransId="{DED8FD9E-B909-4183-8C66-7894A6A35EA1}" sibTransId="{F25F6A4D-C5A9-4706-9705-67AF61329AE8}"/>
    <dgm:cxn modelId="{8E087FAC-820E-4017-919F-35EC40C3AF9E}" type="presOf" srcId="{D76BA162-865D-436D-ADDB-DD4C3372797E}" destId="{D6824E15-7F26-49C5-B1B3-998E38BB91E5}" srcOrd="0" destOrd="0" presId="urn:microsoft.com/office/officeart/2005/8/layout/default"/>
    <dgm:cxn modelId="{864C2EB4-E72E-42B7-8529-4A64A94A622C}" type="presOf" srcId="{2F4A9678-3A37-42DF-B073-FEE413778B12}" destId="{55A59100-D661-48FB-9D39-D56CC9C4CACF}" srcOrd="0" destOrd="0" presId="urn:microsoft.com/office/officeart/2005/8/layout/default"/>
    <dgm:cxn modelId="{4D4B48B6-62C4-49B0-B92C-5946A6DA0F88}" srcId="{5E741522-803A-42A2-877F-10B041B72B1C}" destId="{E5519539-4D10-42DF-BE0B-EBE5F0B903BE}" srcOrd="1" destOrd="0" parTransId="{EC0AB6B5-36C6-4C1D-BCC8-9075C520C33C}" sibTransId="{51563E2A-7466-4454-AA80-4BDAEA1EF866}"/>
    <dgm:cxn modelId="{32B862E4-4283-4E33-BD13-0997DAC800EE}" type="presOf" srcId="{5E741522-803A-42A2-877F-10B041B72B1C}" destId="{E0FA0B2A-4C59-41A2-916E-86EE59F24BCC}" srcOrd="0" destOrd="0" presId="urn:microsoft.com/office/officeart/2005/8/layout/default"/>
    <dgm:cxn modelId="{6A403FEC-DF59-4CBF-A430-C7585468B169}" srcId="{5E741522-803A-42A2-877F-10B041B72B1C}" destId="{D76BA162-865D-436D-ADDB-DD4C3372797E}" srcOrd="5" destOrd="0" parTransId="{E7EFA4ED-C680-454F-9096-92537C3D9D22}" sibTransId="{5EAD5877-46C6-4E9E-9888-776F22F7FEAE}"/>
    <dgm:cxn modelId="{B919E3F6-5581-45F1-8F8E-13B12041E0BE}" type="presOf" srcId="{E5519539-4D10-42DF-BE0B-EBE5F0B903BE}" destId="{E0CBBB82-819B-4EEE-9EC0-761E8E2D8A20}" srcOrd="0" destOrd="0" presId="urn:microsoft.com/office/officeart/2005/8/layout/default"/>
    <dgm:cxn modelId="{E0676FFC-E00E-4EF0-90DA-AD2DAB93761E}" srcId="{5E741522-803A-42A2-877F-10B041B72B1C}" destId="{652E69FC-5838-483C-9BC0-CF57E4EFBBD1}" srcOrd="2" destOrd="0" parTransId="{79C2C548-4375-4BD6-B583-86EED64FCB45}" sibTransId="{6D5B4486-BA94-431A-B8BB-9E4419CD8B21}"/>
    <dgm:cxn modelId="{F5CC98D6-741D-4D50-B7FC-5163C464FBF3}" type="presParOf" srcId="{E0FA0B2A-4C59-41A2-916E-86EE59F24BCC}" destId="{F8FF5869-C6DC-4B39-8548-8B982809A88C}" srcOrd="0" destOrd="0" presId="urn:microsoft.com/office/officeart/2005/8/layout/default"/>
    <dgm:cxn modelId="{6A5B4609-B386-40CF-A947-D1048ADE295E}" type="presParOf" srcId="{E0FA0B2A-4C59-41A2-916E-86EE59F24BCC}" destId="{2AFAD811-BE94-4FAC-BCDC-D541273A4188}" srcOrd="1" destOrd="0" presId="urn:microsoft.com/office/officeart/2005/8/layout/default"/>
    <dgm:cxn modelId="{DF468DBC-2B99-4B5C-AA76-77FDA43A9C1C}" type="presParOf" srcId="{E0FA0B2A-4C59-41A2-916E-86EE59F24BCC}" destId="{E0CBBB82-819B-4EEE-9EC0-761E8E2D8A20}" srcOrd="2" destOrd="0" presId="urn:microsoft.com/office/officeart/2005/8/layout/default"/>
    <dgm:cxn modelId="{A5B46EE8-3A7D-41F6-81D0-77217A538100}" type="presParOf" srcId="{E0FA0B2A-4C59-41A2-916E-86EE59F24BCC}" destId="{A66DE1FB-1E08-4576-B2B1-9212DC9B2B8C}" srcOrd="3" destOrd="0" presId="urn:microsoft.com/office/officeart/2005/8/layout/default"/>
    <dgm:cxn modelId="{8AC242C5-8DCD-4C1A-B091-0A5135D380F1}" type="presParOf" srcId="{E0FA0B2A-4C59-41A2-916E-86EE59F24BCC}" destId="{CEA4A91E-56CC-482E-8524-6A7146E1FB3F}" srcOrd="4" destOrd="0" presId="urn:microsoft.com/office/officeart/2005/8/layout/default"/>
    <dgm:cxn modelId="{3F33741F-17C4-4C12-B3FF-8295BAE5ADB5}" type="presParOf" srcId="{E0FA0B2A-4C59-41A2-916E-86EE59F24BCC}" destId="{3921E917-B4AF-4B46-84EB-8C61039164BC}" srcOrd="5" destOrd="0" presId="urn:microsoft.com/office/officeart/2005/8/layout/default"/>
    <dgm:cxn modelId="{8C566BF4-9ACE-42D0-8C91-134D88AFAA3F}" type="presParOf" srcId="{E0FA0B2A-4C59-41A2-916E-86EE59F24BCC}" destId="{92A4B1F2-B12D-458D-8F0D-718FD1C96A6D}" srcOrd="6" destOrd="0" presId="urn:microsoft.com/office/officeart/2005/8/layout/default"/>
    <dgm:cxn modelId="{33CB2A1D-4E1E-495B-ABF9-59F15D5E128B}" type="presParOf" srcId="{E0FA0B2A-4C59-41A2-916E-86EE59F24BCC}" destId="{3B4E463D-0DDC-42A9-9C30-94BB9B5C642F}" srcOrd="7" destOrd="0" presId="urn:microsoft.com/office/officeart/2005/8/layout/default"/>
    <dgm:cxn modelId="{A59FFAA1-C4FB-4E75-8422-C3E68B6AE7F5}" type="presParOf" srcId="{E0FA0B2A-4C59-41A2-916E-86EE59F24BCC}" destId="{55A59100-D661-48FB-9D39-D56CC9C4CACF}" srcOrd="8" destOrd="0" presId="urn:microsoft.com/office/officeart/2005/8/layout/default"/>
    <dgm:cxn modelId="{7F20A56A-E500-4973-A624-B491421BB6C3}" type="presParOf" srcId="{E0FA0B2A-4C59-41A2-916E-86EE59F24BCC}" destId="{392914E5-7D9F-45A5-B3E9-C949C020D82D}" srcOrd="9" destOrd="0" presId="urn:microsoft.com/office/officeart/2005/8/layout/default"/>
    <dgm:cxn modelId="{CE670011-5EB1-4CA3-8F34-B5588AAEF81B}" type="presParOf" srcId="{E0FA0B2A-4C59-41A2-916E-86EE59F24BCC}" destId="{D6824E15-7F26-49C5-B1B3-998E38BB91E5}" srcOrd="10" destOrd="0" presId="urn:microsoft.com/office/officeart/2005/8/layout/default"/>
    <dgm:cxn modelId="{D0E18485-C94A-49C0-A486-67D65911AA63}" type="presParOf" srcId="{E0FA0B2A-4C59-41A2-916E-86EE59F24BCC}" destId="{6BCD7B68-F3FC-4842-8CBE-6877A67F6E24}" srcOrd="11" destOrd="0" presId="urn:microsoft.com/office/officeart/2005/8/layout/default"/>
    <dgm:cxn modelId="{26C2B95F-7FD7-44F5-A423-FAC1D36BB761}" type="presParOf" srcId="{E0FA0B2A-4C59-41A2-916E-86EE59F24BCC}" destId="{3885F03B-FC98-4380-AB08-A2B1A37E7858}"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294294-BC75-466F-A92B-E82820A593D9}">
      <dsp:nvSpPr>
        <dsp:cNvPr id="0" name=""/>
        <dsp:cNvSpPr/>
      </dsp:nvSpPr>
      <dsp:spPr>
        <a:xfrm>
          <a:off x="0" y="1301"/>
          <a:ext cx="10058399" cy="5544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A4E64C-62B8-417D-84AD-4C7629917A76}">
      <dsp:nvSpPr>
        <dsp:cNvPr id="0" name=""/>
        <dsp:cNvSpPr/>
      </dsp:nvSpPr>
      <dsp:spPr>
        <a:xfrm>
          <a:off x="167736" y="126063"/>
          <a:ext cx="304974" cy="3049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B18D1EF-0619-49A3-ACB7-138B52B53F75}">
      <dsp:nvSpPr>
        <dsp:cNvPr id="0" name=""/>
        <dsp:cNvSpPr/>
      </dsp:nvSpPr>
      <dsp:spPr>
        <a:xfrm>
          <a:off x="640447" y="1301"/>
          <a:ext cx="9417952"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marL="0" lvl="0" indent="0" algn="l" defTabSz="711200">
            <a:lnSpc>
              <a:spcPct val="100000"/>
            </a:lnSpc>
            <a:spcBef>
              <a:spcPct val="0"/>
            </a:spcBef>
            <a:spcAft>
              <a:spcPct val="35000"/>
            </a:spcAft>
            <a:buNone/>
          </a:pPr>
          <a:r>
            <a:rPr lang="en-GB" sz="1600" b="1" i="1" kern="1200">
              <a:latin typeface="Georgia Pro"/>
            </a:rPr>
            <a:t>"One stop collaborative student life cycle success experience."</a:t>
          </a:r>
          <a:endParaRPr lang="en-US" sz="1600" kern="1200">
            <a:latin typeface="Georgia Pro"/>
          </a:endParaRPr>
        </a:p>
      </dsp:txBody>
      <dsp:txXfrm>
        <a:off x="640447" y="1301"/>
        <a:ext cx="9417952" cy="554499"/>
      </dsp:txXfrm>
    </dsp:sp>
    <dsp:sp modelId="{5398A1D0-554A-4875-83D5-10F0E7B9839F}">
      <dsp:nvSpPr>
        <dsp:cNvPr id="0" name=""/>
        <dsp:cNvSpPr/>
      </dsp:nvSpPr>
      <dsp:spPr>
        <a:xfrm>
          <a:off x="0" y="694425"/>
          <a:ext cx="10058399" cy="5544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D18CC-5EB6-44A5-9658-844B68014E85}">
      <dsp:nvSpPr>
        <dsp:cNvPr id="0" name=""/>
        <dsp:cNvSpPr/>
      </dsp:nvSpPr>
      <dsp:spPr>
        <a:xfrm>
          <a:off x="167736" y="819188"/>
          <a:ext cx="304974" cy="3049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62563C-FB65-44E4-BE4A-F8933B52757A}">
      <dsp:nvSpPr>
        <dsp:cNvPr id="0" name=""/>
        <dsp:cNvSpPr/>
      </dsp:nvSpPr>
      <dsp:spPr>
        <a:xfrm>
          <a:off x="640447" y="694425"/>
          <a:ext cx="9417952"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marL="0" lvl="0" indent="0" algn="l" defTabSz="711200">
            <a:lnSpc>
              <a:spcPct val="100000"/>
            </a:lnSpc>
            <a:spcBef>
              <a:spcPct val="0"/>
            </a:spcBef>
            <a:spcAft>
              <a:spcPct val="35000"/>
            </a:spcAft>
            <a:buNone/>
          </a:pPr>
          <a:r>
            <a:rPr lang="en-GB" sz="1600" kern="1200">
              <a:latin typeface="Georgia Pro"/>
            </a:rPr>
            <a:t>KPI being focused on: Registered student retention, persistence, and graduation.</a:t>
          </a:r>
          <a:endParaRPr lang="en-US" sz="1600" kern="1200">
            <a:latin typeface="Georgia Pro"/>
          </a:endParaRPr>
        </a:p>
      </dsp:txBody>
      <dsp:txXfrm>
        <a:off x="640447" y="694425"/>
        <a:ext cx="9417952" cy="554499"/>
      </dsp:txXfrm>
    </dsp:sp>
    <dsp:sp modelId="{09640CF0-4080-4EBB-B5D1-8F3611832470}">
      <dsp:nvSpPr>
        <dsp:cNvPr id="0" name=""/>
        <dsp:cNvSpPr/>
      </dsp:nvSpPr>
      <dsp:spPr>
        <a:xfrm>
          <a:off x="0" y="1387550"/>
          <a:ext cx="10058399" cy="5544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0F3882-B21B-49D4-BD4B-8E7631D35C52}">
      <dsp:nvSpPr>
        <dsp:cNvPr id="0" name=""/>
        <dsp:cNvSpPr/>
      </dsp:nvSpPr>
      <dsp:spPr>
        <a:xfrm>
          <a:off x="167736" y="1512312"/>
          <a:ext cx="304974" cy="3049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ACC531-0468-462B-A961-B6B3C52435EA}">
      <dsp:nvSpPr>
        <dsp:cNvPr id="0" name=""/>
        <dsp:cNvSpPr/>
      </dsp:nvSpPr>
      <dsp:spPr>
        <a:xfrm>
          <a:off x="640447" y="1387550"/>
          <a:ext cx="4526280"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marL="0" lvl="0" indent="0" algn="l" defTabSz="711200">
            <a:lnSpc>
              <a:spcPct val="100000"/>
            </a:lnSpc>
            <a:spcBef>
              <a:spcPct val="0"/>
            </a:spcBef>
            <a:spcAft>
              <a:spcPct val="35000"/>
            </a:spcAft>
            <a:buNone/>
          </a:pPr>
          <a:r>
            <a:rPr lang="en-GB" sz="1600" kern="1200">
              <a:latin typeface="Georgia Pro"/>
            </a:rPr>
            <a:t>Research aims to identify themes in how students want to develop in the following ways:</a:t>
          </a:r>
          <a:endParaRPr lang="en-US" sz="1600" kern="1200">
            <a:latin typeface="Georgia Pro"/>
          </a:endParaRPr>
        </a:p>
      </dsp:txBody>
      <dsp:txXfrm>
        <a:off x="640447" y="1387550"/>
        <a:ext cx="4526280" cy="554499"/>
      </dsp:txXfrm>
    </dsp:sp>
    <dsp:sp modelId="{961E639A-D625-4CE3-89A5-B55B8507B9DB}">
      <dsp:nvSpPr>
        <dsp:cNvPr id="0" name=""/>
        <dsp:cNvSpPr/>
      </dsp:nvSpPr>
      <dsp:spPr>
        <a:xfrm>
          <a:off x="5166727" y="1387550"/>
          <a:ext cx="4891672"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marL="0" lvl="0" indent="0" algn="l" defTabSz="533400">
            <a:lnSpc>
              <a:spcPct val="100000"/>
            </a:lnSpc>
            <a:spcBef>
              <a:spcPct val="0"/>
            </a:spcBef>
            <a:spcAft>
              <a:spcPct val="35000"/>
            </a:spcAft>
            <a:buNone/>
          </a:pPr>
          <a:r>
            <a:rPr lang="en-GB" sz="1200" kern="1200">
              <a:latin typeface="Georgia Pro"/>
            </a:rPr>
            <a:t>Professional, academic and personal development </a:t>
          </a:r>
          <a:endParaRPr lang="en-US" sz="1200" kern="1200">
            <a:latin typeface="Georgia Pro"/>
          </a:endParaRPr>
        </a:p>
      </dsp:txBody>
      <dsp:txXfrm>
        <a:off x="5166727" y="1387550"/>
        <a:ext cx="4891672" cy="554499"/>
      </dsp:txXfrm>
    </dsp:sp>
    <dsp:sp modelId="{8FFBA717-F086-4EA7-ACC3-CCE86630B038}">
      <dsp:nvSpPr>
        <dsp:cNvPr id="0" name=""/>
        <dsp:cNvSpPr/>
      </dsp:nvSpPr>
      <dsp:spPr>
        <a:xfrm>
          <a:off x="0" y="2080674"/>
          <a:ext cx="10058399" cy="5544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8F17C1-9BAB-42C5-8EEF-1F4BA5E3BB7E}">
      <dsp:nvSpPr>
        <dsp:cNvPr id="0" name=""/>
        <dsp:cNvSpPr/>
      </dsp:nvSpPr>
      <dsp:spPr>
        <a:xfrm>
          <a:off x="167736" y="2205437"/>
          <a:ext cx="304974" cy="3049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187F5E-B5DA-4D2C-A79C-D6C8EA87E630}">
      <dsp:nvSpPr>
        <dsp:cNvPr id="0" name=""/>
        <dsp:cNvSpPr/>
      </dsp:nvSpPr>
      <dsp:spPr>
        <a:xfrm>
          <a:off x="640447" y="2080674"/>
          <a:ext cx="9417952"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marL="0" lvl="0" indent="0" algn="l" defTabSz="711200">
            <a:lnSpc>
              <a:spcPct val="100000"/>
            </a:lnSpc>
            <a:spcBef>
              <a:spcPct val="0"/>
            </a:spcBef>
            <a:spcAft>
              <a:spcPct val="35000"/>
            </a:spcAft>
            <a:buNone/>
          </a:pPr>
          <a:r>
            <a:rPr lang="en-GB" sz="1600" kern="1200">
              <a:latin typeface="Georgia Pro"/>
              <a:cs typeface="Calibri Light"/>
            </a:rPr>
            <a:t>Conducted secondary research into SSCs, social media and email</a:t>
          </a:r>
          <a:endParaRPr lang="en-US" sz="1600" kern="1200">
            <a:latin typeface="Georgia Pro"/>
            <a:cs typeface="Calibri Light"/>
          </a:endParaRPr>
        </a:p>
      </dsp:txBody>
      <dsp:txXfrm>
        <a:off x="640447" y="2080674"/>
        <a:ext cx="9417952" cy="554499"/>
      </dsp:txXfrm>
    </dsp:sp>
    <dsp:sp modelId="{30487979-528D-4462-9DB2-C8DB74734DF0}">
      <dsp:nvSpPr>
        <dsp:cNvPr id="0" name=""/>
        <dsp:cNvSpPr/>
      </dsp:nvSpPr>
      <dsp:spPr>
        <a:xfrm>
          <a:off x="0" y="2773799"/>
          <a:ext cx="10058399" cy="5544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11CF55-4CFF-4976-A2EF-F2FA43773A5E}">
      <dsp:nvSpPr>
        <dsp:cNvPr id="0" name=""/>
        <dsp:cNvSpPr/>
      </dsp:nvSpPr>
      <dsp:spPr>
        <a:xfrm>
          <a:off x="167736" y="2898561"/>
          <a:ext cx="304974" cy="3049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83902F-FA4C-44B9-AC00-E109FE08D146}">
      <dsp:nvSpPr>
        <dsp:cNvPr id="0" name=""/>
        <dsp:cNvSpPr/>
      </dsp:nvSpPr>
      <dsp:spPr>
        <a:xfrm>
          <a:off x="640447" y="2773799"/>
          <a:ext cx="9417952"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marL="0" lvl="0" indent="0" algn="l" defTabSz="711200">
            <a:lnSpc>
              <a:spcPct val="100000"/>
            </a:lnSpc>
            <a:spcBef>
              <a:spcPct val="0"/>
            </a:spcBef>
            <a:spcAft>
              <a:spcPct val="35000"/>
            </a:spcAft>
            <a:buNone/>
          </a:pPr>
          <a:r>
            <a:rPr lang="en-GB" sz="1600" kern="1200">
              <a:latin typeface="Georgia Pro"/>
              <a:cs typeface="Calibri Light"/>
            </a:rPr>
            <a:t>Primary research through IDIs, focus groups, word/pic associations and surveys</a:t>
          </a:r>
          <a:endParaRPr lang="en-GB" sz="1600" kern="1200">
            <a:latin typeface="Georgia Pro"/>
          </a:endParaRPr>
        </a:p>
      </dsp:txBody>
      <dsp:txXfrm>
        <a:off x="640447" y="2773799"/>
        <a:ext cx="9417952" cy="554499"/>
      </dsp:txXfrm>
    </dsp:sp>
    <dsp:sp modelId="{A2327E18-795C-4E2F-A8BF-8AC23F2F21CC}">
      <dsp:nvSpPr>
        <dsp:cNvPr id="0" name=""/>
        <dsp:cNvSpPr/>
      </dsp:nvSpPr>
      <dsp:spPr>
        <a:xfrm>
          <a:off x="0" y="3466924"/>
          <a:ext cx="10058399" cy="55449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BFB83-2297-4512-9855-DA0E1F18D2F7}">
      <dsp:nvSpPr>
        <dsp:cNvPr id="0" name=""/>
        <dsp:cNvSpPr/>
      </dsp:nvSpPr>
      <dsp:spPr>
        <a:xfrm>
          <a:off x="167736" y="3591686"/>
          <a:ext cx="304974" cy="30497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2E4D06-BB35-4B2B-A2C2-271468EA439C}">
      <dsp:nvSpPr>
        <dsp:cNvPr id="0" name=""/>
        <dsp:cNvSpPr/>
      </dsp:nvSpPr>
      <dsp:spPr>
        <a:xfrm>
          <a:off x="640447" y="3466924"/>
          <a:ext cx="9417952" cy="5544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685" tIns="58685" rIns="58685" bIns="58685" numCol="1" spcCol="1270" anchor="ctr" anchorCtr="0">
          <a:noAutofit/>
        </a:bodyPr>
        <a:lstStyle/>
        <a:p>
          <a:pPr marL="0" lvl="0" indent="0" algn="l" defTabSz="711200">
            <a:lnSpc>
              <a:spcPct val="100000"/>
            </a:lnSpc>
            <a:spcBef>
              <a:spcPct val="0"/>
            </a:spcBef>
            <a:spcAft>
              <a:spcPct val="35000"/>
            </a:spcAft>
            <a:buNone/>
          </a:pPr>
          <a:r>
            <a:rPr lang="en-GB" sz="1600" kern="1200">
              <a:latin typeface="Georgia Pro"/>
            </a:rPr>
            <a:t>The results and recommendations of our findings are highlighted </a:t>
          </a:r>
          <a:endParaRPr lang="en-US" sz="1600" kern="1200">
            <a:latin typeface="Georgia Pro"/>
          </a:endParaRPr>
        </a:p>
      </dsp:txBody>
      <dsp:txXfrm>
        <a:off x="640447" y="3466924"/>
        <a:ext cx="9417952" cy="5544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7017-A449-4310-A0B5-2CEF49334876}">
      <dsp:nvSpPr>
        <dsp:cNvPr id="0" name=""/>
        <dsp:cNvSpPr/>
      </dsp:nvSpPr>
      <dsp:spPr>
        <a:xfrm>
          <a:off x="0" y="267639"/>
          <a:ext cx="10058399" cy="16758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91592" rIns="780644" bIns="99568" numCol="1" spcCol="1270" anchor="t" anchorCtr="0">
          <a:noAutofit/>
        </a:bodyPr>
        <a:lstStyle/>
        <a:p>
          <a:pPr marL="114300" lvl="1" indent="-114300" algn="l" defTabSz="622300">
            <a:lnSpc>
              <a:spcPct val="90000"/>
            </a:lnSpc>
            <a:spcBef>
              <a:spcPct val="0"/>
            </a:spcBef>
            <a:spcAft>
              <a:spcPct val="15000"/>
            </a:spcAft>
            <a:buChar char="•"/>
          </a:pPr>
          <a:r>
            <a:rPr lang="en-US" sz="1400" i="1" kern="1200"/>
            <a:t>Q3:What are your biggest challenges being a student at Texas State? What causes you stress?</a:t>
          </a:r>
          <a:endParaRPr lang="en-US" sz="1400" kern="1200"/>
        </a:p>
        <a:p>
          <a:pPr marL="114300" lvl="1" indent="-114300" algn="l" defTabSz="622300">
            <a:lnSpc>
              <a:spcPct val="90000"/>
            </a:lnSpc>
            <a:spcBef>
              <a:spcPct val="0"/>
            </a:spcBef>
            <a:spcAft>
              <a:spcPct val="15000"/>
            </a:spcAft>
            <a:buChar char="•"/>
          </a:pPr>
          <a:r>
            <a:rPr lang="en-US" sz="1400" i="1" kern="1200"/>
            <a:t>Q7: </a:t>
          </a:r>
          <a:r>
            <a:rPr lang="en-US" sz="1400" kern="1200"/>
            <a:t>What workshops are you interested in? career, professional development, mental health – back to student success center</a:t>
          </a:r>
        </a:p>
        <a:p>
          <a:pPr marL="114300" lvl="1" indent="-114300" algn="l" defTabSz="622300">
            <a:lnSpc>
              <a:spcPct val="90000"/>
            </a:lnSpc>
            <a:spcBef>
              <a:spcPct val="0"/>
            </a:spcBef>
            <a:spcAft>
              <a:spcPct val="15000"/>
            </a:spcAft>
            <a:buChar char="•"/>
          </a:pPr>
          <a:r>
            <a:rPr lang="en-US" sz="1400" i="1" kern="1200"/>
            <a:t>Q8: </a:t>
          </a:r>
          <a:r>
            <a:rPr lang="en-US" sz="1400" kern="1200"/>
            <a:t>Why do you think people use or don’t use career services, counseling center, writing center, SLAC, academic advising, professional development events, etc.?</a:t>
          </a:r>
        </a:p>
        <a:p>
          <a:pPr marL="114300" lvl="1" indent="-114300" algn="l" defTabSz="622300">
            <a:lnSpc>
              <a:spcPct val="90000"/>
            </a:lnSpc>
            <a:spcBef>
              <a:spcPct val="0"/>
            </a:spcBef>
            <a:spcAft>
              <a:spcPct val="15000"/>
            </a:spcAft>
            <a:buChar char="•"/>
          </a:pPr>
          <a:r>
            <a:rPr lang="en-US" sz="1400" i="1" kern="1200"/>
            <a:t>Q11: </a:t>
          </a:r>
          <a:r>
            <a:rPr lang="en-US" sz="1400" kern="1200"/>
            <a:t>Do you feel like a part of the McCoy College? Why or why not?</a:t>
          </a:r>
        </a:p>
      </dsp:txBody>
      <dsp:txXfrm>
        <a:off x="0" y="267639"/>
        <a:ext cx="10058399" cy="1675800"/>
      </dsp:txXfrm>
    </dsp:sp>
    <dsp:sp modelId="{4B3A212B-5A3E-488A-94D9-5678D622A634}">
      <dsp:nvSpPr>
        <dsp:cNvPr id="0" name=""/>
        <dsp:cNvSpPr/>
      </dsp:nvSpPr>
      <dsp:spPr>
        <a:xfrm>
          <a:off x="502920" y="60999"/>
          <a:ext cx="7040880" cy="41328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en-US" sz="1400" kern="1200"/>
            <a:t>Questions asked during the interview: </a:t>
          </a:r>
        </a:p>
      </dsp:txBody>
      <dsp:txXfrm>
        <a:off x="523095" y="81174"/>
        <a:ext cx="7000530" cy="372930"/>
      </dsp:txXfrm>
    </dsp:sp>
    <dsp:sp modelId="{A24C98E3-0E25-474C-9E34-D4977B4BE117}">
      <dsp:nvSpPr>
        <dsp:cNvPr id="0" name=""/>
        <dsp:cNvSpPr/>
      </dsp:nvSpPr>
      <dsp:spPr>
        <a:xfrm>
          <a:off x="0" y="2225680"/>
          <a:ext cx="10058399" cy="14994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0644" tIns="291592" rIns="78064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a:t>Academic Overload</a:t>
          </a:r>
        </a:p>
        <a:p>
          <a:pPr marL="114300" lvl="1" indent="-114300" algn="l" defTabSz="622300">
            <a:lnSpc>
              <a:spcPct val="90000"/>
            </a:lnSpc>
            <a:spcBef>
              <a:spcPct val="0"/>
            </a:spcBef>
            <a:spcAft>
              <a:spcPct val="15000"/>
            </a:spcAft>
            <a:buChar char="•"/>
          </a:pPr>
          <a:r>
            <a:rPr lang="en-US" sz="1400" kern="1200"/>
            <a:t>Lack of understanding of how to navigate the degree program</a:t>
          </a:r>
        </a:p>
        <a:p>
          <a:pPr marL="114300" lvl="1" indent="-114300" algn="l" defTabSz="622300">
            <a:lnSpc>
              <a:spcPct val="90000"/>
            </a:lnSpc>
            <a:spcBef>
              <a:spcPct val="0"/>
            </a:spcBef>
            <a:spcAft>
              <a:spcPct val="15000"/>
            </a:spcAft>
            <a:buChar char="•"/>
          </a:pPr>
          <a:r>
            <a:rPr lang="en-US" sz="1400" kern="1200"/>
            <a:t>Anxiety about career prospects and life choices</a:t>
          </a:r>
        </a:p>
        <a:p>
          <a:pPr marL="114300" lvl="1" indent="-114300" algn="l" defTabSz="622300">
            <a:lnSpc>
              <a:spcPct val="90000"/>
            </a:lnSpc>
            <a:spcBef>
              <a:spcPct val="0"/>
            </a:spcBef>
            <a:spcAft>
              <a:spcPct val="15000"/>
            </a:spcAft>
            <a:buChar char="•"/>
          </a:pPr>
          <a:r>
            <a:rPr lang="en-US" sz="1400" kern="1200"/>
            <a:t>Lack of awareness of resources till too late</a:t>
          </a:r>
        </a:p>
        <a:p>
          <a:pPr marL="114300" lvl="1" indent="-114300" algn="l" defTabSz="622300" rtl="0">
            <a:lnSpc>
              <a:spcPct val="90000"/>
            </a:lnSpc>
            <a:spcBef>
              <a:spcPct val="0"/>
            </a:spcBef>
            <a:spcAft>
              <a:spcPct val="15000"/>
            </a:spcAft>
            <a:buChar char="•"/>
          </a:pPr>
          <a:r>
            <a:rPr lang="en-US" sz="1400" kern="1200">
              <a:latin typeface="Calibri Light" panose="020F0302020204030204"/>
            </a:rPr>
            <a:t>Social Interaction with other students is important</a:t>
          </a:r>
        </a:p>
      </dsp:txBody>
      <dsp:txXfrm>
        <a:off x="0" y="2225680"/>
        <a:ext cx="10058399" cy="1499400"/>
      </dsp:txXfrm>
    </dsp:sp>
    <dsp:sp modelId="{077C2B1D-4A15-4EAB-88F6-83E9F3F91C8A}">
      <dsp:nvSpPr>
        <dsp:cNvPr id="0" name=""/>
        <dsp:cNvSpPr/>
      </dsp:nvSpPr>
      <dsp:spPr>
        <a:xfrm>
          <a:off x="502920" y="2019040"/>
          <a:ext cx="7040880" cy="41328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9" tIns="0" rIns="266129" bIns="0" numCol="1" spcCol="1270" anchor="ctr" anchorCtr="0">
          <a:noAutofit/>
        </a:bodyPr>
        <a:lstStyle/>
        <a:p>
          <a:pPr marL="0" lvl="0" indent="0" algn="l" defTabSz="622300">
            <a:lnSpc>
              <a:spcPct val="90000"/>
            </a:lnSpc>
            <a:spcBef>
              <a:spcPct val="0"/>
            </a:spcBef>
            <a:spcAft>
              <a:spcPct val="35000"/>
            </a:spcAft>
            <a:buNone/>
          </a:pPr>
          <a:r>
            <a:rPr lang="en-US" sz="1400" kern="1200"/>
            <a:t>Recurring themes: </a:t>
          </a:r>
        </a:p>
      </dsp:txBody>
      <dsp:txXfrm>
        <a:off x="523095" y="2039215"/>
        <a:ext cx="7000530" cy="3729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E5144-5053-4782-AC8D-727D6D853100}">
      <dsp:nvSpPr>
        <dsp:cNvPr id="0" name=""/>
        <dsp:cNvSpPr/>
      </dsp:nvSpPr>
      <dsp:spPr>
        <a:xfrm>
          <a:off x="0" y="1571"/>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90FC6F-909C-4742-BAF1-2D0C3D8DF4CC}">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9D3DE2-D49F-474A-AF7A-E10DB653F358}">
      <dsp:nvSpPr>
        <dsp:cNvPr id="0" name=""/>
        <dsp:cNvSpPr/>
      </dsp:nvSpPr>
      <dsp:spPr>
        <a:xfrm>
          <a:off x="919851" y="157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US" sz="2200" b="0" kern="1200">
              <a:latin typeface="Georgia Pro"/>
            </a:rPr>
            <a:t>Social Interaction: Have mixers or something in between social/professional</a:t>
          </a:r>
        </a:p>
      </dsp:txBody>
      <dsp:txXfrm>
        <a:off x="919851" y="1571"/>
        <a:ext cx="9138548" cy="796407"/>
      </dsp:txXfrm>
    </dsp:sp>
    <dsp:sp modelId="{AA7D3E22-647C-4AF7-BB1B-593CAF81C3B8}">
      <dsp:nvSpPr>
        <dsp:cNvPr id="0" name=""/>
        <dsp:cNvSpPr/>
      </dsp:nvSpPr>
      <dsp:spPr>
        <a:xfrm>
          <a:off x="0" y="997081"/>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04323-077C-4E87-808F-A80AB74EDD59}">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28C7CA-A66B-4B89-9A96-C3CD932CB6E2}">
      <dsp:nvSpPr>
        <dsp:cNvPr id="0" name=""/>
        <dsp:cNvSpPr/>
      </dsp:nvSpPr>
      <dsp:spPr>
        <a:xfrm>
          <a:off x="919851" y="99708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US" sz="2200" b="0" kern="1200">
              <a:latin typeface="Georgia Pro"/>
            </a:rPr>
            <a:t>Mentoring for Students by Students</a:t>
          </a:r>
        </a:p>
      </dsp:txBody>
      <dsp:txXfrm>
        <a:off x="919851" y="997081"/>
        <a:ext cx="9138548" cy="796407"/>
      </dsp:txXfrm>
    </dsp:sp>
    <dsp:sp modelId="{943640E5-F530-4E4C-A4EB-8594DEB7325B}">
      <dsp:nvSpPr>
        <dsp:cNvPr id="0" name=""/>
        <dsp:cNvSpPr/>
      </dsp:nvSpPr>
      <dsp:spPr>
        <a:xfrm>
          <a:off x="0" y="1992590"/>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B4B4B2-3ABC-467E-9FA4-E40243312828}">
      <dsp:nvSpPr>
        <dsp:cNvPr id="0" name=""/>
        <dsp:cNvSpPr/>
      </dsp:nvSpPr>
      <dsp:spPr>
        <a:xfrm>
          <a:off x="240913" y="2171782"/>
          <a:ext cx="438024" cy="4380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3A8EB9-88D5-4C43-B11D-A4F856D66FB0}">
      <dsp:nvSpPr>
        <dsp:cNvPr id="0" name=""/>
        <dsp:cNvSpPr/>
      </dsp:nvSpPr>
      <dsp:spPr>
        <a:xfrm>
          <a:off x="919851" y="199259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US" sz="2200" b="0" kern="1200">
              <a:latin typeface="Georgia Pro"/>
            </a:rPr>
            <a:t>Tutoring: For Gen-eds/entry requirements</a:t>
          </a:r>
        </a:p>
      </dsp:txBody>
      <dsp:txXfrm>
        <a:off x="919851" y="1992590"/>
        <a:ext cx="9138548" cy="796407"/>
      </dsp:txXfrm>
    </dsp:sp>
    <dsp:sp modelId="{80541106-31F9-4A65-89CE-FC352C4CA4A5}">
      <dsp:nvSpPr>
        <dsp:cNvPr id="0" name=""/>
        <dsp:cNvSpPr/>
      </dsp:nvSpPr>
      <dsp:spPr>
        <a:xfrm>
          <a:off x="0" y="2988100"/>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796FD5-B343-4694-B78D-25D177DA0E94}">
      <dsp:nvSpPr>
        <dsp:cNvPr id="0" name=""/>
        <dsp:cNvSpPr/>
      </dsp:nvSpPr>
      <dsp:spPr>
        <a:xfrm>
          <a:off x="240913" y="3167292"/>
          <a:ext cx="438024" cy="4380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5B6028-E88E-4163-BEDC-F53550619360}">
      <dsp:nvSpPr>
        <dsp:cNvPr id="0" name=""/>
        <dsp:cNvSpPr/>
      </dsp:nvSpPr>
      <dsp:spPr>
        <a:xfrm>
          <a:off x="919851" y="298810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977900">
            <a:lnSpc>
              <a:spcPct val="90000"/>
            </a:lnSpc>
            <a:spcBef>
              <a:spcPct val="0"/>
            </a:spcBef>
            <a:spcAft>
              <a:spcPct val="35000"/>
            </a:spcAft>
            <a:buNone/>
          </a:pPr>
          <a:r>
            <a:rPr lang="en-US" sz="2200" b="0" kern="1200">
              <a:latin typeface="Georgia Pro"/>
            </a:rPr>
            <a:t>Tutoring Specific to McCoy Classes</a:t>
          </a:r>
        </a:p>
      </dsp:txBody>
      <dsp:txXfrm>
        <a:off x="919851" y="2988100"/>
        <a:ext cx="9138548" cy="7964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7017-A449-4310-A0B5-2CEF49334876}">
      <dsp:nvSpPr>
        <dsp:cNvPr id="0" name=""/>
        <dsp:cNvSpPr/>
      </dsp:nvSpPr>
      <dsp:spPr>
        <a:xfrm>
          <a:off x="0" y="320242"/>
          <a:ext cx="10857389" cy="23562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654" tIns="354076" rIns="842654" bIns="120904" numCol="1" spcCol="1270" anchor="t" anchorCtr="0">
          <a:noAutofit/>
        </a:bodyPr>
        <a:lstStyle/>
        <a:p>
          <a:pPr marL="171450" lvl="1" indent="-171450" algn="l" defTabSz="755650" rtl="0">
            <a:lnSpc>
              <a:spcPct val="90000"/>
            </a:lnSpc>
            <a:spcBef>
              <a:spcPct val="0"/>
            </a:spcBef>
            <a:spcAft>
              <a:spcPct val="15000"/>
            </a:spcAft>
            <a:buChar char="•"/>
          </a:pPr>
          <a:r>
            <a:rPr lang="en-US" sz="1700" i="0" kern="1200">
              <a:latin typeface="Georgia Pro"/>
            </a:rPr>
            <a:t>Q4: How is McCoy College preparing you for success after college? </a:t>
          </a:r>
        </a:p>
        <a:p>
          <a:pPr marL="171450" lvl="1" indent="-171450" algn="l" defTabSz="755650" rtl="0">
            <a:lnSpc>
              <a:spcPct val="90000"/>
            </a:lnSpc>
            <a:spcBef>
              <a:spcPct val="0"/>
            </a:spcBef>
            <a:spcAft>
              <a:spcPct val="15000"/>
            </a:spcAft>
            <a:buChar char="•"/>
          </a:pPr>
          <a:r>
            <a:rPr lang="en-US" sz="1700" i="0" kern="1200">
              <a:latin typeface="Georgia Pro"/>
            </a:rPr>
            <a:t>Q5: What do you or other business students need from Texas State or McCoy College to </a:t>
          </a:r>
          <a:r>
            <a:rPr lang="en-US" sz="1700" kern="1200">
              <a:latin typeface="Georgia Pro"/>
            </a:rPr>
            <a:t>be</a:t>
          </a:r>
          <a:r>
            <a:rPr lang="en-US" sz="1700" i="0" kern="1200">
              <a:latin typeface="Georgia Pro"/>
            </a:rPr>
            <a:t> </a:t>
          </a:r>
          <a:r>
            <a:rPr lang="en-US" sz="1700" kern="1200">
              <a:latin typeface="Georgia Pro"/>
            </a:rPr>
            <a:t>successful</a:t>
          </a:r>
          <a:r>
            <a:rPr lang="en-US" sz="1700" i="0" kern="1200">
              <a:latin typeface="Georgia Pro"/>
            </a:rPr>
            <a:t>? </a:t>
          </a:r>
        </a:p>
        <a:p>
          <a:pPr marL="171450" lvl="1" indent="-171450" algn="l" defTabSz="755650" rtl="0">
            <a:lnSpc>
              <a:spcPct val="90000"/>
            </a:lnSpc>
            <a:spcBef>
              <a:spcPct val="0"/>
            </a:spcBef>
            <a:spcAft>
              <a:spcPct val="15000"/>
            </a:spcAft>
            <a:buChar char="•"/>
          </a:pPr>
          <a:r>
            <a:rPr lang="en-US" sz="1700" kern="1200">
              <a:latin typeface="Georgia Pro"/>
            </a:rPr>
            <a:t>Q6: Many universities and colleges across the U.S. are adding student success centers.  </a:t>
          </a:r>
          <a:r>
            <a:rPr lang="en-US" sz="1700" i="0" kern="1200">
              <a:latin typeface="Georgia Pro"/>
            </a:rPr>
            <a:t>What </a:t>
          </a:r>
          <a:r>
            <a:rPr lang="en-US" sz="1700" kern="1200">
              <a:latin typeface="Georgia Pro"/>
            </a:rPr>
            <a:t>do </a:t>
          </a:r>
          <a:r>
            <a:rPr lang="en-US" sz="1700" i="0" kern="1200">
              <a:latin typeface="Georgia Pro"/>
            </a:rPr>
            <a:t>you </a:t>
          </a:r>
          <a:r>
            <a:rPr lang="en-US" sz="1700" kern="1200">
              <a:latin typeface="Georgia Pro"/>
            </a:rPr>
            <a:t>think a</a:t>
          </a:r>
          <a:r>
            <a:rPr lang="en-US" sz="1700" i="0" kern="1200">
              <a:latin typeface="Georgia Pro"/>
            </a:rPr>
            <a:t> </a:t>
          </a:r>
          <a:r>
            <a:rPr lang="en-US" sz="1700" kern="1200">
              <a:latin typeface="Georgia Pro"/>
            </a:rPr>
            <a:t>McCoy student success center should be and what services should it offer</a:t>
          </a:r>
          <a:r>
            <a:rPr lang="en-US" sz="1700" i="0" kern="1200">
              <a:latin typeface="Georgia Pro"/>
            </a:rPr>
            <a:t>?</a:t>
          </a:r>
          <a:r>
            <a:rPr lang="en-US" sz="1700" kern="1200">
              <a:latin typeface="Georgia Pro"/>
            </a:rPr>
            <a:t> </a:t>
          </a:r>
        </a:p>
        <a:p>
          <a:pPr marL="171450" lvl="1" indent="-171450" algn="l" defTabSz="755650" rtl="0">
            <a:lnSpc>
              <a:spcPct val="90000"/>
            </a:lnSpc>
            <a:spcBef>
              <a:spcPct val="0"/>
            </a:spcBef>
            <a:spcAft>
              <a:spcPct val="15000"/>
            </a:spcAft>
            <a:buChar char="•"/>
          </a:pPr>
          <a:r>
            <a:rPr lang="en-US" sz="1700" i="0" kern="1200">
              <a:latin typeface="Georgia Pro"/>
            </a:rPr>
            <a:t>Q7:</a:t>
          </a:r>
          <a:r>
            <a:rPr lang="en-US" sz="1700" kern="1200">
              <a:latin typeface="Georgia Pro"/>
            </a:rPr>
            <a:t> What workshops are you interested in?  career, professional development, mental health – back to student success center </a:t>
          </a:r>
        </a:p>
        <a:p>
          <a:pPr marL="171450" lvl="1" indent="-171450" algn="l" defTabSz="755650" rtl="0">
            <a:lnSpc>
              <a:spcPct val="90000"/>
            </a:lnSpc>
            <a:spcBef>
              <a:spcPct val="0"/>
            </a:spcBef>
            <a:spcAft>
              <a:spcPct val="15000"/>
            </a:spcAft>
            <a:buChar char="•"/>
          </a:pPr>
          <a:r>
            <a:rPr lang="en-US" sz="1700" kern="1200">
              <a:latin typeface="Georgia Pro"/>
            </a:rPr>
            <a:t>Q13</a:t>
          </a:r>
          <a:r>
            <a:rPr lang="en-US" sz="1700" i="0" kern="1200">
              <a:latin typeface="Georgia Pro"/>
            </a:rPr>
            <a:t>:</a:t>
          </a:r>
          <a:r>
            <a:rPr lang="en-US" sz="1700" kern="1200">
              <a:latin typeface="Georgia Pro"/>
            </a:rPr>
            <a:t> Do you have a mentor</a:t>
          </a:r>
          <a:r>
            <a:rPr lang="en-US" sz="1700" i="0" kern="1200">
              <a:latin typeface="Georgia Pro"/>
            </a:rPr>
            <a:t> </a:t>
          </a:r>
          <a:r>
            <a:rPr lang="en-US" sz="1700" i="1" kern="1200">
              <a:latin typeface="Georgia Pro"/>
            </a:rPr>
            <a:t>or a person who guides you, either on campus or associated with the university?</a:t>
          </a:r>
          <a:endParaRPr lang="en-US" sz="1700" kern="1200">
            <a:latin typeface="Georgia Pro"/>
          </a:endParaRPr>
        </a:p>
      </dsp:txBody>
      <dsp:txXfrm>
        <a:off x="0" y="320242"/>
        <a:ext cx="10857389" cy="2356200"/>
      </dsp:txXfrm>
    </dsp:sp>
    <dsp:sp modelId="{4B3A212B-5A3E-488A-94D9-5678D622A634}">
      <dsp:nvSpPr>
        <dsp:cNvPr id="0" name=""/>
        <dsp:cNvSpPr/>
      </dsp:nvSpPr>
      <dsp:spPr>
        <a:xfrm>
          <a:off x="542869" y="69322"/>
          <a:ext cx="7600172" cy="50184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268" tIns="0" rIns="287268" bIns="0" numCol="1" spcCol="1270" anchor="ctr" anchorCtr="0">
          <a:noAutofit/>
        </a:bodyPr>
        <a:lstStyle/>
        <a:p>
          <a:pPr marL="0" lvl="0" indent="0" algn="l" defTabSz="755650">
            <a:lnSpc>
              <a:spcPct val="90000"/>
            </a:lnSpc>
            <a:spcBef>
              <a:spcPct val="0"/>
            </a:spcBef>
            <a:spcAft>
              <a:spcPct val="35000"/>
            </a:spcAft>
            <a:buNone/>
          </a:pPr>
          <a:r>
            <a:rPr lang="en-US" sz="1700" kern="1200">
              <a:latin typeface="Georgia Pro"/>
            </a:rPr>
            <a:t>Questions asked during the interview: </a:t>
          </a:r>
        </a:p>
      </dsp:txBody>
      <dsp:txXfrm>
        <a:off x="567367" y="93820"/>
        <a:ext cx="7551176" cy="452844"/>
      </dsp:txXfrm>
    </dsp:sp>
    <dsp:sp modelId="{A24C98E3-0E25-474C-9E34-D4977B4BE117}">
      <dsp:nvSpPr>
        <dsp:cNvPr id="0" name=""/>
        <dsp:cNvSpPr/>
      </dsp:nvSpPr>
      <dsp:spPr>
        <a:xfrm>
          <a:off x="0" y="3019162"/>
          <a:ext cx="10857389" cy="1526175"/>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654" tIns="354076" rIns="842654" bIns="120904" numCol="1" spcCol="1270" anchor="t" anchorCtr="0">
          <a:noAutofit/>
        </a:bodyPr>
        <a:lstStyle/>
        <a:p>
          <a:pPr marL="171450" lvl="1" indent="-171450" algn="l" defTabSz="755650" rtl="0">
            <a:lnSpc>
              <a:spcPct val="90000"/>
            </a:lnSpc>
            <a:spcBef>
              <a:spcPct val="0"/>
            </a:spcBef>
            <a:spcAft>
              <a:spcPct val="15000"/>
            </a:spcAft>
            <a:buChar char="•"/>
          </a:pPr>
          <a:r>
            <a:rPr lang="en-US" sz="1700" kern="1200">
              <a:latin typeface="Georgia Pro"/>
            </a:rPr>
            <a:t>Students feel that success equates to achieving a good job after college (Feeling intensifies as they near graduation)</a:t>
          </a:r>
        </a:p>
        <a:p>
          <a:pPr marL="171450" lvl="1" indent="-171450" algn="l" defTabSz="755650" rtl="0">
            <a:lnSpc>
              <a:spcPct val="90000"/>
            </a:lnSpc>
            <a:spcBef>
              <a:spcPct val="0"/>
            </a:spcBef>
            <a:spcAft>
              <a:spcPct val="15000"/>
            </a:spcAft>
            <a:buChar char="•"/>
          </a:pPr>
          <a:r>
            <a:rPr lang="en-US" sz="1700" kern="1200">
              <a:latin typeface="Georgia Pro"/>
            </a:rPr>
            <a:t>Students engaged outside McCoy feel less engaged with the college </a:t>
          </a:r>
        </a:p>
        <a:p>
          <a:pPr marL="171450" lvl="1" indent="-171450" algn="l" defTabSz="755650" rtl="0">
            <a:lnSpc>
              <a:spcPct val="90000"/>
            </a:lnSpc>
            <a:spcBef>
              <a:spcPct val="0"/>
            </a:spcBef>
            <a:spcAft>
              <a:spcPct val="15000"/>
            </a:spcAft>
            <a:buChar char="•"/>
          </a:pPr>
          <a:r>
            <a:rPr lang="en-US" sz="1700" kern="1200">
              <a:latin typeface="Georgia Pro"/>
            </a:rPr>
            <a:t>Hard Skills/Resume Flair are things McCoy Students feel like they are missing </a:t>
          </a:r>
        </a:p>
        <a:p>
          <a:pPr marL="171450" lvl="1" indent="-171450" algn="l" defTabSz="755650">
            <a:lnSpc>
              <a:spcPct val="90000"/>
            </a:lnSpc>
            <a:spcBef>
              <a:spcPct val="0"/>
            </a:spcBef>
            <a:spcAft>
              <a:spcPct val="15000"/>
            </a:spcAft>
            <a:buChar char="•"/>
          </a:pPr>
          <a:r>
            <a:rPr lang="en-US" sz="1700" kern="1200">
              <a:latin typeface="Georgia Pro"/>
            </a:rPr>
            <a:t>Questioning what opportunities are available to them</a:t>
          </a:r>
        </a:p>
      </dsp:txBody>
      <dsp:txXfrm>
        <a:off x="0" y="3019162"/>
        <a:ext cx="10857389" cy="1526175"/>
      </dsp:txXfrm>
    </dsp:sp>
    <dsp:sp modelId="{077C2B1D-4A15-4EAB-88F6-83E9F3F91C8A}">
      <dsp:nvSpPr>
        <dsp:cNvPr id="0" name=""/>
        <dsp:cNvSpPr/>
      </dsp:nvSpPr>
      <dsp:spPr>
        <a:xfrm>
          <a:off x="542869" y="2768242"/>
          <a:ext cx="7600172" cy="50184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268" tIns="0" rIns="287268" bIns="0" numCol="1" spcCol="1270" anchor="ctr" anchorCtr="0">
          <a:noAutofit/>
        </a:bodyPr>
        <a:lstStyle/>
        <a:p>
          <a:pPr marL="0" lvl="0" indent="0" algn="l" defTabSz="755650">
            <a:lnSpc>
              <a:spcPct val="90000"/>
            </a:lnSpc>
            <a:spcBef>
              <a:spcPct val="0"/>
            </a:spcBef>
            <a:spcAft>
              <a:spcPct val="35000"/>
            </a:spcAft>
            <a:buNone/>
          </a:pPr>
          <a:r>
            <a:rPr lang="en-US" sz="1700" kern="1200">
              <a:latin typeface="Georgia Pro"/>
            </a:rPr>
            <a:t>Recurring themes: </a:t>
          </a:r>
        </a:p>
      </dsp:txBody>
      <dsp:txXfrm>
        <a:off x="567367" y="2792740"/>
        <a:ext cx="7551176" cy="4528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E02A7-2A62-4EFE-90A5-C9AA03D09C35}">
      <dsp:nvSpPr>
        <dsp:cNvPr id="0" name=""/>
        <dsp:cNvSpPr/>
      </dsp:nvSpPr>
      <dsp:spPr>
        <a:xfrm>
          <a:off x="134825" y="37378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3603F8-CF56-4981-88DA-F8ADC0017FA0}">
      <dsp:nvSpPr>
        <dsp:cNvPr id="0" name=""/>
        <dsp:cNvSpPr/>
      </dsp:nvSpPr>
      <dsp:spPr>
        <a:xfrm>
          <a:off x="406966" y="645925"/>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40CFA6-EB83-4A06-AC3E-A6145456CC65}">
      <dsp:nvSpPr>
        <dsp:cNvPr id="0" name=""/>
        <dsp:cNvSpPr/>
      </dsp:nvSpPr>
      <dsp:spPr>
        <a:xfrm>
          <a:off x="1708430" y="37378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i="1" kern="1200">
              <a:latin typeface="Georgia Pro"/>
            </a:rPr>
            <a:t>"I need job opportunities and the ability to do internships starting freshman year. It would be wonderful if y'all had well known company's guarantee employment for those who completed select programs like SMIF. It would be great if </a:t>
          </a:r>
          <a:r>
            <a:rPr lang="en-US" sz="1200" i="1" kern="1200" err="1">
              <a:latin typeface="Georgia Pro"/>
            </a:rPr>
            <a:t>if</a:t>
          </a:r>
          <a:r>
            <a:rPr lang="en-US" sz="1200" i="1" kern="1200">
              <a:latin typeface="Georgia Pro"/>
            </a:rPr>
            <a:t> y'all had a banking club or organization that could guarantee employment in the field."</a:t>
          </a:r>
          <a:endParaRPr lang="en-US" sz="1200" kern="1200">
            <a:latin typeface="Georgia Pro"/>
          </a:endParaRPr>
        </a:p>
      </dsp:txBody>
      <dsp:txXfrm>
        <a:off x="1708430" y="373784"/>
        <a:ext cx="3054644" cy="1295909"/>
      </dsp:txXfrm>
    </dsp:sp>
    <dsp:sp modelId="{DFBAD17F-29E3-4B27-92B3-5D9AFE3BC4C5}">
      <dsp:nvSpPr>
        <dsp:cNvPr id="0" name=""/>
        <dsp:cNvSpPr/>
      </dsp:nvSpPr>
      <dsp:spPr>
        <a:xfrm>
          <a:off x="5295324" y="373784"/>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3D808-F476-496C-AECD-320D2A6FB935}">
      <dsp:nvSpPr>
        <dsp:cNvPr id="0" name=""/>
        <dsp:cNvSpPr/>
      </dsp:nvSpPr>
      <dsp:spPr>
        <a:xfrm>
          <a:off x="5567465" y="645925"/>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1E25B0-0786-4B1B-9640-2687537239CA}">
      <dsp:nvSpPr>
        <dsp:cNvPr id="0" name=""/>
        <dsp:cNvSpPr/>
      </dsp:nvSpPr>
      <dsp:spPr>
        <a:xfrm>
          <a:off x="6868929" y="373784"/>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i="1" kern="1200">
              <a:latin typeface="Georgia Pro"/>
            </a:rPr>
            <a:t>"Introducing me to a lot of people that I could end up working with in the future...really giving me opportunities to meet recruiters and join organizations that could help me network, or just be a part of something bigger."</a:t>
          </a:r>
          <a:endParaRPr lang="en-US" sz="1200" kern="1200">
            <a:latin typeface="Georgia Pro"/>
          </a:endParaRPr>
        </a:p>
      </dsp:txBody>
      <dsp:txXfrm>
        <a:off x="6868929" y="373784"/>
        <a:ext cx="3054644" cy="1295909"/>
      </dsp:txXfrm>
    </dsp:sp>
    <dsp:sp modelId="{37748F64-FF70-442E-84B3-8BC3AD108C3A}">
      <dsp:nvSpPr>
        <dsp:cNvPr id="0" name=""/>
        <dsp:cNvSpPr/>
      </dsp:nvSpPr>
      <dsp:spPr>
        <a:xfrm>
          <a:off x="134825" y="2353665"/>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0EA30-B534-4005-B43C-581EF1B411EE}">
      <dsp:nvSpPr>
        <dsp:cNvPr id="0" name=""/>
        <dsp:cNvSpPr/>
      </dsp:nvSpPr>
      <dsp:spPr>
        <a:xfrm>
          <a:off x="406966" y="2625806"/>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B95CE6-B9BA-4F49-929D-CA1BA66A2E2B}">
      <dsp:nvSpPr>
        <dsp:cNvPr id="0" name=""/>
        <dsp:cNvSpPr/>
      </dsp:nvSpPr>
      <dsp:spPr>
        <a:xfrm>
          <a:off x="1708430" y="235366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i="1" kern="1200">
              <a:latin typeface="Georgia Pro"/>
            </a:rPr>
            <a:t>"All the business professors have some sort of experience in the business world and they always integrate that into their content."</a:t>
          </a:r>
          <a:endParaRPr lang="en-US" sz="1200" kern="1200">
            <a:latin typeface="Georgia Pro"/>
          </a:endParaRPr>
        </a:p>
      </dsp:txBody>
      <dsp:txXfrm>
        <a:off x="1708430" y="2353665"/>
        <a:ext cx="3054644" cy="1295909"/>
      </dsp:txXfrm>
    </dsp:sp>
    <dsp:sp modelId="{D52403B8-5358-4FA6-9C13-4635D536DF68}">
      <dsp:nvSpPr>
        <dsp:cNvPr id="0" name=""/>
        <dsp:cNvSpPr/>
      </dsp:nvSpPr>
      <dsp:spPr>
        <a:xfrm>
          <a:off x="5295324" y="2353665"/>
          <a:ext cx="1295909" cy="12959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76107-6F9F-4184-A541-82D78D763E45}">
      <dsp:nvSpPr>
        <dsp:cNvPr id="0" name=""/>
        <dsp:cNvSpPr/>
      </dsp:nvSpPr>
      <dsp:spPr>
        <a:xfrm>
          <a:off x="5567465" y="2625806"/>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A6701A-5973-44DF-B77F-638BDD2920ED}">
      <dsp:nvSpPr>
        <dsp:cNvPr id="0" name=""/>
        <dsp:cNvSpPr/>
      </dsp:nvSpPr>
      <dsp:spPr>
        <a:xfrm>
          <a:off x="6868929" y="2353665"/>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i="1" kern="1200">
              <a:latin typeface="Georgia Pro"/>
            </a:rPr>
            <a:t>"I have access to all the accounting resources and everything. I get like weekly newsletters and stuff from them. I'm also a finance major, but I don't think I've heard anything from them. It's just kind of like sink or swim."</a:t>
          </a:r>
          <a:endParaRPr lang="en-US" sz="1200" kern="1200">
            <a:latin typeface="Georgia Pro"/>
          </a:endParaRPr>
        </a:p>
      </dsp:txBody>
      <dsp:txXfrm>
        <a:off x="6868929" y="2353665"/>
        <a:ext cx="3054644" cy="12959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82FE8D-E7A5-48AF-8884-81E4F8BD5955}">
      <dsp:nvSpPr>
        <dsp:cNvPr id="0" name=""/>
        <dsp:cNvSpPr/>
      </dsp:nvSpPr>
      <dsp:spPr>
        <a:xfrm>
          <a:off x="0" y="3250928"/>
          <a:ext cx="10058399" cy="533341"/>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a:latin typeface="Georgia Pro"/>
            </a:rPr>
            <a:t>Mentoring from Business Professionals </a:t>
          </a:r>
        </a:p>
      </dsp:txBody>
      <dsp:txXfrm>
        <a:off x="0" y="3250928"/>
        <a:ext cx="10058399" cy="533341"/>
      </dsp:txXfrm>
    </dsp:sp>
    <dsp:sp modelId="{A161C692-DD52-4B97-BFD7-5F4086A3FB8F}">
      <dsp:nvSpPr>
        <dsp:cNvPr id="0" name=""/>
        <dsp:cNvSpPr/>
      </dsp:nvSpPr>
      <dsp:spPr>
        <a:xfrm rot="10800000">
          <a:off x="0" y="2438648"/>
          <a:ext cx="10058399" cy="820279"/>
        </a:xfrm>
        <a:prstGeom prst="upArrowCallout">
          <a:avLst/>
        </a:prstGeom>
        <a:solidFill>
          <a:schemeClr val="accent5">
            <a:hueOff val="531780"/>
            <a:satOff val="-5973"/>
            <a:lumOff val="-12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a:latin typeface="Georgia Pro"/>
            </a:rPr>
            <a:t> Weekly Advisor Check-in Meetings at the MSSC for Freshmen/Transfers</a:t>
          </a:r>
          <a:r>
            <a:rPr lang="en-US" sz="1700" kern="1200">
              <a:latin typeface="Georgia Pro"/>
              <a:cs typeface="Calibri Light"/>
            </a:rPr>
            <a:t> </a:t>
          </a:r>
          <a:endParaRPr lang="en-US" sz="1700" kern="1200">
            <a:latin typeface="Georgia Pro"/>
          </a:endParaRPr>
        </a:p>
      </dsp:txBody>
      <dsp:txXfrm rot="10800000">
        <a:off x="0" y="2438648"/>
        <a:ext cx="10058399" cy="532993"/>
      </dsp:txXfrm>
    </dsp:sp>
    <dsp:sp modelId="{D1721660-E657-48A6-BF71-5A57E7B00458}">
      <dsp:nvSpPr>
        <dsp:cNvPr id="0" name=""/>
        <dsp:cNvSpPr/>
      </dsp:nvSpPr>
      <dsp:spPr>
        <a:xfrm rot="10800000">
          <a:off x="0" y="1626369"/>
          <a:ext cx="10058399" cy="820279"/>
        </a:xfrm>
        <a:prstGeom prst="upArrowCallou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a:latin typeface="Georgia Pro"/>
            </a:rPr>
            <a:t>Specific Tutoring to McCoy </a:t>
          </a:r>
        </a:p>
      </dsp:txBody>
      <dsp:txXfrm rot="10800000">
        <a:off x="0" y="1626369"/>
        <a:ext cx="10058399" cy="532993"/>
      </dsp:txXfrm>
    </dsp:sp>
    <dsp:sp modelId="{B220FA0D-B7A4-4DBD-ACCA-87C18E2A3313}">
      <dsp:nvSpPr>
        <dsp:cNvPr id="0" name=""/>
        <dsp:cNvSpPr/>
      </dsp:nvSpPr>
      <dsp:spPr>
        <a:xfrm rot="10800000">
          <a:off x="0" y="814089"/>
          <a:ext cx="10058399" cy="820279"/>
        </a:xfrm>
        <a:prstGeom prst="upArrowCallout">
          <a:avLst/>
        </a:prstGeom>
        <a:solidFill>
          <a:schemeClr val="accent5">
            <a:hueOff val="1595340"/>
            <a:satOff val="-17918"/>
            <a:lumOff val="-3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a:latin typeface="Georgia Pro"/>
            </a:rPr>
            <a:t>Internship postings kiosk </a:t>
          </a:r>
        </a:p>
      </dsp:txBody>
      <dsp:txXfrm rot="10800000">
        <a:off x="0" y="814089"/>
        <a:ext cx="10058399" cy="532993"/>
      </dsp:txXfrm>
    </dsp:sp>
    <dsp:sp modelId="{0203866C-7FE0-4900-8EA4-9B296440947E}">
      <dsp:nvSpPr>
        <dsp:cNvPr id="0" name=""/>
        <dsp:cNvSpPr/>
      </dsp:nvSpPr>
      <dsp:spPr>
        <a:xfrm rot="10800000">
          <a:off x="0" y="1809"/>
          <a:ext cx="10058399" cy="820279"/>
        </a:xfrm>
        <a:prstGeom prst="upArrowCallou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kern="1200">
              <a:latin typeface="Georgia Pro"/>
            </a:rPr>
            <a:t>Hard Skills – Certificates ex: PDU's lead to Certified Associate Project Manager (CAPM) Certificate </a:t>
          </a:r>
        </a:p>
      </dsp:txBody>
      <dsp:txXfrm rot="10800000">
        <a:off x="0" y="1809"/>
        <a:ext cx="10058399" cy="53299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F7017-A449-4310-A0B5-2CEF49334876}">
      <dsp:nvSpPr>
        <dsp:cNvPr id="0" name=""/>
        <dsp:cNvSpPr/>
      </dsp:nvSpPr>
      <dsp:spPr>
        <a:xfrm>
          <a:off x="0" y="355793"/>
          <a:ext cx="10857389" cy="1885275"/>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654" tIns="395732" rIns="842654" bIns="135128" numCol="1" spcCol="1270" anchor="t" anchorCtr="0">
          <a:noAutofit/>
        </a:bodyPr>
        <a:lstStyle/>
        <a:p>
          <a:pPr marL="171450" lvl="1" indent="-171450" algn="l" defTabSz="844550" rtl="0">
            <a:lnSpc>
              <a:spcPct val="90000"/>
            </a:lnSpc>
            <a:spcBef>
              <a:spcPct val="0"/>
            </a:spcBef>
            <a:spcAft>
              <a:spcPct val="15000"/>
            </a:spcAft>
            <a:buChar char="•"/>
          </a:pPr>
          <a:r>
            <a:rPr lang="en-US" sz="1900" i="0" kern="1200">
              <a:latin typeface="Georgia Pro"/>
            </a:rPr>
            <a:t>Q9: What</a:t>
          </a:r>
          <a:r>
            <a:rPr lang="en-US" sz="1900" kern="1200">
              <a:latin typeface="Georgia Pro"/>
            </a:rPr>
            <a:t> would </a:t>
          </a:r>
          <a:r>
            <a:rPr lang="en-US" sz="1900" i="0" kern="1200">
              <a:latin typeface="Georgia Pro"/>
            </a:rPr>
            <a:t>motivate </a:t>
          </a:r>
          <a:r>
            <a:rPr lang="en-US" sz="1900" kern="1200">
              <a:latin typeface="Georgia Pro"/>
            </a:rPr>
            <a:t>you </a:t>
          </a:r>
          <a:r>
            <a:rPr lang="en-US" sz="1900" i="0" kern="1200">
              <a:latin typeface="Georgia Pro"/>
            </a:rPr>
            <a:t>to </a:t>
          </a:r>
          <a:r>
            <a:rPr lang="en-US" sz="1900" kern="1200">
              <a:latin typeface="Georgia Pro"/>
            </a:rPr>
            <a:t>attend a</a:t>
          </a:r>
          <a:r>
            <a:rPr lang="en-US" sz="1900" i="0" kern="1200">
              <a:latin typeface="Georgia Pro"/>
            </a:rPr>
            <a:t> </a:t>
          </a:r>
          <a:r>
            <a:rPr lang="en-US" sz="1900" kern="1200">
              <a:latin typeface="Georgia Pro"/>
            </a:rPr>
            <a:t>McCoy event or utilize </a:t>
          </a:r>
          <a:r>
            <a:rPr lang="en-US" sz="1900" i="0" kern="1200">
              <a:latin typeface="Georgia Pro"/>
            </a:rPr>
            <a:t>McCoy </a:t>
          </a:r>
          <a:r>
            <a:rPr lang="en-US" sz="1900" kern="1200">
              <a:latin typeface="Georgia Pro"/>
            </a:rPr>
            <a:t>services</a:t>
          </a:r>
          <a:r>
            <a:rPr lang="en-US" sz="1900" i="0" kern="1200">
              <a:latin typeface="Georgia Pro"/>
            </a:rPr>
            <a:t>?</a:t>
          </a:r>
          <a:r>
            <a:rPr lang="en-US" sz="1900" kern="1200">
              <a:latin typeface="Georgia Pro"/>
            </a:rPr>
            <a:t> </a:t>
          </a:r>
        </a:p>
        <a:p>
          <a:pPr marL="171450" lvl="1" indent="-171450" algn="l" defTabSz="844550" rtl="0">
            <a:lnSpc>
              <a:spcPct val="90000"/>
            </a:lnSpc>
            <a:spcBef>
              <a:spcPct val="0"/>
            </a:spcBef>
            <a:spcAft>
              <a:spcPct val="15000"/>
            </a:spcAft>
            <a:buChar char="•"/>
          </a:pPr>
          <a:r>
            <a:rPr lang="en-US" sz="1900" kern="1200">
              <a:latin typeface="Georgia Pro"/>
            </a:rPr>
            <a:t>Q10</a:t>
          </a:r>
          <a:r>
            <a:rPr lang="en-US" sz="1900" i="0" kern="1200">
              <a:latin typeface="Georgia Pro"/>
            </a:rPr>
            <a:t>: </a:t>
          </a:r>
          <a:r>
            <a:rPr lang="en-US" sz="1900" kern="1200">
              <a:latin typeface="Georgia Pro"/>
            </a:rPr>
            <a:t>Where </a:t>
          </a:r>
          <a:r>
            <a:rPr lang="en-US" sz="1900" i="0" kern="1200">
              <a:latin typeface="Georgia Pro"/>
            </a:rPr>
            <a:t>do you </a:t>
          </a:r>
          <a:r>
            <a:rPr lang="en-US" sz="1900" kern="1200">
              <a:latin typeface="Georgia Pro"/>
            </a:rPr>
            <a:t>get most of </a:t>
          </a:r>
          <a:r>
            <a:rPr lang="en-US" sz="1900" i="0" kern="1200">
              <a:latin typeface="Georgia Pro"/>
            </a:rPr>
            <a:t>your </a:t>
          </a:r>
          <a:r>
            <a:rPr lang="en-US" sz="1900" kern="1200">
              <a:latin typeface="Georgia Pro"/>
            </a:rPr>
            <a:t>information regarding university and </a:t>
          </a:r>
          <a:r>
            <a:rPr lang="en-US" sz="1900" i="0" kern="1200">
              <a:latin typeface="Georgia Pro"/>
            </a:rPr>
            <a:t>McCoy College </a:t>
          </a:r>
          <a:r>
            <a:rPr lang="en-US" sz="1900" kern="1200">
              <a:latin typeface="Georgia Pro"/>
            </a:rPr>
            <a:t>services, events, and activities? How do </a:t>
          </a:r>
          <a:r>
            <a:rPr lang="en-US" sz="1900" i="0" kern="1200">
              <a:latin typeface="Georgia Pro"/>
            </a:rPr>
            <a:t>you </a:t>
          </a:r>
          <a:r>
            <a:rPr lang="en-US" sz="1900" kern="1200">
              <a:latin typeface="Georgia Pro"/>
            </a:rPr>
            <a:t>preferred to receive this information</a:t>
          </a:r>
          <a:r>
            <a:rPr lang="en-US" sz="1900" i="0" kern="1200">
              <a:latin typeface="Georgia Pro"/>
            </a:rPr>
            <a:t>?</a:t>
          </a:r>
          <a:r>
            <a:rPr lang="en-US" sz="1900" kern="1200">
              <a:latin typeface="Georgia Pro"/>
            </a:rPr>
            <a:t> </a:t>
          </a:r>
        </a:p>
        <a:p>
          <a:pPr marL="171450" lvl="1" indent="-171450" algn="l" defTabSz="844550">
            <a:lnSpc>
              <a:spcPct val="90000"/>
            </a:lnSpc>
            <a:spcBef>
              <a:spcPct val="0"/>
            </a:spcBef>
            <a:spcAft>
              <a:spcPct val="15000"/>
            </a:spcAft>
            <a:buChar char="•"/>
          </a:pPr>
          <a:r>
            <a:rPr lang="en-US" sz="1900" i="0" kern="1200">
              <a:latin typeface="Georgia Pro"/>
            </a:rPr>
            <a:t>Q12:</a:t>
          </a:r>
          <a:r>
            <a:rPr lang="en-US" sz="1900" kern="1200">
              <a:latin typeface="Georgia Pro"/>
            </a:rPr>
            <a:t> What are ways in which McCoy College can build </a:t>
          </a:r>
          <a:r>
            <a:rPr lang="en-US" sz="1900" i="0" kern="1200">
              <a:latin typeface="Georgia Pro"/>
            </a:rPr>
            <a:t>a sense of community for its students?</a:t>
          </a:r>
        </a:p>
      </dsp:txBody>
      <dsp:txXfrm>
        <a:off x="0" y="355793"/>
        <a:ext cx="10857389" cy="1885275"/>
      </dsp:txXfrm>
    </dsp:sp>
    <dsp:sp modelId="{4B3A212B-5A3E-488A-94D9-5678D622A634}">
      <dsp:nvSpPr>
        <dsp:cNvPr id="0" name=""/>
        <dsp:cNvSpPr/>
      </dsp:nvSpPr>
      <dsp:spPr>
        <a:xfrm>
          <a:off x="542869" y="75352"/>
          <a:ext cx="7600172" cy="56088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268" tIns="0" rIns="287268" bIns="0" numCol="1" spcCol="1270" anchor="ctr" anchorCtr="0">
          <a:noAutofit/>
        </a:bodyPr>
        <a:lstStyle/>
        <a:p>
          <a:pPr marL="0" lvl="0" indent="0" algn="l" defTabSz="844550">
            <a:lnSpc>
              <a:spcPct val="90000"/>
            </a:lnSpc>
            <a:spcBef>
              <a:spcPct val="0"/>
            </a:spcBef>
            <a:spcAft>
              <a:spcPct val="35000"/>
            </a:spcAft>
            <a:buNone/>
          </a:pPr>
          <a:r>
            <a:rPr lang="en-US" sz="1900" kern="1200">
              <a:latin typeface="Georgia Pro"/>
            </a:rPr>
            <a:t>Questions asked during the interview: </a:t>
          </a:r>
        </a:p>
      </dsp:txBody>
      <dsp:txXfrm>
        <a:off x="570249" y="102732"/>
        <a:ext cx="7545412" cy="506120"/>
      </dsp:txXfrm>
    </dsp:sp>
    <dsp:sp modelId="{A24C98E3-0E25-474C-9E34-D4977B4BE117}">
      <dsp:nvSpPr>
        <dsp:cNvPr id="0" name=""/>
        <dsp:cNvSpPr/>
      </dsp:nvSpPr>
      <dsp:spPr>
        <a:xfrm>
          <a:off x="0" y="2624108"/>
          <a:ext cx="10857389" cy="1915200"/>
        </a:xfrm>
        <a:prstGeom prst="rect">
          <a:avLst/>
        </a:prstGeom>
        <a:solidFill>
          <a:schemeClr val="lt2">
            <a:alpha val="90000"/>
            <a:hueOff val="0"/>
            <a:satOff val="0"/>
            <a:lumOff val="0"/>
            <a:alphaOff val="0"/>
          </a:schemeClr>
        </a:solidFill>
        <a:ln w="1587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42654" tIns="395732" rIns="842654" bIns="135128" numCol="1" spcCol="1270" anchor="t" anchorCtr="0">
          <a:noAutofit/>
        </a:bodyPr>
        <a:lstStyle/>
        <a:p>
          <a:pPr marL="171450" lvl="1" indent="-171450" algn="l" defTabSz="844550" rtl="0">
            <a:lnSpc>
              <a:spcPct val="90000"/>
            </a:lnSpc>
            <a:spcBef>
              <a:spcPct val="0"/>
            </a:spcBef>
            <a:spcAft>
              <a:spcPct val="15000"/>
            </a:spcAft>
            <a:buChar char="•"/>
          </a:pPr>
          <a:r>
            <a:rPr lang="en-US" sz="1900" kern="1200">
              <a:latin typeface="Georgia Pro"/>
            </a:rPr>
            <a:t>Email is the primary information method, but information gets lost in the noise</a:t>
          </a:r>
        </a:p>
        <a:p>
          <a:pPr marL="171450" lvl="1" indent="-171450" algn="l" defTabSz="844550" rtl="0">
            <a:lnSpc>
              <a:spcPct val="90000"/>
            </a:lnSpc>
            <a:spcBef>
              <a:spcPct val="0"/>
            </a:spcBef>
            <a:spcAft>
              <a:spcPct val="15000"/>
            </a:spcAft>
            <a:buChar char="•"/>
          </a:pPr>
          <a:r>
            <a:rPr lang="en-US" sz="1900" kern="1200">
              <a:latin typeface="Georgia Pro"/>
            </a:rPr>
            <a:t>Communication plan is different for different events with multiple sources of information depending on what is going on</a:t>
          </a:r>
        </a:p>
        <a:p>
          <a:pPr marL="171450" lvl="1" indent="-171450" algn="l" defTabSz="844550" rtl="0">
            <a:lnSpc>
              <a:spcPct val="90000"/>
            </a:lnSpc>
            <a:spcBef>
              <a:spcPct val="0"/>
            </a:spcBef>
            <a:spcAft>
              <a:spcPct val="15000"/>
            </a:spcAft>
            <a:buChar char="•"/>
          </a:pPr>
          <a:r>
            <a:rPr lang="en-US" sz="1900" kern="1200">
              <a:latin typeface="Georgia Pro"/>
            </a:rPr>
            <a:t>Social Events are things which students overwhelmingly want </a:t>
          </a:r>
        </a:p>
        <a:p>
          <a:pPr marL="171450" lvl="1" indent="-171450" algn="l" defTabSz="844550">
            <a:lnSpc>
              <a:spcPct val="90000"/>
            </a:lnSpc>
            <a:spcBef>
              <a:spcPct val="0"/>
            </a:spcBef>
            <a:spcAft>
              <a:spcPct val="15000"/>
            </a:spcAft>
            <a:buChar char="•"/>
          </a:pPr>
          <a:r>
            <a:rPr lang="en-US" sz="1900" kern="1200">
              <a:latin typeface="Georgia Pro"/>
            </a:rPr>
            <a:t>Students show up to events they can receive a reward, or they feel are directly relevant to their career/degree</a:t>
          </a:r>
        </a:p>
      </dsp:txBody>
      <dsp:txXfrm>
        <a:off x="0" y="2624108"/>
        <a:ext cx="10857389" cy="1915200"/>
      </dsp:txXfrm>
    </dsp:sp>
    <dsp:sp modelId="{077C2B1D-4A15-4EAB-88F6-83E9F3F91C8A}">
      <dsp:nvSpPr>
        <dsp:cNvPr id="0" name=""/>
        <dsp:cNvSpPr/>
      </dsp:nvSpPr>
      <dsp:spPr>
        <a:xfrm>
          <a:off x="542869" y="2343668"/>
          <a:ext cx="7600172" cy="56088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268" tIns="0" rIns="287268" bIns="0" numCol="1" spcCol="1270" anchor="ctr" anchorCtr="0">
          <a:noAutofit/>
        </a:bodyPr>
        <a:lstStyle/>
        <a:p>
          <a:pPr marL="0" lvl="0" indent="0" algn="l" defTabSz="844550">
            <a:lnSpc>
              <a:spcPct val="90000"/>
            </a:lnSpc>
            <a:spcBef>
              <a:spcPct val="0"/>
            </a:spcBef>
            <a:spcAft>
              <a:spcPct val="35000"/>
            </a:spcAft>
            <a:buNone/>
          </a:pPr>
          <a:r>
            <a:rPr lang="en-US" sz="1900" kern="1200">
              <a:latin typeface="Georgia Pro"/>
            </a:rPr>
            <a:t>Recurring themes: </a:t>
          </a:r>
        </a:p>
      </dsp:txBody>
      <dsp:txXfrm>
        <a:off x="570249" y="2371048"/>
        <a:ext cx="7545412" cy="5061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FE9591-6C5D-48D4-A6E8-6529D58BCE66}">
      <dsp:nvSpPr>
        <dsp:cNvPr id="0" name=""/>
        <dsp:cNvSpPr/>
      </dsp:nvSpPr>
      <dsp:spPr>
        <a:xfrm>
          <a:off x="0" y="318352"/>
          <a:ext cx="10058399" cy="6335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Georgia Pro"/>
            </a:rPr>
            <a:t>"I get the emails, but I typically don't really process them. It's usually professors talking about things in class."</a:t>
          </a:r>
        </a:p>
      </dsp:txBody>
      <dsp:txXfrm>
        <a:off x="30928" y="349280"/>
        <a:ext cx="9996543" cy="571699"/>
      </dsp:txXfrm>
    </dsp:sp>
    <dsp:sp modelId="{F83FE9F5-9B6F-4A74-A13F-858A5010CDF2}">
      <dsp:nvSpPr>
        <dsp:cNvPr id="0" name=""/>
        <dsp:cNvSpPr/>
      </dsp:nvSpPr>
      <dsp:spPr>
        <a:xfrm>
          <a:off x="0" y="1006627"/>
          <a:ext cx="10058399" cy="6335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Georgia Pro"/>
            </a:rPr>
            <a:t>"I also get the emails and I read them and I'm like 'yeah I'm </a:t>
          </a:r>
          <a:r>
            <a:rPr lang="en-US" sz="1900" kern="1200" err="1">
              <a:latin typeface="Georgia Pro"/>
            </a:rPr>
            <a:t>gonna</a:t>
          </a:r>
          <a:r>
            <a:rPr lang="en-US" sz="1900" kern="1200">
              <a:latin typeface="Georgia Pro"/>
            </a:rPr>
            <a:t> do that'. Then, I forget to do it in the end, but my professor is the reason I used career services this semester." </a:t>
          </a:r>
        </a:p>
      </dsp:txBody>
      <dsp:txXfrm>
        <a:off x="30928" y="1037555"/>
        <a:ext cx="9996543" cy="571699"/>
      </dsp:txXfrm>
    </dsp:sp>
    <dsp:sp modelId="{FC31CC4E-F389-4BEE-BBE6-BC2AA61CF7ED}">
      <dsp:nvSpPr>
        <dsp:cNvPr id="0" name=""/>
        <dsp:cNvSpPr/>
      </dsp:nvSpPr>
      <dsp:spPr>
        <a:xfrm>
          <a:off x="0" y="1694902"/>
          <a:ext cx="10058399" cy="6335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Georgia Pro"/>
            </a:rPr>
            <a:t>"It also helps when the professor says something because we get so many emails. Me personally, I probably get about like 35, 50 accounting emails a day. It's crazy."</a:t>
          </a:r>
        </a:p>
      </dsp:txBody>
      <dsp:txXfrm>
        <a:off x="30928" y="1725830"/>
        <a:ext cx="9996543" cy="571699"/>
      </dsp:txXfrm>
    </dsp:sp>
    <dsp:sp modelId="{048CFC72-9890-4490-AC57-DC060FC88D9A}">
      <dsp:nvSpPr>
        <dsp:cNvPr id="0" name=""/>
        <dsp:cNvSpPr/>
      </dsp:nvSpPr>
      <dsp:spPr>
        <a:xfrm>
          <a:off x="0" y="2383177"/>
          <a:ext cx="10058399" cy="6335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Georgia Pro"/>
            </a:rPr>
            <a:t>"Food and also recruiting opportunities"</a:t>
          </a:r>
        </a:p>
      </dsp:txBody>
      <dsp:txXfrm>
        <a:off x="30928" y="2414105"/>
        <a:ext cx="9996543" cy="571699"/>
      </dsp:txXfrm>
    </dsp:sp>
    <dsp:sp modelId="{7EC4F61C-9CE6-4B7F-B3AD-1C28424D636F}">
      <dsp:nvSpPr>
        <dsp:cNvPr id="0" name=""/>
        <dsp:cNvSpPr/>
      </dsp:nvSpPr>
      <dsp:spPr>
        <a:xfrm>
          <a:off x="0" y="3071452"/>
          <a:ext cx="10058399" cy="63355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latin typeface="Georgia Pro"/>
            </a:rPr>
            <a:t>"I know a lot of like organizations that have social media, and that's how I usually find things."</a:t>
          </a:r>
        </a:p>
      </dsp:txBody>
      <dsp:txXfrm>
        <a:off x="30928" y="3102380"/>
        <a:ext cx="9996543" cy="57169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97007-E7FF-499D-97D5-EDDA1C0758B5}">
      <dsp:nvSpPr>
        <dsp:cNvPr id="0" name=""/>
        <dsp:cNvSpPr/>
      </dsp:nvSpPr>
      <dsp:spPr>
        <a:xfrm>
          <a:off x="0" y="453400"/>
          <a:ext cx="10058399" cy="6528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latin typeface="Georgia Pro"/>
            </a:rPr>
            <a:t>Primary: Email – One Central Email from McCoy</a:t>
          </a:r>
        </a:p>
      </dsp:txBody>
      <dsp:txXfrm>
        <a:off x="31870" y="485270"/>
        <a:ext cx="9994659" cy="589119"/>
      </dsp:txXfrm>
    </dsp:sp>
    <dsp:sp modelId="{A369005A-6B8D-4690-AC92-9E709ACFD4F9}">
      <dsp:nvSpPr>
        <dsp:cNvPr id="0" name=""/>
        <dsp:cNvSpPr/>
      </dsp:nvSpPr>
      <dsp:spPr>
        <a:xfrm>
          <a:off x="0" y="1195540"/>
          <a:ext cx="10058399" cy="65285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latin typeface="Georgia Pro"/>
            </a:rPr>
            <a:t>Centralized Communication Plan Enacted Consistently</a:t>
          </a:r>
        </a:p>
      </dsp:txBody>
      <dsp:txXfrm>
        <a:off x="31870" y="1227410"/>
        <a:ext cx="9994659" cy="589119"/>
      </dsp:txXfrm>
    </dsp:sp>
    <dsp:sp modelId="{23A5175F-D99F-4EAC-9524-4200203CB220}">
      <dsp:nvSpPr>
        <dsp:cNvPr id="0" name=""/>
        <dsp:cNvSpPr/>
      </dsp:nvSpPr>
      <dsp:spPr>
        <a:xfrm>
          <a:off x="0" y="1937680"/>
          <a:ext cx="10058399" cy="65285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latin typeface="Georgia Pro"/>
            </a:rPr>
            <a:t>Free McCoy Gear, Free Food, Extra Credit/PDUS </a:t>
          </a:r>
        </a:p>
      </dsp:txBody>
      <dsp:txXfrm>
        <a:off x="31870" y="1969550"/>
        <a:ext cx="9994659" cy="589119"/>
      </dsp:txXfrm>
    </dsp:sp>
    <dsp:sp modelId="{D445FC44-FD49-4A30-B3F3-1CC6E896B43D}">
      <dsp:nvSpPr>
        <dsp:cNvPr id="0" name=""/>
        <dsp:cNvSpPr/>
      </dsp:nvSpPr>
      <dsp:spPr>
        <a:xfrm>
          <a:off x="0" y="2679820"/>
          <a:ext cx="10058399" cy="65285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en-US" sz="3100" kern="1200">
              <a:latin typeface="Georgia Pro"/>
            </a:rPr>
            <a:t>Events Should Include Networking</a:t>
          </a:r>
        </a:p>
      </dsp:txBody>
      <dsp:txXfrm>
        <a:off x="31870" y="2711690"/>
        <a:ext cx="9994659" cy="5891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8057F-6ED0-47B9-898E-05E5C51BB1FE}">
      <dsp:nvSpPr>
        <dsp:cNvPr id="0" name=""/>
        <dsp:cNvSpPr/>
      </dsp:nvSpPr>
      <dsp:spPr>
        <a:xfrm>
          <a:off x="0" y="24831"/>
          <a:ext cx="6797675" cy="17550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1" kern="1200">
              <a:latin typeface="Georgia Pro"/>
            </a:rPr>
            <a:t>"For the school to establish a resourceful Student Success Center, they must identify the services that students desire to be present at the SSC."</a:t>
          </a:r>
          <a:endParaRPr lang="en-US" sz="2500" kern="1200">
            <a:latin typeface="Georgia Pro"/>
          </a:endParaRPr>
        </a:p>
      </dsp:txBody>
      <dsp:txXfrm>
        <a:off x="85672" y="110503"/>
        <a:ext cx="6626331" cy="1583656"/>
      </dsp:txXfrm>
    </dsp:sp>
    <dsp:sp modelId="{E08DDBE6-0865-42F2-BD26-869C45607E28}">
      <dsp:nvSpPr>
        <dsp:cNvPr id="0" name=""/>
        <dsp:cNvSpPr/>
      </dsp:nvSpPr>
      <dsp:spPr>
        <a:xfrm>
          <a:off x="0" y="1851831"/>
          <a:ext cx="6797675" cy="175500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GB" sz="2500" kern="1200">
              <a:latin typeface="Georgia Pro"/>
            </a:rPr>
            <a:t>Effective Communication with Students: </a:t>
          </a:r>
          <a:endParaRPr lang="en-US" sz="2500" kern="1200">
            <a:latin typeface="Georgia Pro"/>
          </a:endParaRPr>
        </a:p>
      </dsp:txBody>
      <dsp:txXfrm>
        <a:off x="85672" y="1937503"/>
        <a:ext cx="6626331" cy="1583656"/>
      </dsp:txXfrm>
    </dsp:sp>
    <dsp:sp modelId="{CDF0878E-E097-437D-8ABE-C4D258AA1428}">
      <dsp:nvSpPr>
        <dsp:cNvPr id="0" name=""/>
        <dsp:cNvSpPr/>
      </dsp:nvSpPr>
      <dsp:spPr>
        <a:xfrm>
          <a:off x="0" y="3606831"/>
          <a:ext cx="6797675" cy="2018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en-GB" sz="2000" kern="1200">
              <a:latin typeface="Georgia Pro"/>
            </a:rPr>
            <a:t>Decrease Student Attrition</a:t>
          </a:r>
          <a:endParaRPr lang="en-US" sz="2000" kern="1200">
            <a:latin typeface="Georgia Pro"/>
          </a:endParaRPr>
        </a:p>
        <a:p>
          <a:pPr marL="228600" lvl="1" indent="-228600" algn="l" defTabSz="889000" rtl="0">
            <a:lnSpc>
              <a:spcPct val="90000"/>
            </a:lnSpc>
            <a:spcBef>
              <a:spcPct val="0"/>
            </a:spcBef>
            <a:spcAft>
              <a:spcPct val="20000"/>
            </a:spcAft>
            <a:buChar char="•"/>
          </a:pPr>
          <a:r>
            <a:rPr lang="en-GB" sz="2000" kern="1200">
              <a:latin typeface="Georgia Pro"/>
            </a:rPr>
            <a:t>Increase Student Retention</a:t>
          </a:r>
          <a:endParaRPr lang="en-US" sz="2000" kern="1200">
            <a:latin typeface="Georgia Pro"/>
          </a:endParaRPr>
        </a:p>
        <a:p>
          <a:pPr marL="228600" lvl="1" indent="-228600" algn="l" defTabSz="889000" rtl="0">
            <a:lnSpc>
              <a:spcPct val="90000"/>
            </a:lnSpc>
            <a:spcBef>
              <a:spcPct val="0"/>
            </a:spcBef>
            <a:spcAft>
              <a:spcPct val="20000"/>
            </a:spcAft>
            <a:buChar char="•"/>
          </a:pPr>
          <a:r>
            <a:rPr lang="en-GB" sz="2000" kern="1200">
              <a:latin typeface="Georgia Pro"/>
            </a:rPr>
            <a:t>Building a “Sense of Belonging”</a:t>
          </a:r>
          <a:endParaRPr lang="en-US" sz="2000" kern="1200">
            <a:latin typeface="Georgia Pro"/>
          </a:endParaRPr>
        </a:p>
        <a:p>
          <a:pPr marL="228600" lvl="1" indent="-228600" algn="l" defTabSz="889000" rtl="0">
            <a:lnSpc>
              <a:spcPct val="90000"/>
            </a:lnSpc>
            <a:spcBef>
              <a:spcPct val="0"/>
            </a:spcBef>
            <a:spcAft>
              <a:spcPct val="20000"/>
            </a:spcAft>
            <a:buChar char="•"/>
          </a:pPr>
          <a:r>
            <a:rPr lang="en-GB" sz="2000" kern="1200">
              <a:latin typeface="Georgia Pro"/>
            </a:rPr>
            <a:t>Services for Disadvantaged Students</a:t>
          </a:r>
          <a:endParaRPr lang="en-US" sz="2000" kern="1200">
            <a:latin typeface="Georgia Pro"/>
          </a:endParaRPr>
        </a:p>
        <a:p>
          <a:pPr marL="228600" lvl="1" indent="-228600" algn="l" defTabSz="889000" rtl="0">
            <a:lnSpc>
              <a:spcPct val="90000"/>
            </a:lnSpc>
            <a:spcBef>
              <a:spcPct val="0"/>
            </a:spcBef>
            <a:spcAft>
              <a:spcPct val="20000"/>
            </a:spcAft>
            <a:buChar char="•"/>
          </a:pPr>
          <a:r>
            <a:rPr lang="en-GB" sz="2000" kern="1200">
              <a:latin typeface="Georgia Pro"/>
            </a:rPr>
            <a:t>Identifying Student Expectations</a:t>
          </a:r>
          <a:endParaRPr lang="en-US" sz="2000" kern="1200">
            <a:latin typeface="Georgia Pro"/>
          </a:endParaRPr>
        </a:p>
        <a:p>
          <a:pPr marL="228600" lvl="1" indent="-228600" algn="l" defTabSz="889000">
            <a:lnSpc>
              <a:spcPct val="90000"/>
            </a:lnSpc>
            <a:spcBef>
              <a:spcPct val="0"/>
            </a:spcBef>
            <a:spcAft>
              <a:spcPct val="20000"/>
            </a:spcAft>
            <a:buChar char="•"/>
          </a:pPr>
          <a:r>
            <a:rPr lang="en-GB" sz="2000" kern="1200">
              <a:latin typeface="Georgia Pro"/>
            </a:rPr>
            <a:t>Best Way to Track Progress of Students</a:t>
          </a:r>
          <a:br>
            <a:rPr lang="en-GB" sz="2000" kern="1200"/>
          </a:br>
          <a:endParaRPr lang="en-US" sz="2000" kern="1200"/>
        </a:p>
      </dsp:txBody>
      <dsp:txXfrm>
        <a:off x="0" y="3606831"/>
        <a:ext cx="6797675" cy="2018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888B7-9060-4B37-98EF-3E61A8B88FD7}">
      <dsp:nvSpPr>
        <dsp:cNvPr id="0" name=""/>
        <dsp:cNvSpPr/>
      </dsp:nvSpPr>
      <dsp:spPr>
        <a:xfrm>
          <a:off x="0" y="462"/>
          <a:ext cx="10058399" cy="108147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E69B0-6B96-459A-87E0-B4CD7DF0CC33}">
      <dsp:nvSpPr>
        <dsp:cNvPr id="0" name=""/>
        <dsp:cNvSpPr/>
      </dsp:nvSpPr>
      <dsp:spPr>
        <a:xfrm>
          <a:off x="327145" y="243793"/>
          <a:ext cx="594810" cy="5948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304745-5825-4E4B-B1F1-7291BC47EFCC}">
      <dsp:nvSpPr>
        <dsp:cNvPr id="0" name=""/>
        <dsp:cNvSpPr/>
      </dsp:nvSpPr>
      <dsp:spPr>
        <a:xfrm>
          <a:off x="1249101" y="462"/>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977900">
            <a:lnSpc>
              <a:spcPct val="100000"/>
            </a:lnSpc>
            <a:spcBef>
              <a:spcPct val="0"/>
            </a:spcBef>
            <a:spcAft>
              <a:spcPct val="35000"/>
            </a:spcAft>
            <a:buNone/>
          </a:pPr>
          <a:r>
            <a:rPr lang="en-GB" sz="2200" kern="1200">
              <a:latin typeface="Georgia Pro"/>
            </a:rPr>
            <a:t>What services do students need?</a:t>
          </a:r>
          <a:endParaRPr lang="en-US" sz="2200" kern="1200">
            <a:latin typeface="Georgia Pro"/>
          </a:endParaRPr>
        </a:p>
      </dsp:txBody>
      <dsp:txXfrm>
        <a:off x="1249101" y="462"/>
        <a:ext cx="8809298" cy="1081473"/>
      </dsp:txXfrm>
    </dsp:sp>
    <dsp:sp modelId="{886DD0A0-4237-4A1C-BCE3-91A73C3E7A27}">
      <dsp:nvSpPr>
        <dsp:cNvPr id="0" name=""/>
        <dsp:cNvSpPr/>
      </dsp:nvSpPr>
      <dsp:spPr>
        <a:xfrm>
          <a:off x="0" y="1352303"/>
          <a:ext cx="10058399" cy="108147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04B641-6AB6-4C23-BC3D-DCEB1F007BCB}">
      <dsp:nvSpPr>
        <dsp:cNvPr id="0" name=""/>
        <dsp:cNvSpPr/>
      </dsp:nvSpPr>
      <dsp:spPr>
        <a:xfrm>
          <a:off x="327145" y="1595634"/>
          <a:ext cx="594810" cy="5948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72F2902-8659-4DA7-9B0C-EDD5AB406A60}">
      <dsp:nvSpPr>
        <dsp:cNvPr id="0" name=""/>
        <dsp:cNvSpPr/>
      </dsp:nvSpPr>
      <dsp:spPr>
        <a:xfrm>
          <a:off x="1249101" y="1352303"/>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977900">
            <a:lnSpc>
              <a:spcPct val="100000"/>
            </a:lnSpc>
            <a:spcBef>
              <a:spcPct val="0"/>
            </a:spcBef>
            <a:spcAft>
              <a:spcPct val="35000"/>
            </a:spcAft>
            <a:buNone/>
          </a:pPr>
          <a:r>
            <a:rPr lang="en-GB" sz="2200" kern="1200">
              <a:latin typeface="Georgia Pro"/>
            </a:rPr>
            <a:t>What services do students perceive they need to be successful?</a:t>
          </a:r>
          <a:endParaRPr lang="en-US" sz="2200" kern="1200">
            <a:latin typeface="Georgia Pro"/>
          </a:endParaRPr>
        </a:p>
      </dsp:txBody>
      <dsp:txXfrm>
        <a:off x="1249101" y="1352303"/>
        <a:ext cx="8809298" cy="1081473"/>
      </dsp:txXfrm>
    </dsp:sp>
    <dsp:sp modelId="{D637D585-7175-4CAA-B98A-EEB142382933}">
      <dsp:nvSpPr>
        <dsp:cNvPr id="0" name=""/>
        <dsp:cNvSpPr/>
      </dsp:nvSpPr>
      <dsp:spPr>
        <a:xfrm>
          <a:off x="0" y="2704144"/>
          <a:ext cx="10058399" cy="108147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C0AEAA-4393-4F0D-BCB2-ABAE5A3F7483}">
      <dsp:nvSpPr>
        <dsp:cNvPr id="0" name=""/>
        <dsp:cNvSpPr/>
      </dsp:nvSpPr>
      <dsp:spPr>
        <a:xfrm>
          <a:off x="327145" y="2947476"/>
          <a:ext cx="594810" cy="5948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D72A3A-1A10-41DD-9C9A-E40B615F7219}">
      <dsp:nvSpPr>
        <dsp:cNvPr id="0" name=""/>
        <dsp:cNvSpPr/>
      </dsp:nvSpPr>
      <dsp:spPr>
        <a:xfrm>
          <a:off x="1249101" y="2704144"/>
          <a:ext cx="8809298" cy="1081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456" tIns="114456" rIns="114456" bIns="114456" numCol="1" spcCol="1270" anchor="ctr" anchorCtr="0">
          <a:noAutofit/>
        </a:bodyPr>
        <a:lstStyle/>
        <a:p>
          <a:pPr marL="0" lvl="0" indent="0" algn="l" defTabSz="977900">
            <a:lnSpc>
              <a:spcPct val="100000"/>
            </a:lnSpc>
            <a:spcBef>
              <a:spcPct val="0"/>
            </a:spcBef>
            <a:spcAft>
              <a:spcPct val="35000"/>
            </a:spcAft>
            <a:buNone/>
          </a:pPr>
          <a:r>
            <a:rPr lang="en-GB" sz="2200" kern="1200">
              <a:latin typeface="Georgia Pro"/>
            </a:rPr>
            <a:t>How can we successfully advertise the new McCoy College of Business Student Success Center at Texas State University and its offerings to the entire undergraduate community? </a:t>
          </a:r>
          <a:endParaRPr lang="en-US" sz="2200" kern="1200">
            <a:latin typeface="Georgia Pro"/>
          </a:endParaRPr>
        </a:p>
      </dsp:txBody>
      <dsp:txXfrm>
        <a:off x="1249101" y="2704144"/>
        <a:ext cx="8809298" cy="10814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ED507-EB54-4F61-8146-8E6316B358E3}">
      <dsp:nvSpPr>
        <dsp:cNvPr id="0" name=""/>
        <dsp:cNvSpPr/>
      </dsp:nvSpPr>
      <dsp:spPr>
        <a:xfrm>
          <a:off x="0" y="234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EFF21A-F756-4BEC-AD4E-34DE8321E7EE}">
      <dsp:nvSpPr>
        <dsp:cNvPr id="0" name=""/>
        <dsp:cNvSpPr/>
      </dsp:nvSpPr>
      <dsp:spPr>
        <a:xfrm>
          <a:off x="359511" y="269750"/>
          <a:ext cx="653657" cy="6536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72A052D-2A88-4FE3-A793-97406EC12976}">
      <dsp:nvSpPr>
        <dsp:cNvPr id="0" name=""/>
        <dsp:cNvSpPr/>
      </dsp:nvSpPr>
      <dsp:spPr>
        <a:xfrm>
          <a:off x="1372680" y="234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GB" sz="2200" b="0" kern="1200">
              <a:latin typeface="Georgia Pro"/>
            </a:rPr>
            <a:t>IDI, focus group and Word/Pic Association participants: Principles of Marketing class  </a:t>
          </a:r>
          <a:endParaRPr lang="en-US" sz="2200" b="0" kern="1200">
            <a:latin typeface="Georgia Pro"/>
          </a:endParaRPr>
        </a:p>
      </dsp:txBody>
      <dsp:txXfrm>
        <a:off x="1372680" y="2344"/>
        <a:ext cx="5424994" cy="1188467"/>
      </dsp:txXfrm>
    </dsp:sp>
    <dsp:sp modelId="{B8B060BD-BF0D-4E49-9244-2B06DAFDDB44}">
      <dsp:nvSpPr>
        <dsp:cNvPr id="0" name=""/>
        <dsp:cNvSpPr/>
      </dsp:nvSpPr>
      <dsp:spPr>
        <a:xfrm>
          <a:off x="0" y="148792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0D38AE-C471-4A26-9BCC-70289AFA9F24}">
      <dsp:nvSpPr>
        <dsp:cNvPr id="0" name=""/>
        <dsp:cNvSpPr/>
      </dsp:nvSpPr>
      <dsp:spPr>
        <a:xfrm>
          <a:off x="359511" y="1755334"/>
          <a:ext cx="653657" cy="6536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0E8C80-5957-454E-9A86-224AAA48B821}">
      <dsp:nvSpPr>
        <dsp:cNvPr id="0" name=""/>
        <dsp:cNvSpPr/>
      </dsp:nvSpPr>
      <dsp:spPr>
        <a:xfrm>
          <a:off x="1372680" y="148792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GB" sz="2200" kern="1200">
              <a:latin typeface="Georgia Pro"/>
            </a:rPr>
            <a:t>Short answer survey: Principles of Marketing classes </a:t>
          </a:r>
        </a:p>
      </dsp:txBody>
      <dsp:txXfrm>
        <a:off x="1372680" y="1487929"/>
        <a:ext cx="5424994" cy="1188467"/>
      </dsp:txXfrm>
    </dsp:sp>
    <dsp:sp modelId="{3FC6EA77-A1A6-4E54-8168-8A5425137E61}">
      <dsp:nvSpPr>
        <dsp:cNvPr id="0" name=""/>
        <dsp:cNvSpPr/>
      </dsp:nvSpPr>
      <dsp:spPr>
        <a:xfrm>
          <a:off x="0" y="2973514"/>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2A5A6-F5EE-428B-809B-A6A25CB877B4}">
      <dsp:nvSpPr>
        <dsp:cNvPr id="0" name=""/>
        <dsp:cNvSpPr/>
      </dsp:nvSpPr>
      <dsp:spPr>
        <a:xfrm>
          <a:off x="359511" y="3240919"/>
          <a:ext cx="653657" cy="6536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D14FCB-3899-499C-891E-107436716E83}">
      <dsp:nvSpPr>
        <dsp:cNvPr id="0" name=""/>
        <dsp:cNvSpPr/>
      </dsp:nvSpPr>
      <dsp:spPr>
        <a:xfrm>
          <a:off x="1372680" y="2973514"/>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GB" sz="2200" kern="1200">
              <a:latin typeface="Georgia Pro"/>
            </a:rPr>
            <a:t>Senior sample: undergraduate marketing management class</a:t>
          </a:r>
          <a:endParaRPr lang="en-US" sz="2200" kern="1200">
            <a:latin typeface="Georgia Pro"/>
          </a:endParaRPr>
        </a:p>
      </dsp:txBody>
      <dsp:txXfrm>
        <a:off x="1372680" y="2973514"/>
        <a:ext cx="5424994" cy="1188467"/>
      </dsp:txXfrm>
    </dsp:sp>
    <dsp:sp modelId="{6E25A485-1CBA-4FC1-8419-FC8E73B7A98C}">
      <dsp:nvSpPr>
        <dsp:cNvPr id="0" name=""/>
        <dsp:cNvSpPr/>
      </dsp:nvSpPr>
      <dsp:spPr>
        <a:xfrm>
          <a:off x="0" y="4459099"/>
          <a:ext cx="6797675" cy="118846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640C48-1C83-4FB4-85B7-72D7DBC185D9}">
      <dsp:nvSpPr>
        <dsp:cNvPr id="0" name=""/>
        <dsp:cNvSpPr/>
      </dsp:nvSpPr>
      <dsp:spPr>
        <a:xfrm>
          <a:off x="359511" y="4726504"/>
          <a:ext cx="653657" cy="6536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B27CEB-69A7-46EE-A517-393C2F13F6F8}">
      <dsp:nvSpPr>
        <dsp:cNvPr id="0" name=""/>
        <dsp:cNvSpPr/>
      </dsp:nvSpPr>
      <dsp:spPr>
        <a:xfrm>
          <a:off x="1372680" y="4459099"/>
          <a:ext cx="5424994" cy="1188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80" tIns="125780" rIns="125780" bIns="125780" numCol="1" spcCol="1270" anchor="ctr" anchorCtr="0">
          <a:noAutofit/>
        </a:bodyPr>
        <a:lstStyle/>
        <a:p>
          <a:pPr marL="0" lvl="0" indent="0" algn="l" defTabSz="977900">
            <a:lnSpc>
              <a:spcPct val="100000"/>
            </a:lnSpc>
            <a:spcBef>
              <a:spcPct val="0"/>
            </a:spcBef>
            <a:spcAft>
              <a:spcPct val="35000"/>
            </a:spcAft>
            <a:buNone/>
          </a:pPr>
          <a:r>
            <a:rPr lang="en-GB" sz="2200" kern="1200">
              <a:latin typeface="Georgia Pro"/>
            </a:rPr>
            <a:t> Freshman sample: email sent to all freshmen McCoy students </a:t>
          </a:r>
        </a:p>
      </dsp:txBody>
      <dsp:txXfrm>
        <a:off x="1372680" y="4459099"/>
        <a:ext cx="5424994" cy="11884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30221-A36E-4C90-84AF-811EE53C8B5C}">
      <dsp:nvSpPr>
        <dsp:cNvPr id="0" name=""/>
        <dsp:cNvSpPr/>
      </dsp:nvSpPr>
      <dsp:spPr>
        <a:xfrm>
          <a:off x="0" y="50706"/>
          <a:ext cx="6797675" cy="83362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Georgia Pro"/>
            </a:rPr>
            <a:t>Primary research and secondary research conducted</a:t>
          </a:r>
        </a:p>
      </dsp:txBody>
      <dsp:txXfrm>
        <a:off x="40694" y="91400"/>
        <a:ext cx="6716287" cy="752237"/>
      </dsp:txXfrm>
    </dsp:sp>
    <dsp:sp modelId="{994B8E11-B9B3-4706-807C-26FFA80B99A2}">
      <dsp:nvSpPr>
        <dsp:cNvPr id="0" name=""/>
        <dsp:cNvSpPr/>
      </dsp:nvSpPr>
      <dsp:spPr>
        <a:xfrm>
          <a:off x="0" y="884331"/>
          <a:ext cx="6797675"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Georgia Pro"/>
            </a:rPr>
            <a:t>In-Depth interviews (IDIs)</a:t>
          </a:r>
        </a:p>
        <a:p>
          <a:pPr marL="228600" lvl="1" indent="-228600" algn="l" defTabSz="889000">
            <a:lnSpc>
              <a:spcPct val="90000"/>
            </a:lnSpc>
            <a:spcBef>
              <a:spcPct val="0"/>
            </a:spcBef>
            <a:spcAft>
              <a:spcPct val="20000"/>
            </a:spcAft>
            <a:buChar char="•"/>
          </a:pPr>
          <a:r>
            <a:rPr lang="en-US" sz="2000" kern="1200">
              <a:latin typeface="Georgia Pro"/>
            </a:rPr>
            <a:t>Focus Groups</a:t>
          </a:r>
        </a:p>
        <a:p>
          <a:pPr marL="228600" lvl="1" indent="-228600" algn="l" defTabSz="889000">
            <a:lnSpc>
              <a:spcPct val="90000"/>
            </a:lnSpc>
            <a:spcBef>
              <a:spcPct val="0"/>
            </a:spcBef>
            <a:spcAft>
              <a:spcPct val="20000"/>
            </a:spcAft>
            <a:buChar char="•"/>
          </a:pPr>
          <a:r>
            <a:rPr lang="en-US" sz="2000" kern="1200">
              <a:latin typeface="Georgia Pro"/>
            </a:rPr>
            <a:t>Online Surveys</a:t>
          </a:r>
        </a:p>
        <a:p>
          <a:pPr marL="228600" lvl="1" indent="-228600" algn="l" defTabSz="889000" rtl="0">
            <a:lnSpc>
              <a:spcPct val="90000"/>
            </a:lnSpc>
            <a:spcBef>
              <a:spcPct val="0"/>
            </a:spcBef>
            <a:spcAft>
              <a:spcPct val="20000"/>
            </a:spcAft>
            <a:buChar char="•"/>
          </a:pPr>
          <a:r>
            <a:rPr lang="en-US" sz="2000" kern="1200">
              <a:latin typeface="Georgia Pro"/>
            </a:rPr>
            <a:t>Email Traffic Analysis</a:t>
          </a:r>
        </a:p>
        <a:p>
          <a:pPr marL="228600" lvl="1" indent="-228600" algn="l" defTabSz="889000" rtl="0">
            <a:lnSpc>
              <a:spcPct val="90000"/>
            </a:lnSpc>
            <a:spcBef>
              <a:spcPct val="0"/>
            </a:spcBef>
            <a:spcAft>
              <a:spcPct val="20000"/>
            </a:spcAft>
            <a:buChar char="•"/>
          </a:pPr>
          <a:r>
            <a:rPr lang="en-US" sz="2000" kern="1200">
              <a:latin typeface="Georgia Pro"/>
            </a:rPr>
            <a:t>Word/Picture Association</a:t>
          </a:r>
        </a:p>
        <a:p>
          <a:pPr marL="228600" lvl="1" indent="-228600" algn="l" defTabSz="889000" rtl="0">
            <a:lnSpc>
              <a:spcPct val="90000"/>
            </a:lnSpc>
            <a:spcBef>
              <a:spcPct val="0"/>
            </a:spcBef>
            <a:spcAft>
              <a:spcPct val="20000"/>
            </a:spcAft>
            <a:buChar char="•"/>
          </a:pPr>
          <a:r>
            <a:rPr lang="en-US" sz="2000" kern="1200" dirty="0">
              <a:latin typeface="Georgia Pro"/>
            </a:rPr>
            <a:t>Website Recommendations</a:t>
          </a:r>
        </a:p>
      </dsp:txBody>
      <dsp:txXfrm>
        <a:off x="0" y="884331"/>
        <a:ext cx="6797675" cy="1656000"/>
      </dsp:txXfrm>
    </dsp:sp>
    <dsp:sp modelId="{23734C2A-4907-4FA5-8920-031098A5985D}">
      <dsp:nvSpPr>
        <dsp:cNvPr id="0" name=""/>
        <dsp:cNvSpPr/>
      </dsp:nvSpPr>
      <dsp:spPr>
        <a:xfrm>
          <a:off x="0" y="2540331"/>
          <a:ext cx="6797675" cy="833625"/>
        </a:xfrm>
        <a:prstGeom prst="round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Georgia Pro"/>
            </a:rPr>
            <a:t>All interviews and surveys had a predetermined set of questions </a:t>
          </a:r>
        </a:p>
      </dsp:txBody>
      <dsp:txXfrm>
        <a:off x="40694" y="2581025"/>
        <a:ext cx="6716287" cy="752237"/>
      </dsp:txXfrm>
    </dsp:sp>
    <dsp:sp modelId="{947FE8BD-065A-4A00-9DB0-B9E84A703549}">
      <dsp:nvSpPr>
        <dsp:cNvPr id="0" name=""/>
        <dsp:cNvSpPr/>
      </dsp:nvSpPr>
      <dsp:spPr>
        <a:xfrm>
          <a:off x="0" y="3445956"/>
          <a:ext cx="6797675" cy="833625"/>
        </a:xfrm>
        <a:prstGeom prst="round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Georgia Pro"/>
            </a:rPr>
            <a:t>Moderators used follow up questions/further probing</a:t>
          </a:r>
        </a:p>
      </dsp:txBody>
      <dsp:txXfrm>
        <a:off x="40694" y="3486650"/>
        <a:ext cx="6716287" cy="752237"/>
      </dsp:txXfrm>
    </dsp:sp>
    <dsp:sp modelId="{84231588-855E-4A25-89CA-52D3C619F4B6}">
      <dsp:nvSpPr>
        <dsp:cNvPr id="0" name=""/>
        <dsp:cNvSpPr/>
      </dsp:nvSpPr>
      <dsp:spPr>
        <a:xfrm>
          <a:off x="0" y="4351581"/>
          <a:ext cx="6797675" cy="833625"/>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latin typeface="Georgia Pro"/>
            </a:rPr>
            <a:t>Online surveys conducted through email</a:t>
          </a:r>
        </a:p>
      </dsp:txBody>
      <dsp:txXfrm>
        <a:off x="40694" y="4392275"/>
        <a:ext cx="6716287" cy="752237"/>
      </dsp:txXfrm>
    </dsp:sp>
    <dsp:sp modelId="{7555C402-3D5D-4C24-AF1B-4BDE0AD51871}">
      <dsp:nvSpPr>
        <dsp:cNvPr id="0" name=""/>
        <dsp:cNvSpPr/>
      </dsp:nvSpPr>
      <dsp:spPr>
        <a:xfrm>
          <a:off x="0" y="5185206"/>
          <a:ext cx="6797675"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826"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a:latin typeface="Georgia Pro"/>
            </a:rPr>
            <a:t>Responses tracked through an excel spreadsheet</a:t>
          </a:r>
        </a:p>
      </dsp:txBody>
      <dsp:txXfrm>
        <a:off x="0" y="5185206"/>
        <a:ext cx="6797675" cy="414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903DA-48F0-481E-8B2C-42AE887229A9}">
      <dsp:nvSpPr>
        <dsp:cNvPr id="0" name=""/>
        <dsp:cNvSpPr/>
      </dsp:nvSpPr>
      <dsp:spPr>
        <a:xfrm>
          <a:off x="0" y="491"/>
          <a:ext cx="10058399"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D641A4-4713-4E9E-895D-7A038158F954}">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D2C5E6-AAE1-4F43-ADA5-621F7ED4B28F}">
      <dsp:nvSpPr>
        <dsp:cNvPr id="0" name=""/>
        <dsp:cNvSpPr/>
      </dsp:nvSpPr>
      <dsp:spPr>
        <a:xfrm>
          <a:off x="1327175" y="491"/>
          <a:ext cx="873122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100000"/>
            </a:lnSpc>
            <a:spcBef>
              <a:spcPct val="0"/>
            </a:spcBef>
            <a:spcAft>
              <a:spcPct val="35000"/>
            </a:spcAft>
            <a:buNone/>
          </a:pPr>
          <a:r>
            <a:rPr lang="en-GB" sz="2500" kern="1200">
              <a:latin typeface="Georgia Pro"/>
            </a:rPr>
            <a:t>Coded using a systematic approach</a:t>
          </a:r>
          <a:endParaRPr lang="en-US" sz="2500" kern="1200">
            <a:latin typeface="Georgia Pro"/>
          </a:endParaRPr>
        </a:p>
      </dsp:txBody>
      <dsp:txXfrm>
        <a:off x="1327175" y="491"/>
        <a:ext cx="8731224" cy="1149069"/>
      </dsp:txXfrm>
    </dsp:sp>
    <dsp:sp modelId="{8C0D4CAB-59D8-415A-8BD4-89552EA858E2}">
      <dsp:nvSpPr>
        <dsp:cNvPr id="0" name=""/>
        <dsp:cNvSpPr/>
      </dsp:nvSpPr>
      <dsp:spPr>
        <a:xfrm>
          <a:off x="0" y="1436827"/>
          <a:ext cx="10058399"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93042-1541-40CE-8B63-D7B4788B105F}">
      <dsp:nvSpPr>
        <dsp:cNvPr id="0" name=""/>
        <dsp:cNvSpPr/>
      </dsp:nvSpPr>
      <dsp:spPr>
        <a:xfrm>
          <a:off x="347593" y="1695368"/>
          <a:ext cx="631988" cy="631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F21B5F-9723-4FB4-80B3-44B0F8628CE9}">
      <dsp:nvSpPr>
        <dsp:cNvPr id="0" name=""/>
        <dsp:cNvSpPr/>
      </dsp:nvSpPr>
      <dsp:spPr>
        <a:xfrm>
          <a:off x="1327175" y="1436827"/>
          <a:ext cx="873122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100000"/>
            </a:lnSpc>
            <a:spcBef>
              <a:spcPct val="0"/>
            </a:spcBef>
            <a:spcAft>
              <a:spcPct val="35000"/>
            </a:spcAft>
            <a:buNone/>
          </a:pPr>
          <a:r>
            <a:rPr lang="en-GB" sz="2500" kern="1200">
              <a:latin typeface="Georgia Pro"/>
            </a:rPr>
            <a:t>Completed by 3 researchers with a review system for each sets of codes</a:t>
          </a:r>
          <a:endParaRPr lang="en-US" sz="2500" kern="1200">
            <a:latin typeface="Georgia Pro"/>
          </a:endParaRPr>
        </a:p>
      </dsp:txBody>
      <dsp:txXfrm>
        <a:off x="1327175" y="1436827"/>
        <a:ext cx="8731224" cy="1149069"/>
      </dsp:txXfrm>
    </dsp:sp>
    <dsp:sp modelId="{08234B0A-35EE-45D8-A19C-FDF4E4B93956}">
      <dsp:nvSpPr>
        <dsp:cNvPr id="0" name=""/>
        <dsp:cNvSpPr/>
      </dsp:nvSpPr>
      <dsp:spPr>
        <a:xfrm>
          <a:off x="0" y="2873164"/>
          <a:ext cx="10058399"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B9ED24-D510-4847-AFEF-62F7D3DE4C2B}">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AC93D-68AA-4B65-A9FC-B95FF07599A7}">
      <dsp:nvSpPr>
        <dsp:cNvPr id="0" name=""/>
        <dsp:cNvSpPr/>
      </dsp:nvSpPr>
      <dsp:spPr>
        <a:xfrm>
          <a:off x="1327175" y="2873164"/>
          <a:ext cx="8731224"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100000"/>
            </a:lnSpc>
            <a:spcBef>
              <a:spcPct val="0"/>
            </a:spcBef>
            <a:spcAft>
              <a:spcPct val="35000"/>
            </a:spcAft>
            <a:buNone/>
          </a:pPr>
          <a:r>
            <a:rPr lang="en-GB" sz="2500" kern="1200">
              <a:latin typeface="Georgia Pro"/>
            </a:rPr>
            <a:t>Coding system: overall code, a theme and a category </a:t>
          </a:r>
          <a:endParaRPr lang="en-US" sz="2500" kern="1200">
            <a:latin typeface="Georgia Pro"/>
          </a:endParaRPr>
        </a:p>
      </dsp:txBody>
      <dsp:txXfrm>
        <a:off x="1327175" y="2873164"/>
        <a:ext cx="8731224" cy="11490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BF008-9C2A-4797-AEDA-A391E9C999CA}">
      <dsp:nvSpPr>
        <dsp:cNvPr id="0" name=""/>
        <dsp:cNvSpPr/>
      </dsp:nvSpPr>
      <dsp:spPr>
        <a:xfrm>
          <a:off x="742755" y="2729"/>
          <a:ext cx="1523483" cy="9140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Community </a:t>
          </a:r>
        </a:p>
      </dsp:txBody>
      <dsp:txXfrm>
        <a:off x="742755" y="2729"/>
        <a:ext cx="1523483" cy="914089"/>
      </dsp:txXfrm>
    </dsp:sp>
    <dsp:sp modelId="{916DEDE4-87E9-4C13-A9D7-DC2FEDB775B3}">
      <dsp:nvSpPr>
        <dsp:cNvPr id="0" name=""/>
        <dsp:cNvSpPr/>
      </dsp:nvSpPr>
      <dsp:spPr>
        <a:xfrm>
          <a:off x="2418586" y="2729"/>
          <a:ext cx="1523483" cy="9140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Success</a:t>
          </a:r>
        </a:p>
      </dsp:txBody>
      <dsp:txXfrm>
        <a:off x="2418586" y="2729"/>
        <a:ext cx="1523483" cy="914089"/>
      </dsp:txXfrm>
    </dsp:sp>
    <dsp:sp modelId="{DE1FC552-7C3E-44E5-A6F2-8B8851138C6C}">
      <dsp:nvSpPr>
        <dsp:cNvPr id="0" name=""/>
        <dsp:cNvSpPr/>
      </dsp:nvSpPr>
      <dsp:spPr>
        <a:xfrm>
          <a:off x="742755" y="1069167"/>
          <a:ext cx="1523483" cy="9140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Stress</a:t>
          </a:r>
        </a:p>
      </dsp:txBody>
      <dsp:txXfrm>
        <a:off x="742755" y="1069167"/>
        <a:ext cx="1523483" cy="914089"/>
      </dsp:txXfrm>
    </dsp:sp>
    <dsp:sp modelId="{DFD49A2D-EBEF-4F55-83C4-0B0E491BD1E6}">
      <dsp:nvSpPr>
        <dsp:cNvPr id="0" name=""/>
        <dsp:cNvSpPr/>
      </dsp:nvSpPr>
      <dsp:spPr>
        <a:xfrm>
          <a:off x="2418586" y="1069167"/>
          <a:ext cx="1523483" cy="9140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Guidance</a:t>
          </a:r>
        </a:p>
      </dsp:txBody>
      <dsp:txXfrm>
        <a:off x="2418586" y="1069167"/>
        <a:ext cx="1523483" cy="914089"/>
      </dsp:txXfrm>
    </dsp:sp>
    <dsp:sp modelId="{5CDA2837-53AA-4327-858D-DFF6BC30C8AB}">
      <dsp:nvSpPr>
        <dsp:cNvPr id="0" name=""/>
        <dsp:cNvSpPr/>
      </dsp:nvSpPr>
      <dsp:spPr>
        <a:xfrm>
          <a:off x="742755" y="2135606"/>
          <a:ext cx="1523483" cy="9140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Resources</a:t>
          </a:r>
        </a:p>
      </dsp:txBody>
      <dsp:txXfrm>
        <a:off x="742755" y="2135606"/>
        <a:ext cx="1523483" cy="914089"/>
      </dsp:txXfrm>
    </dsp:sp>
    <dsp:sp modelId="{EF3A828C-F613-412D-A243-B49C847B4E92}">
      <dsp:nvSpPr>
        <dsp:cNvPr id="0" name=""/>
        <dsp:cNvSpPr/>
      </dsp:nvSpPr>
      <dsp:spPr>
        <a:xfrm>
          <a:off x="2418586" y="2135606"/>
          <a:ext cx="1523483" cy="9140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Communication</a:t>
          </a:r>
        </a:p>
      </dsp:txBody>
      <dsp:txXfrm>
        <a:off x="2418586" y="2135606"/>
        <a:ext cx="1523483" cy="914089"/>
      </dsp:txXfrm>
    </dsp:sp>
    <dsp:sp modelId="{73F3259B-D588-4440-BD82-32DC37141D9A}">
      <dsp:nvSpPr>
        <dsp:cNvPr id="0" name=""/>
        <dsp:cNvSpPr/>
      </dsp:nvSpPr>
      <dsp:spPr>
        <a:xfrm>
          <a:off x="742755" y="3202044"/>
          <a:ext cx="1523483" cy="9140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Events</a:t>
          </a:r>
        </a:p>
      </dsp:txBody>
      <dsp:txXfrm>
        <a:off x="742755" y="3202044"/>
        <a:ext cx="1523483" cy="914089"/>
      </dsp:txXfrm>
    </dsp:sp>
    <dsp:sp modelId="{A5CC0144-EDB4-44BC-B27D-62218A4F6FCF}">
      <dsp:nvSpPr>
        <dsp:cNvPr id="0" name=""/>
        <dsp:cNvSpPr/>
      </dsp:nvSpPr>
      <dsp:spPr>
        <a:xfrm>
          <a:off x="2418586" y="3202044"/>
          <a:ext cx="1523483" cy="91408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Mentor </a:t>
          </a:r>
        </a:p>
      </dsp:txBody>
      <dsp:txXfrm>
        <a:off x="2418586" y="3202044"/>
        <a:ext cx="1523483" cy="914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FB029-7CF9-476F-AA2D-5C6B44D8DBF6}">
      <dsp:nvSpPr>
        <dsp:cNvPr id="0" name=""/>
        <dsp:cNvSpPr/>
      </dsp:nvSpPr>
      <dsp:spPr>
        <a:xfrm>
          <a:off x="3218687" y="323"/>
          <a:ext cx="3621024" cy="518552"/>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Georgia Pro"/>
            </a:rPr>
            <a:t>Social Interaction</a:t>
          </a:r>
          <a:endParaRPr lang="en-US" sz="1700" kern="1200">
            <a:latin typeface="Georgia Pro"/>
          </a:endParaRPr>
        </a:p>
      </dsp:txBody>
      <dsp:txXfrm>
        <a:off x="3244001" y="25637"/>
        <a:ext cx="3570396" cy="467924"/>
      </dsp:txXfrm>
    </dsp:sp>
    <dsp:sp modelId="{ECDFE5B8-14F6-41FD-9EC7-571A6CF2F7FD}">
      <dsp:nvSpPr>
        <dsp:cNvPr id="0" name=""/>
        <dsp:cNvSpPr/>
      </dsp:nvSpPr>
      <dsp:spPr>
        <a:xfrm>
          <a:off x="3218687" y="544803"/>
          <a:ext cx="3621024" cy="518552"/>
        </a:xfrm>
        <a:prstGeom prst="roundRect">
          <a:avLst/>
        </a:prstGeom>
        <a:solidFill>
          <a:schemeClr val="accent2">
            <a:hueOff val="6506"/>
            <a:satOff val="-4479"/>
            <a:lumOff val="-11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Georgia Pro"/>
            </a:rPr>
            <a:t>Academic Support</a:t>
          </a:r>
          <a:endParaRPr lang="en-US" sz="1700" kern="1200">
            <a:latin typeface="Georgia Pro"/>
          </a:endParaRPr>
        </a:p>
      </dsp:txBody>
      <dsp:txXfrm>
        <a:off x="3244001" y="570117"/>
        <a:ext cx="3570396" cy="467924"/>
      </dsp:txXfrm>
    </dsp:sp>
    <dsp:sp modelId="{92A1C259-0347-4A24-84E2-A5B9C0B16D3B}">
      <dsp:nvSpPr>
        <dsp:cNvPr id="0" name=""/>
        <dsp:cNvSpPr/>
      </dsp:nvSpPr>
      <dsp:spPr>
        <a:xfrm>
          <a:off x="3218687" y="1089283"/>
          <a:ext cx="3621024" cy="518552"/>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Georgia Pro"/>
            </a:rPr>
            <a:t>Financial Support</a:t>
          </a:r>
          <a:endParaRPr lang="en-US" sz="1700" kern="1200">
            <a:latin typeface="Georgia Pro"/>
          </a:endParaRPr>
        </a:p>
      </dsp:txBody>
      <dsp:txXfrm>
        <a:off x="3244001" y="1114597"/>
        <a:ext cx="3570396" cy="467924"/>
      </dsp:txXfrm>
    </dsp:sp>
    <dsp:sp modelId="{2EB0A19F-0216-4133-A3D6-3C21C16F655A}">
      <dsp:nvSpPr>
        <dsp:cNvPr id="0" name=""/>
        <dsp:cNvSpPr/>
      </dsp:nvSpPr>
      <dsp:spPr>
        <a:xfrm>
          <a:off x="3218687" y="1633763"/>
          <a:ext cx="3621024" cy="518552"/>
        </a:xfrm>
        <a:prstGeom prst="round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Georgia Pro"/>
            </a:rPr>
            <a:t>Personal Relationships</a:t>
          </a:r>
          <a:endParaRPr lang="en-US" sz="1700" kern="1200">
            <a:latin typeface="Georgia Pro"/>
          </a:endParaRPr>
        </a:p>
      </dsp:txBody>
      <dsp:txXfrm>
        <a:off x="3244001" y="1659077"/>
        <a:ext cx="3570396" cy="467924"/>
      </dsp:txXfrm>
    </dsp:sp>
    <dsp:sp modelId="{CF0D12E7-1502-4183-8312-785E50185AA1}">
      <dsp:nvSpPr>
        <dsp:cNvPr id="0" name=""/>
        <dsp:cNvSpPr/>
      </dsp:nvSpPr>
      <dsp:spPr>
        <a:xfrm>
          <a:off x="3218687" y="2178243"/>
          <a:ext cx="3621024" cy="518552"/>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Georgia Pro"/>
            </a:rPr>
            <a:t>Hybrid Communication </a:t>
          </a:r>
          <a:endParaRPr lang="en-US" sz="1700" kern="1200">
            <a:latin typeface="Georgia Pro"/>
          </a:endParaRPr>
        </a:p>
      </dsp:txBody>
      <dsp:txXfrm>
        <a:off x="3244001" y="2203557"/>
        <a:ext cx="3570396" cy="467924"/>
      </dsp:txXfrm>
    </dsp:sp>
    <dsp:sp modelId="{847DBEFE-49ED-4388-8B97-590774338EA8}">
      <dsp:nvSpPr>
        <dsp:cNvPr id="0" name=""/>
        <dsp:cNvSpPr/>
      </dsp:nvSpPr>
      <dsp:spPr>
        <a:xfrm>
          <a:off x="3218687" y="2722723"/>
          <a:ext cx="3621024" cy="518552"/>
        </a:xfrm>
        <a:prstGeom prst="roundRect">
          <a:avLst/>
        </a:prstGeom>
        <a:solidFill>
          <a:schemeClr val="accent2">
            <a:hueOff val="32532"/>
            <a:satOff val="-22397"/>
            <a:lumOff val="-5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Georgia Pro"/>
            </a:rPr>
            <a:t>Social and Extra-curricular events</a:t>
          </a:r>
          <a:endParaRPr lang="en-US" sz="1700" kern="1200">
            <a:latin typeface="Georgia Pro"/>
          </a:endParaRPr>
        </a:p>
      </dsp:txBody>
      <dsp:txXfrm>
        <a:off x="3244001" y="2748037"/>
        <a:ext cx="3570396" cy="467924"/>
      </dsp:txXfrm>
    </dsp:sp>
    <dsp:sp modelId="{4C9F786C-2234-4E91-BAA2-2E9CA28A8CCB}">
      <dsp:nvSpPr>
        <dsp:cNvPr id="0" name=""/>
        <dsp:cNvSpPr/>
      </dsp:nvSpPr>
      <dsp:spPr>
        <a:xfrm>
          <a:off x="3218687" y="3267204"/>
          <a:ext cx="3621024" cy="518552"/>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GB" sz="1700" kern="1200">
              <a:latin typeface="Georgia Pro"/>
            </a:rPr>
            <a:t>Faculty/ Staff Relationships</a:t>
          </a:r>
          <a:endParaRPr lang="en-US" sz="1700" kern="1200">
            <a:latin typeface="Georgia Pro"/>
          </a:endParaRPr>
        </a:p>
      </dsp:txBody>
      <dsp:txXfrm>
        <a:off x="3244001" y="3292518"/>
        <a:ext cx="3570396" cy="4679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F5869-C6DC-4B39-8548-8B982809A88C}">
      <dsp:nvSpPr>
        <dsp:cNvPr id="0" name=""/>
        <dsp:cNvSpPr/>
      </dsp:nvSpPr>
      <dsp:spPr>
        <a:xfrm>
          <a:off x="2946" y="373475"/>
          <a:ext cx="2337792" cy="1402675"/>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Georgia Pro"/>
            </a:rPr>
            <a:t>Focus on First-Year Students </a:t>
          </a:r>
        </a:p>
      </dsp:txBody>
      <dsp:txXfrm>
        <a:off x="2946" y="373475"/>
        <a:ext cx="2337792" cy="1402675"/>
      </dsp:txXfrm>
    </dsp:sp>
    <dsp:sp modelId="{E0CBBB82-819B-4EEE-9EC0-761E8E2D8A20}">
      <dsp:nvSpPr>
        <dsp:cNvPr id="0" name=""/>
        <dsp:cNvSpPr/>
      </dsp:nvSpPr>
      <dsp:spPr>
        <a:xfrm>
          <a:off x="2574518" y="373475"/>
          <a:ext cx="2337792" cy="1402675"/>
        </a:xfrm>
        <a:prstGeom prst="rect">
          <a:avLst/>
        </a:prstGeom>
        <a:solidFill>
          <a:schemeClr val="accent2">
            <a:hueOff val="6506"/>
            <a:satOff val="-4479"/>
            <a:lumOff val="-114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Georgia Pro"/>
            </a:rPr>
            <a:t>Student-Faculty Contact Time</a:t>
          </a:r>
        </a:p>
      </dsp:txBody>
      <dsp:txXfrm>
        <a:off x="2574518" y="373475"/>
        <a:ext cx="2337792" cy="1402675"/>
      </dsp:txXfrm>
    </dsp:sp>
    <dsp:sp modelId="{CEA4A91E-56CC-482E-8524-6A7146E1FB3F}">
      <dsp:nvSpPr>
        <dsp:cNvPr id="0" name=""/>
        <dsp:cNvSpPr/>
      </dsp:nvSpPr>
      <dsp:spPr>
        <a:xfrm>
          <a:off x="5146089" y="373475"/>
          <a:ext cx="2337792" cy="1402675"/>
        </a:xfrm>
        <a:prstGeom prst="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Georgia Pro"/>
            </a:rPr>
            <a:t>Quality of Information Provided to Parents </a:t>
          </a:r>
        </a:p>
      </dsp:txBody>
      <dsp:txXfrm>
        <a:off x="5146089" y="373475"/>
        <a:ext cx="2337792" cy="1402675"/>
      </dsp:txXfrm>
    </dsp:sp>
    <dsp:sp modelId="{92A4B1F2-B12D-458D-8F0D-718FD1C96A6D}">
      <dsp:nvSpPr>
        <dsp:cNvPr id="0" name=""/>
        <dsp:cNvSpPr/>
      </dsp:nvSpPr>
      <dsp:spPr>
        <a:xfrm>
          <a:off x="7717661" y="373475"/>
          <a:ext cx="2337792" cy="1402675"/>
        </a:xfrm>
        <a:prstGeom prst="rect">
          <a:avLst/>
        </a:prstGeom>
        <a:solidFill>
          <a:schemeClr val="accent2">
            <a:hueOff val="19519"/>
            <a:satOff val="-13438"/>
            <a:lumOff val="-34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Georgia Pro"/>
            </a:rPr>
            <a:t>Student Centered Culture </a:t>
          </a:r>
        </a:p>
      </dsp:txBody>
      <dsp:txXfrm>
        <a:off x="7717661" y="373475"/>
        <a:ext cx="2337792" cy="1402675"/>
      </dsp:txXfrm>
    </dsp:sp>
    <dsp:sp modelId="{55A59100-D661-48FB-9D39-D56CC9C4CACF}">
      <dsp:nvSpPr>
        <dsp:cNvPr id="0" name=""/>
        <dsp:cNvSpPr/>
      </dsp:nvSpPr>
      <dsp:spPr>
        <a:xfrm>
          <a:off x="1288732" y="2009929"/>
          <a:ext cx="2337792" cy="1402675"/>
        </a:xfrm>
        <a:prstGeom prst="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Georgia Pro"/>
            </a:rPr>
            <a:t>Quality of Support Services </a:t>
          </a:r>
        </a:p>
      </dsp:txBody>
      <dsp:txXfrm>
        <a:off x="1288732" y="2009929"/>
        <a:ext cx="2337792" cy="1402675"/>
      </dsp:txXfrm>
    </dsp:sp>
    <dsp:sp modelId="{D6824E15-7F26-49C5-B1B3-998E38BB91E5}">
      <dsp:nvSpPr>
        <dsp:cNvPr id="0" name=""/>
        <dsp:cNvSpPr/>
      </dsp:nvSpPr>
      <dsp:spPr>
        <a:xfrm>
          <a:off x="3860303" y="2009929"/>
          <a:ext cx="2337792" cy="1402675"/>
        </a:xfrm>
        <a:prstGeom prst="rect">
          <a:avLst/>
        </a:prstGeom>
        <a:solidFill>
          <a:schemeClr val="accent2">
            <a:hueOff val="32532"/>
            <a:satOff val="-22397"/>
            <a:lumOff val="-57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Georgia Pro"/>
            </a:rPr>
            <a:t>A Sense of Community</a:t>
          </a:r>
        </a:p>
      </dsp:txBody>
      <dsp:txXfrm>
        <a:off x="3860303" y="2009929"/>
        <a:ext cx="2337792" cy="1402675"/>
      </dsp:txXfrm>
    </dsp:sp>
    <dsp:sp modelId="{3885F03B-FC98-4380-AB08-A2B1A37E7858}">
      <dsp:nvSpPr>
        <dsp:cNvPr id="0" name=""/>
        <dsp:cNvSpPr/>
      </dsp:nvSpPr>
      <dsp:spPr>
        <a:xfrm>
          <a:off x="6431875" y="2009929"/>
          <a:ext cx="2337792" cy="1402675"/>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Georgia Pro"/>
            </a:rPr>
            <a:t>Social Media – The New Email?</a:t>
          </a:r>
        </a:p>
      </dsp:txBody>
      <dsp:txXfrm>
        <a:off x="6431875" y="2009929"/>
        <a:ext cx="2337792" cy="140267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CD5E9D-18A8-42C4-B05A-7379BB12DE21}" type="datetimeFigureOut">
              <a:t>11/30/22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51216-4CA7-4FA6-93C8-391370A618FD}" type="slidenum">
              <a:t>‹#›</a:t>
            </a:fld>
            <a:endParaRPr lang="en-US"/>
          </a:p>
        </p:txBody>
      </p:sp>
    </p:spTree>
    <p:extLst>
      <p:ext uri="{BB962C8B-B14F-4D97-AF65-F5344CB8AC3E}">
        <p14:creationId xmlns:p14="http://schemas.microsoft.com/office/powerpoint/2010/main" val="1286884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Kate</a:t>
            </a:r>
          </a:p>
          <a:p>
            <a:endParaRPr lang="en-US">
              <a:cs typeface="Calibri"/>
            </a:endParaRPr>
          </a:p>
          <a:p>
            <a:r>
              <a:rPr lang="en-US">
                <a:cs typeface="Calibri"/>
              </a:rPr>
              <a:t>Thank Dr</a:t>
            </a:r>
          </a:p>
          <a:p>
            <a:endParaRPr lang="en-US">
              <a:cs typeface="Calibri"/>
            </a:endParaRPr>
          </a:p>
          <a:p>
            <a:r>
              <a:rPr lang="en-US">
                <a:cs typeface="Calibri"/>
              </a:rPr>
              <a:t>ALL Introduce</a:t>
            </a:r>
            <a:endParaRPr lang="en-US"/>
          </a:p>
        </p:txBody>
      </p:sp>
      <p:sp>
        <p:nvSpPr>
          <p:cNvPr id="4" name="Slide Number Placeholder 3"/>
          <p:cNvSpPr>
            <a:spLocks noGrp="1"/>
          </p:cNvSpPr>
          <p:nvPr>
            <p:ph type="sldNum" sz="quarter" idx="5"/>
          </p:nvPr>
        </p:nvSpPr>
        <p:spPr/>
        <p:txBody>
          <a:bodyPr/>
          <a:lstStyle/>
          <a:p>
            <a:fld id="{7E051216-4CA7-4FA6-93C8-391370A618FD}" type="slidenum">
              <a:rPr lang="en-US"/>
              <a:t>1</a:t>
            </a:fld>
            <a:endParaRPr lang="en-US"/>
          </a:p>
        </p:txBody>
      </p:sp>
    </p:spTree>
    <p:extLst>
      <p:ext uri="{BB962C8B-B14F-4D97-AF65-F5344CB8AC3E}">
        <p14:creationId xmlns:p14="http://schemas.microsoft.com/office/powerpoint/2010/main" val="1469358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Yarelis</a:t>
            </a:r>
          </a:p>
        </p:txBody>
      </p:sp>
      <p:sp>
        <p:nvSpPr>
          <p:cNvPr id="4" name="Slide Number Placeholder 3"/>
          <p:cNvSpPr>
            <a:spLocks noGrp="1"/>
          </p:cNvSpPr>
          <p:nvPr>
            <p:ph type="sldNum" sz="quarter" idx="5"/>
          </p:nvPr>
        </p:nvSpPr>
        <p:spPr/>
        <p:txBody>
          <a:bodyPr/>
          <a:lstStyle/>
          <a:p>
            <a:fld id="{7E051216-4CA7-4FA6-93C8-391370A618FD}" type="slidenum">
              <a:rPr lang="en-US"/>
              <a:t>13</a:t>
            </a:fld>
            <a:endParaRPr lang="en-US"/>
          </a:p>
        </p:txBody>
      </p:sp>
    </p:spTree>
    <p:extLst>
      <p:ext uri="{BB962C8B-B14F-4D97-AF65-F5344CB8AC3E}">
        <p14:creationId xmlns:p14="http://schemas.microsoft.com/office/powerpoint/2010/main" val="782877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Yarelis</a:t>
            </a:r>
          </a:p>
        </p:txBody>
      </p:sp>
      <p:sp>
        <p:nvSpPr>
          <p:cNvPr id="4" name="Slide Number Placeholder 3"/>
          <p:cNvSpPr>
            <a:spLocks noGrp="1"/>
          </p:cNvSpPr>
          <p:nvPr>
            <p:ph type="sldNum" sz="quarter" idx="5"/>
          </p:nvPr>
        </p:nvSpPr>
        <p:spPr/>
        <p:txBody>
          <a:bodyPr/>
          <a:lstStyle/>
          <a:p>
            <a:fld id="{7E051216-4CA7-4FA6-93C8-391370A618FD}" type="slidenum">
              <a:rPr lang="en-US"/>
              <a:t>14</a:t>
            </a:fld>
            <a:endParaRPr lang="en-US"/>
          </a:p>
        </p:txBody>
      </p:sp>
    </p:spTree>
    <p:extLst>
      <p:ext uri="{BB962C8B-B14F-4D97-AF65-F5344CB8AC3E}">
        <p14:creationId xmlns:p14="http://schemas.microsoft.com/office/powerpoint/2010/main" val="1532320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Yarelis</a:t>
            </a:r>
          </a:p>
        </p:txBody>
      </p:sp>
      <p:sp>
        <p:nvSpPr>
          <p:cNvPr id="4" name="Slide Number Placeholder 3"/>
          <p:cNvSpPr>
            <a:spLocks noGrp="1"/>
          </p:cNvSpPr>
          <p:nvPr>
            <p:ph type="sldNum" sz="quarter" idx="5"/>
          </p:nvPr>
        </p:nvSpPr>
        <p:spPr/>
        <p:txBody>
          <a:bodyPr/>
          <a:lstStyle/>
          <a:p>
            <a:fld id="{7E051216-4CA7-4FA6-93C8-391370A618FD}" type="slidenum">
              <a:rPr lang="en-US"/>
              <a:t>15</a:t>
            </a:fld>
            <a:endParaRPr lang="en-US"/>
          </a:p>
        </p:txBody>
      </p:sp>
    </p:spTree>
    <p:extLst>
      <p:ext uri="{BB962C8B-B14F-4D97-AF65-F5344CB8AC3E}">
        <p14:creationId xmlns:p14="http://schemas.microsoft.com/office/powerpoint/2010/main" val="2383961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Kate</a:t>
            </a:r>
          </a:p>
        </p:txBody>
      </p:sp>
      <p:sp>
        <p:nvSpPr>
          <p:cNvPr id="4" name="Slide Number Placeholder 3"/>
          <p:cNvSpPr>
            <a:spLocks noGrp="1"/>
          </p:cNvSpPr>
          <p:nvPr>
            <p:ph type="sldNum" sz="quarter" idx="5"/>
          </p:nvPr>
        </p:nvSpPr>
        <p:spPr/>
        <p:txBody>
          <a:bodyPr/>
          <a:lstStyle/>
          <a:p>
            <a:fld id="{7E051216-4CA7-4FA6-93C8-391370A618FD}" type="slidenum">
              <a:rPr lang="en-US"/>
              <a:t>16</a:t>
            </a:fld>
            <a:endParaRPr lang="en-US"/>
          </a:p>
        </p:txBody>
      </p:sp>
    </p:spTree>
    <p:extLst>
      <p:ext uri="{BB962C8B-B14F-4D97-AF65-F5344CB8AC3E}">
        <p14:creationId xmlns:p14="http://schemas.microsoft.com/office/powerpoint/2010/main" val="2501881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Yarelis</a:t>
            </a:r>
          </a:p>
        </p:txBody>
      </p:sp>
      <p:sp>
        <p:nvSpPr>
          <p:cNvPr id="4" name="Slide Number Placeholder 3"/>
          <p:cNvSpPr>
            <a:spLocks noGrp="1"/>
          </p:cNvSpPr>
          <p:nvPr>
            <p:ph type="sldNum" sz="quarter" idx="5"/>
          </p:nvPr>
        </p:nvSpPr>
        <p:spPr/>
        <p:txBody>
          <a:bodyPr/>
          <a:lstStyle/>
          <a:p>
            <a:fld id="{7E051216-4CA7-4FA6-93C8-391370A618FD}" type="slidenum">
              <a:rPr lang="en-US"/>
              <a:t>17</a:t>
            </a:fld>
            <a:endParaRPr lang="en-US"/>
          </a:p>
        </p:txBody>
      </p:sp>
    </p:spTree>
    <p:extLst>
      <p:ext uri="{BB962C8B-B14F-4D97-AF65-F5344CB8AC3E}">
        <p14:creationId xmlns:p14="http://schemas.microsoft.com/office/powerpoint/2010/main" val="929293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Yarelis</a:t>
            </a:r>
          </a:p>
        </p:txBody>
      </p:sp>
      <p:sp>
        <p:nvSpPr>
          <p:cNvPr id="4" name="Slide Number Placeholder 3"/>
          <p:cNvSpPr>
            <a:spLocks noGrp="1"/>
          </p:cNvSpPr>
          <p:nvPr>
            <p:ph type="sldNum" sz="quarter" idx="5"/>
          </p:nvPr>
        </p:nvSpPr>
        <p:spPr/>
        <p:txBody>
          <a:bodyPr/>
          <a:lstStyle/>
          <a:p>
            <a:fld id="{7E051216-4CA7-4FA6-93C8-391370A618FD}" type="slidenum">
              <a:rPr lang="en-US"/>
              <a:t>18</a:t>
            </a:fld>
            <a:endParaRPr lang="en-US"/>
          </a:p>
        </p:txBody>
      </p:sp>
    </p:spTree>
    <p:extLst>
      <p:ext uri="{BB962C8B-B14F-4D97-AF65-F5344CB8AC3E}">
        <p14:creationId xmlns:p14="http://schemas.microsoft.com/office/powerpoint/2010/main" val="345251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Yarelis</a:t>
            </a:r>
          </a:p>
        </p:txBody>
      </p:sp>
      <p:sp>
        <p:nvSpPr>
          <p:cNvPr id="4" name="Slide Number Placeholder 3"/>
          <p:cNvSpPr>
            <a:spLocks noGrp="1"/>
          </p:cNvSpPr>
          <p:nvPr>
            <p:ph type="sldNum" sz="quarter" idx="5"/>
          </p:nvPr>
        </p:nvSpPr>
        <p:spPr/>
        <p:txBody>
          <a:bodyPr/>
          <a:lstStyle/>
          <a:p>
            <a:fld id="{7E051216-4CA7-4FA6-93C8-391370A618FD}" type="slidenum">
              <a:rPr lang="en-US"/>
              <a:t>19</a:t>
            </a:fld>
            <a:endParaRPr lang="en-US"/>
          </a:p>
        </p:txBody>
      </p:sp>
    </p:spTree>
    <p:extLst>
      <p:ext uri="{BB962C8B-B14F-4D97-AF65-F5344CB8AC3E}">
        <p14:creationId xmlns:p14="http://schemas.microsoft.com/office/powerpoint/2010/main" val="2054512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Yarelis</a:t>
            </a:r>
          </a:p>
        </p:txBody>
      </p:sp>
      <p:sp>
        <p:nvSpPr>
          <p:cNvPr id="4" name="Slide Number Placeholder 3"/>
          <p:cNvSpPr>
            <a:spLocks noGrp="1"/>
          </p:cNvSpPr>
          <p:nvPr>
            <p:ph type="sldNum" sz="quarter" idx="5"/>
          </p:nvPr>
        </p:nvSpPr>
        <p:spPr/>
        <p:txBody>
          <a:bodyPr/>
          <a:lstStyle/>
          <a:p>
            <a:fld id="{7E051216-4CA7-4FA6-93C8-391370A618FD}" type="slidenum">
              <a:rPr lang="en-US"/>
              <a:t>20</a:t>
            </a:fld>
            <a:endParaRPr lang="en-US"/>
          </a:p>
        </p:txBody>
      </p:sp>
    </p:spTree>
    <p:extLst>
      <p:ext uri="{BB962C8B-B14F-4D97-AF65-F5344CB8AC3E}">
        <p14:creationId xmlns:p14="http://schemas.microsoft.com/office/powerpoint/2010/main" val="352187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Yarelis</a:t>
            </a:r>
          </a:p>
        </p:txBody>
      </p:sp>
      <p:sp>
        <p:nvSpPr>
          <p:cNvPr id="4" name="Slide Number Placeholder 3"/>
          <p:cNvSpPr>
            <a:spLocks noGrp="1"/>
          </p:cNvSpPr>
          <p:nvPr>
            <p:ph type="sldNum" sz="quarter" idx="5"/>
          </p:nvPr>
        </p:nvSpPr>
        <p:spPr/>
        <p:txBody>
          <a:bodyPr/>
          <a:lstStyle/>
          <a:p>
            <a:fld id="{7E051216-4CA7-4FA6-93C8-391370A618FD}" type="slidenum">
              <a:rPr lang="en-US"/>
              <a:t>21</a:t>
            </a:fld>
            <a:endParaRPr lang="en-US"/>
          </a:p>
        </p:txBody>
      </p:sp>
    </p:spTree>
    <p:extLst>
      <p:ext uri="{BB962C8B-B14F-4D97-AF65-F5344CB8AC3E}">
        <p14:creationId xmlns:p14="http://schemas.microsoft.com/office/powerpoint/2010/main" val="766916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Yarelis</a:t>
            </a:r>
          </a:p>
        </p:txBody>
      </p:sp>
      <p:sp>
        <p:nvSpPr>
          <p:cNvPr id="4" name="Slide Number Placeholder 3"/>
          <p:cNvSpPr>
            <a:spLocks noGrp="1"/>
          </p:cNvSpPr>
          <p:nvPr>
            <p:ph type="sldNum" sz="quarter" idx="5"/>
          </p:nvPr>
        </p:nvSpPr>
        <p:spPr/>
        <p:txBody>
          <a:bodyPr/>
          <a:lstStyle/>
          <a:p>
            <a:fld id="{7E051216-4CA7-4FA6-93C8-391370A618FD}" type="slidenum">
              <a:rPr lang="en-US"/>
              <a:t>22</a:t>
            </a:fld>
            <a:endParaRPr lang="en-US"/>
          </a:p>
        </p:txBody>
      </p:sp>
    </p:spTree>
    <p:extLst>
      <p:ext uri="{BB962C8B-B14F-4D97-AF65-F5344CB8AC3E}">
        <p14:creationId xmlns:p14="http://schemas.microsoft.com/office/powerpoint/2010/main" val="211928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Kate</a:t>
            </a:r>
          </a:p>
          <a:p>
            <a:endParaRPr lang="en-US">
              <a:cs typeface="Calibri"/>
            </a:endParaRPr>
          </a:p>
          <a:p>
            <a:r>
              <a:rPr lang="en-US">
                <a:cs typeface="Calibri"/>
              </a:rPr>
              <a:t>High Level Overview of what we have done</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7E051216-4CA7-4FA6-93C8-391370A618FD}" type="slidenum">
              <a:t>2</a:t>
            </a:fld>
            <a:endParaRPr lang="en-US"/>
          </a:p>
        </p:txBody>
      </p:sp>
    </p:spTree>
    <p:extLst>
      <p:ext uri="{BB962C8B-B14F-4D97-AF65-F5344CB8AC3E}">
        <p14:creationId xmlns:p14="http://schemas.microsoft.com/office/powerpoint/2010/main" val="1635938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Yarelis</a:t>
            </a:r>
          </a:p>
        </p:txBody>
      </p:sp>
      <p:sp>
        <p:nvSpPr>
          <p:cNvPr id="4" name="Slide Number Placeholder 3"/>
          <p:cNvSpPr>
            <a:spLocks noGrp="1"/>
          </p:cNvSpPr>
          <p:nvPr>
            <p:ph type="sldNum" sz="quarter" idx="5"/>
          </p:nvPr>
        </p:nvSpPr>
        <p:spPr/>
        <p:txBody>
          <a:bodyPr/>
          <a:lstStyle/>
          <a:p>
            <a:fld id="{7E051216-4CA7-4FA6-93C8-391370A618FD}" type="slidenum">
              <a:rPr lang="en-US"/>
              <a:t>23</a:t>
            </a:fld>
            <a:endParaRPr lang="en-US"/>
          </a:p>
        </p:txBody>
      </p:sp>
    </p:spTree>
    <p:extLst>
      <p:ext uri="{BB962C8B-B14F-4D97-AF65-F5344CB8AC3E}">
        <p14:creationId xmlns:p14="http://schemas.microsoft.com/office/powerpoint/2010/main" val="2617742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Joe</a:t>
            </a:r>
          </a:p>
        </p:txBody>
      </p:sp>
      <p:sp>
        <p:nvSpPr>
          <p:cNvPr id="4" name="Slide Number Placeholder 3"/>
          <p:cNvSpPr>
            <a:spLocks noGrp="1"/>
          </p:cNvSpPr>
          <p:nvPr>
            <p:ph type="sldNum" sz="quarter" idx="5"/>
          </p:nvPr>
        </p:nvSpPr>
        <p:spPr/>
        <p:txBody>
          <a:bodyPr/>
          <a:lstStyle/>
          <a:p>
            <a:fld id="{7E051216-4CA7-4FA6-93C8-391370A618FD}" type="slidenum">
              <a:rPr lang="en-US"/>
              <a:t>24</a:t>
            </a:fld>
            <a:endParaRPr lang="en-US"/>
          </a:p>
        </p:txBody>
      </p:sp>
    </p:spTree>
    <p:extLst>
      <p:ext uri="{BB962C8B-B14F-4D97-AF65-F5344CB8AC3E}">
        <p14:creationId xmlns:p14="http://schemas.microsoft.com/office/powerpoint/2010/main" val="962319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Joe</a:t>
            </a:r>
          </a:p>
        </p:txBody>
      </p:sp>
      <p:sp>
        <p:nvSpPr>
          <p:cNvPr id="4" name="Slide Number Placeholder 3"/>
          <p:cNvSpPr>
            <a:spLocks noGrp="1"/>
          </p:cNvSpPr>
          <p:nvPr>
            <p:ph type="sldNum" sz="quarter" idx="5"/>
          </p:nvPr>
        </p:nvSpPr>
        <p:spPr/>
        <p:txBody>
          <a:bodyPr/>
          <a:lstStyle/>
          <a:p>
            <a:fld id="{7E051216-4CA7-4FA6-93C8-391370A618FD}" type="slidenum">
              <a:rPr lang="en-US"/>
              <a:t>25</a:t>
            </a:fld>
            <a:endParaRPr lang="en-US"/>
          </a:p>
        </p:txBody>
      </p:sp>
    </p:spTree>
    <p:extLst>
      <p:ext uri="{BB962C8B-B14F-4D97-AF65-F5344CB8AC3E}">
        <p14:creationId xmlns:p14="http://schemas.microsoft.com/office/powerpoint/2010/main" val="3128869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Kate</a:t>
            </a:r>
          </a:p>
        </p:txBody>
      </p:sp>
      <p:sp>
        <p:nvSpPr>
          <p:cNvPr id="4" name="Slide Number Placeholder 3"/>
          <p:cNvSpPr>
            <a:spLocks noGrp="1"/>
          </p:cNvSpPr>
          <p:nvPr>
            <p:ph type="sldNum" sz="quarter" idx="5"/>
          </p:nvPr>
        </p:nvSpPr>
        <p:spPr/>
        <p:txBody>
          <a:bodyPr/>
          <a:lstStyle/>
          <a:p>
            <a:fld id="{7E051216-4CA7-4FA6-93C8-391370A618FD}" type="slidenum">
              <a:rPr lang="en-US"/>
              <a:t>26</a:t>
            </a:fld>
            <a:endParaRPr lang="en-US"/>
          </a:p>
        </p:txBody>
      </p:sp>
    </p:spTree>
    <p:extLst>
      <p:ext uri="{BB962C8B-B14F-4D97-AF65-F5344CB8AC3E}">
        <p14:creationId xmlns:p14="http://schemas.microsoft.com/office/powerpoint/2010/main" val="80395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Yarelis</a:t>
            </a:r>
          </a:p>
        </p:txBody>
      </p:sp>
      <p:sp>
        <p:nvSpPr>
          <p:cNvPr id="4" name="Slide Number Placeholder 3"/>
          <p:cNvSpPr>
            <a:spLocks noGrp="1"/>
          </p:cNvSpPr>
          <p:nvPr>
            <p:ph type="sldNum" sz="quarter" idx="5"/>
          </p:nvPr>
        </p:nvSpPr>
        <p:spPr/>
        <p:txBody>
          <a:bodyPr/>
          <a:lstStyle/>
          <a:p>
            <a:fld id="{7E051216-4CA7-4FA6-93C8-391370A618FD}" type="slidenum">
              <a:rPr lang="en-US"/>
              <a:t>3</a:t>
            </a:fld>
            <a:endParaRPr lang="en-US"/>
          </a:p>
        </p:txBody>
      </p:sp>
    </p:spTree>
    <p:extLst>
      <p:ext uri="{BB962C8B-B14F-4D97-AF65-F5344CB8AC3E}">
        <p14:creationId xmlns:p14="http://schemas.microsoft.com/office/powerpoint/2010/main" val="28943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GB">
                <a:cs typeface="Calibri" panose="020F0502020204030204"/>
              </a:rPr>
              <a:t>Yarelis</a:t>
            </a:r>
          </a:p>
          <a:p>
            <a:pPr marL="285750" indent="-285750">
              <a:lnSpc>
                <a:spcPct val="90000"/>
              </a:lnSpc>
              <a:spcBef>
                <a:spcPts val="1000"/>
              </a:spcBef>
              <a:buFont typeface="Arial"/>
              <a:buChar char="•"/>
            </a:pPr>
            <a:r>
              <a:rPr lang="en-GB"/>
              <a:t>What services do students need? - Can we really determine this? What we took away </a:t>
            </a:r>
            <a:endParaRPr lang="en-US">
              <a:cs typeface="Calibri"/>
            </a:endParaRPr>
          </a:p>
          <a:p>
            <a:pPr marL="285750" indent="-285750">
              <a:lnSpc>
                <a:spcPct val="90000"/>
              </a:lnSpc>
              <a:spcBef>
                <a:spcPts val="1000"/>
              </a:spcBef>
              <a:buFont typeface="Arial"/>
              <a:buChar char="•"/>
            </a:pPr>
            <a:r>
              <a:rPr lang="en-GB"/>
              <a:t>What services do students perceive they need to be successful? - What they say</a:t>
            </a:r>
            <a:endParaRPr lang="en-US"/>
          </a:p>
          <a:p>
            <a:pPr marL="285750" indent="-285750">
              <a:lnSpc>
                <a:spcPct val="90000"/>
              </a:lnSpc>
              <a:spcBef>
                <a:spcPts val="1000"/>
              </a:spcBef>
              <a:buFont typeface="Arial"/>
              <a:buChar char="•"/>
            </a:pPr>
            <a:r>
              <a:rPr lang="en-GB"/>
              <a:t>How can we successfully advertise the new McCoy College of Business Student Success Center at Texas State University and its offerings to the entire undergraduate community? - </a:t>
            </a:r>
            <a:r>
              <a:rPr lang="en-GB" err="1"/>
              <a:t>COmmunication</a:t>
            </a:r>
            <a:r>
              <a:rPr lang="en-GB"/>
              <a:t> Plan</a:t>
            </a:r>
            <a:endParaRPr lang="en-GB">
              <a:cs typeface="Calibri"/>
            </a:endParaRPr>
          </a:p>
          <a:p>
            <a:pPr marL="285750" indent="-285750">
              <a:lnSpc>
                <a:spcPct val="90000"/>
              </a:lnSpc>
              <a:spcBef>
                <a:spcPts val="1000"/>
              </a:spcBef>
              <a:buFont typeface="Arial"/>
              <a:buChar char="•"/>
            </a:pPr>
            <a:endParaRPr lang="en-GB">
              <a:cs typeface="Calibri"/>
            </a:endParaRPr>
          </a:p>
        </p:txBody>
      </p:sp>
      <p:sp>
        <p:nvSpPr>
          <p:cNvPr id="4" name="Slide Number Placeholder 3"/>
          <p:cNvSpPr>
            <a:spLocks noGrp="1"/>
          </p:cNvSpPr>
          <p:nvPr>
            <p:ph type="sldNum" sz="quarter" idx="5"/>
          </p:nvPr>
        </p:nvSpPr>
        <p:spPr/>
        <p:txBody>
          <a:bodyPr/>
          <a:lstStyle/>
          <a:p>
            <a:fld id="{7E051216-4CA7-4FA6-93C8-391370A618FD}" type="slidenum">
              <a:t>4</a:t>
            </a:fld>
            <a:endParaRPr lang="en-US"/>
          </a:p>
        </p:txBody>
      </p:sp>
    </p:spTree>
    <p:extLst>
      <p:ext uri="{BB962C8B-B14F-4D97-AF65-F5344CB8AC3E}">
        <p14:creationId xmlns:p14="http://schemas.microsoft.com/office/powerpoint/2010/main" val="410555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kate</a:t>
            </a:r>
          </a:p>
        </p:txBody>
      </p:sp>
      <p:sp>
        <p:nvSpPr>
          <p:cNvPr id="4" name="Slide Number Placeholder 3"/>
          <p:cNvSpPr>
            <a:spLocks noGrp="1"/>
          </p:cNvSpPr>
          <p:nvPr>
            <p:ph type="sldNum" sz="quarter" idx="5"/>
          </p:nvPr>
        </p:nvSpPr>
        <p:spPr/>
        <p:txBody>
          <a:bodyPr/>
          <a:lstStyle/>
          <a:p>
            <a:fld id="{7E051216-4CA7-4FA6-93C8-391370A618FD}" type="slidenum">
              <a:rPr lang="en-US"/>
              <a:t>5</a:t>
            </a:fld>
            <a:endParaRPr lang="en-US"/>
          </a:p>
        </p:txBody>
      </p:sp>
    </p:spTree>
    <p:extLst>
      <p:ext uri="{BB962C8B-B14F-4D97-AF65-F5344CB8AC3E}">
        <p14:creationId xmlns:p14="http://schemas.microsoft.com/office/powerpoint/2010/main" val="468474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Joe</a:t>
            </a:r>
          </a:p>
        </p:txBody>
      </p:sp>
      <p:sp>
        <p:nvSpPr>
          <p:cNvPr id="4" name="Slide Number Placeholder 3"/>
          <p:cNvSpPr>
            <a:spLocks noGrp="1"/>
          </p:cNvSpPr>
          <p:nvPr>
            <p:ph type="sldNum" sz="quarter" idx="5"/>
          </p:nvPr>
        </p:nvSpPr>
        <p:spPr/>
        <p:txBody>
          <a:bodyPr/>
          <a:lstStyle/>
          <a:p>
            <a:fld id="{7E051216-4CA7-4FA6-93C8-391370A618FD}" type="slidenum">
              <a:rPr lang="en-US"/>
              <a:t>7</a:t>
            </a:fld>
            <a:endParaRPr lang="en-US"/>
          </a:p>
        </p:txBody>
      </p:sp>
    </p:spTree>
    <p:extLst>
      <p:ext uri="{BB962C8B-B14F-4D97-AF65-F5344CB8AC3E}">
        <p14:creationId xmlns:p14="http://schemas.microsoft.com/office/powerpoint/2010/main" val="157844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Kate</a:t>
            </a:r>
            <a:endParaRPr lang="en-US"/>
          </a:p>
          <a:p>
            <a:r>
              <a:rPr lang="en-US"/>
              <a:t>o gain deeper understanding of student perceptions</a:t>
            </a:r>
          </a:p>
          <a:p>
            <a:endParaRPr lang="en-US">
              <a:cs typeface="Calibri"/>
            </a:endParaRPr>
          </a:p>
        </p:txBody>
      </p:sp>
      <p:sp>
        <p:nvSpPr>
          <p:cNvPr id="4" name="Slide Number Placeholder 3"/>
          <p:cNvSpPr>
            <a:spLocks noGrp="1"/>
          </p:cNvSpPr>
          <p:nvPr>
            <p:ph type="sldNum" sz="quarter" idx="5"/>
          </p:nvPr>
        </p:nvSpPr>
        <p:spPr/>
        <p:txBody>
          <a:bodyPr/>
          <a:lstStyle/>
          <a:p>
            <a:fld id="{7E051216-4CA7-4FA6-93C8-391370A618FD}" type="slidenum">
              <a:rPr lang="en-GB"/>
              <a:t>10</a:t>
            </a:fld>
            <a:endParaRPr lang="en-GB"/>
          </a:p>
        </p:txBody>
      </p:sp>
    </p:spTree>
    <p:extLst>
      <p:ext uri="{BB962C8B-B14F-4D97-AF65-F5344CB8AC3E}">
        <p14:creationId xmlns:p14="http://schemas.microsoft.com/office/powerpoint/2010/main" val="5946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Kate</a:t>
            </a:r>
          </a:p>
        </p:txBody>
      </p:sp>
      <p:sp>
        <p:nvSpPr>
          <p:cNvPr id="4" name="Slide Number Placeholder 3"/>
          <p:cNvSpPr>
            <a:spLocks noGrp="1"/>
          </p:cNvSpPr>
          <p:nvPr>
            <p:ph type="sldNum" sz="quarter" idx="5"/>
          </p:nvPr>
        </p:nvSpPr>
        <p:spPr/>
        <p:txBody>
          <a:bodyPr/>
          <a:lstStyle/>
          <a:p>
            <a:fld id="{7E051216-4CA7-4FA6-93C8-391370A618FD}" type="slidenum">
              <a:rPr lang="en-US"/>
              <a:t>11</a:t>
            </a:fld>
            <a:endParaRPr lang="en-US"/>
          </a:p>
        </p:txBody>
      </p:sp>
    </p:spTree>
    <p:extLst>
      <p:ext uri="{BB962C8B-B14F-4D97-AF65-F5344CB8AC3E}">
        <p14:creationId xmlns:p14="http://schemas.microsoft.com/office/powerpoint/2010/main" val="66167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Joe</a:t>
            </a:r>
          </a:p>
        </p:txBody>
      </p:sp>
      <p:sp>
        <p:nvSpPr>
          <p:cNvPr id="4" name="Slide Number Placeholder 3"/>
          <p:cNvSpPr>
            <a:spLocks noGrp="1"/>
          </p:cNvSpPr>
          <p:nvPr>
            <p:ph type="sldNum" sz="quarter" idx="5"/>
          </p:nvPr>
        </p:nvSpPr>
        <p:spPr/>
        <p:txBody>
          <a:bodyPr/>
          <a:lstStyle/>
          <a:p>
            <a:fld id="{7E051216-4CA7-4FA6-93C8-391370A618FD}" type="slidenum">
              <a:rPr lang="en-US"/>
              <a:t>12</a:t>
            </a:fld>
            <a:endParaRPr lang="en-US"/>
          </a:p>
        </p:txBody>
      </p:sp>
    </p:spTree>
    <p:extLst>
      <p:ext uri="{BB962C8B-B14F-4D97-AF65-F5344CB8AC3E}">
        <p14:creationId xmlns:p14="http://schemas.microsoft.com/office/powerpoint/2010/main" val="381885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7701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2341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973433" y="2175600"/>
            <a:ext cx="6267600" cy="145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2800"/>
              <a:buNone/>
              <a:defRPr sz="40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33" name="Google Shape;133;p21"/>
          <p:cNvSpPr txBox="1">
            <a:spLocks noGrp="1"/>
          </p:cNvSpPr>
          <p:nvPr>
            <p:ph type="subTitle" idx="1"/>
          </p:nvPr>
        </p:nvSpPr>
        <p:spPr>
          <a:xfrm>
            <a:off x="4973433" y="3635600"/>
            <a:ext cx="6267600" cy="114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34" name="Google Shape;134;p21"/>
          <p:cNvSpPr/>
          <p:nvPr/>
        </p:nvSpPr>
        <p:spPr>
          <a:xfrm rot="10800000" flipH="1">
            <a:off x="2814567" y="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21"/>
          <p:cNvSpPr/>
          <p:nvPr/>
        </p:nvSpPr>
        <p:spPr>
          <a:xfrm rot="10800000" flipH="1">
            <a:off x="0" y="34290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13848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191811" y="1562967"/>
            <a:ext cx="9027600" cy="27368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7066"/>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0" name="Google Shape;10;p2"/>
          <p:cNvSpPr txBox="1">
            <a:spLocks noGrp="1"/>
          </p:cNvSpPr>
          <p:nvPr>
            <p:ph type="subTitle" idx="1"/>
          </p:nvPr>
        </p:nvSpPr>
        <p:spPr>
          <a:xfrm>
            <a:off x="2191803" y="4349033"/>
            <a:ext cx="9027600" cy="742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2133">
                <a:solidFill>
                  <a:schemeClr val="accent2"/>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
        <p:nvSpPr>
          <p:cNvPr id="11" name="Google Shape;11;p2"/>
          <p:cNvSpPr/>
          <p:nvPr/>
        </p:nvSpPr>
        <p:spPr>
          <a:xfrm>
            <a:off x="0"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6387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5291233" y="2969400"/>
            <a:ext cx="59500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6267">
                <a:solidFill>
                  <a:schemeClr val="accent1"/>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
        <p:nvSpPr>
          <p:cNvPr id="14" name="Google Shape;14;p3"/>
          <p:cNvSpPr txBox="1">
            <a:spLocks noGrp="1"/>
          </p:cNvSpPr>
          <p:nvPr>
            <p:ph type="subTitle" idx="1"/>
          </p:nvPr>
        </p:nvSpPr>
        <p:spPr>
          <a:xfrm>
            <a:off x="5291033" y="4060500"/>
            <a:ext cx="5950000" cy="9040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sz="1867"/>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a:t>Click to edit Master subtitle style</a:t>
            </a:r>
            <a:endParaRPr/>
          </a:p>
        </p:txBody>
      </p:sp>
      <p:sp>
        <p:nvSpPr>
          <p:cNvPr id="15" name="Google Shape;15;p3"/>
          <p:cNvSpPr txBox="1">
            <a:spLocks noGrp="1"/>
          </p:cNvSpPr>
          <p:nvPr>
            <p:ph type="title" idx="2" hasCustomPrompt="1"/>
          </p:nvPr>
        </p:nvSpPr>
        <p:spPr>
          <a:xfrm>
            <a:off x="5291133" y="1683100"/>
            <a:ext cx="5950000" cy="15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9600">
                <a:solidFill>
                  <a:schemeClr val="dk2"/>
                </a:solidFill>
              </a:defRPr>
            </a:lvl1pPr>
            <a:lvl2pPr lvl="1" algn="ctr" rtl="0">
              <a:spcBef>
                <a:spcPts val="0"/>
              </a:spcBef>
              <a:spcAft>
                <a:spcPts val="0"/>
              </a:spcAft>
              <a:buSzPts val="7200"/>
              <a:buNone/>
              <a:defRPr sz="9600"/>
            </a:lvl2pPr>
            <a:lvl3pPr lvl="2" algn="ctr" rtl="0">
              <a:spcBef>
                <a:spcPts val="0"/>
              </a:spcBef>
              <a:spcAft>
                <a:spcPts val="0"/>
              </a:spcAft>
              <a:buSzPts val="7200"/>
              <a:buNone/>
              <a:defRPr sz="9600"/>
            </a:lvl3pPr>
            <a:lvl4pPr lvl="3" algn="ctr" rtl="0">
              <a:spcBef>
                <a:spcPts val="0"/>
              </a:spcBef>
              <a:spcAft>
                <a:spcPts val="0"/>
              </a:spcAft>
              <a:buSzPts val="7200"/>
              <a:buNone/>
              <a:defRPr sz="9600"/>
            </a:lvl4pPr>
            <a:lvl5pPr lvl="4" algn="ctr" rtl="0">
              <a:spcBef>
                <a:spcPts val="0"/>
              </a:spcBef>
              <a:spcAft>
                <a:spcPts val="0"/>
              </a:spcAft>
              <a:buSzPts val="7200"/>
              <a:buNone/>
              <a:defRPr sz="9600"/>
            </a:lvl5pPr>
            <a:lvl6pPr lvl="5" algn="ctr" rtl="0">
              <a:spcBef>
                <a:spcPts val="0"/>
              </a:spcBef>
              <a:spcAft>
                <a:spcPts val="0"/>
              </a:spcAft>
              <a:buSzPts val="7200"/>
              <a:buNone/>
              <a:defRPr sz="9600"/>
            </a:lvl6pPr>
            <a:lvl7pPr lvl="6" algn="ctr" rtl="0">
              <a:spcBef>
                <a:spcPts val="0"/>
              </a:spcBef>
              <a:spcAft>
                <a:spcPts val="0"/>
              </a:spcAft>
              <a:buSzPts val="7200"/>
              <a:buNone/>
              <a:defRPr sz="9600"/>
            </a:lvl7pPr>
            <a:lvl8pPr lvl="7" algn="ctr" rtl="0">
              <a:spcBef>
                <a:spcPts val="0"/>
              </a:spcBef>
              <a:spcAft>
                <a:spcPts val="0"/>
              </a:spcAft>
              <a:buSzPts val="7200"/>
              <a:buNone/>
              <a:defRPr sz="9600"/>
            </a:lvl8pPr>
            <a:lvl9pPr lvl="8" algn="ctr" rtl="0">
              <a:spcBef>
                <a:spcPts val="0"/>
              </a:spcBef>
              <a:spcAft>
                <a:spcPts val="0"/>
              </a:spcAft>
              <a:buSzPts val="7200"/>
              <a:buNone/>
              <a:defRPr sz="9600"/>
            </a:lvl9pPr>
          </a:lstStyle>
          <a:p>
            <a:r>
              <a:t>xx%</a:t>
            </a:r>
          </a:p>
        </p:txBody>
      </p:sp>
      <p:sp>
        <p:nvSpPr>
          <p:cNvPr id="16" name="Google Shape;16;p3"/>
          <p:cNvSpPr/>
          <p:nvPr/>
        </p:nvSpPr>
        <p:spPr>
          <a:xfrm rot="10800000" flipH="1">
            <a:off x="1922567" y="3428800"/>
            <a:ext cx="1621600" cy="2123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3"/>
          <p:cNvSpPr/>
          <p:nvPr/>
        </p:nvSpPr>
        <p:spPr>
          <a:xfrm rot="10800000" flipH="1">
            <a:off x="3544167" y="0"/>
            <a:ext cx="1621600" cy="3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28627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txBox="1">
            <a:spLocks noGrp="1"/>
          </p:cNvSpPr>
          <p:nvPr>
            <p:ph type="body" idx="1"/>
          </p:nvPr>
        </p:nvSpPr>
        <p:spPr>
          <a:xfrm>
            <a:off x="950967" y="1536633"/>
            <a:ext cx="102900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Font typeface="Barlow"/>
              <a:buChar char="●"/>
              <a:defRPr sz="1600"/>
            </a:lvl1pPr>
            <a:lvl2pPr marL="1219170" lvl="1" indent="-423323">
              <a:spcBef>
                <a:spcPts val="2133"/>
              </a:spcBef>
              <a:spcAft>
                <a:spcPts val="0"/>
              </a:spcAft>
              <a:buSzPts val="1400"/>
              <a:buFont typeface="Barlow"/>
              <a:buChar char="○"/>
              <a:defRPr sz="1600"/>
            </a:lvl2pPr>
            <a:lvl3pPr marL="1828754" lvl="2" indent="-423323">
              <a:spcBef>
                <a:spcPts val="2133"/>
              </a:spcBef>
              <a:spcAft>
                <a:spcPts val="0"/>
              </a:spcAft>
              <a:buClr>
                <a:schemeClr val="lt1"/>
              </a:buClr>
              <a:buSzPts val="1400"/>
              <a:buFont typeface="Barlow"/>
              <a:buChar char="■"/>
              <a:defRPr/>
            </a:lvl3pPr>
            <a:lvl4pPr marL="2438339" lvl="3" indent="-423323">
              <a:spcBef>
                <a:spcPts val="2133"/>
              </a:spcBef>
              <a:spcAft>
                <a:spcPts val="0"/>
              </a:spcAft>
              <a:buClr>
                <a:schemeClr val="lt1"/>
              </a:buClr>
              <a:buSzPts val="1400"/>
              <a:buFont typeface="Barlow"/>
              <a:buChar char="●"/>
              <a:defRPr/>
            </a:lvl4pPr>
            <a:lvl5pPr marL="3047924" lvl="4" indent="-423323">
              <a:spcBef>
                <a:spcPts val="2133"/>
              </a:spcBef>
              <a:spcAft>
                <a:spcPts val="0"/>
              </a:spcAft>
              <a:buClr>
                <a:schemeClr val="lt1"/>
              </a:buClr>
              <a:buSzPts val="1400"/>
              <a:buFont typeface="Barlow"/>
              <a:buChar char="○"/>
              <a:defRPr/>
            </a:lvl5pPr>
            <a:lvl6pPr marL="3657509" lvl="5" indent="-423323">
              <a:spcBef>
                <a:spcPts val="2133"/>
              </a:spcBef>
              <a:spcAft>
                <a:spcPts val="0"/>
              </a:spcAft>
              <a:buClr>
                <a:schemeClr val="lt1"/>
              </a:buClr>
              <a:buSzPts val="1400"/>
              <a:buFont typeface="Barlow"/>
              <a:buChar char="■"/>
              <a:defRPr/>
            </a:lvl6pPr>
            <a:lvl7pPr marL="4267093" lvl="6" indent="-423323">
              <a:spcBef>
                <a:spcPts val="2133"/>
              </a:spcBef>
              <a:spcAft>
                <a:spcPts val="0"/>
              </a:spcAft>
              <a:buClr>
                <a:schemeClr val="lt1"/>
              </a:buClr>
              <a:buSzPts val="1400"/>
              <a:buFont typeface="Barlow"/>
              <a:buChar char="●"/>
              <a:defRPr/>
            </a:lvl7pPr>
            <a:lvl8pPr marL="4876678" lvl="7" indent="-423323">
              <a:spcBef>
                <a:spcPts val="2133"/>
              </a:spcBef>
              <a:spcAft>
                <a:spcPts val="0"/>
              </a:spcAft>
              <a:buClr>
                <a:schemeClr val="lt1"/>
              </a:buClr>
              <a:buSzPts val="1400"/>
              <a:buFont typeface="Barlow"/>
              <a:buChar char="○"/>
              <a:defRPr/>
            </a:lvl8pPr>
            <a:lvl9pPr marL="5486263" lvl="8" indent="-423323">
              <a:spcBef>
                <a:spcPts val="2133"/>
              </a:spcBef>
              <a:spcAft>
                <a:spcPts val="2133"/>
              </a:spcAft>
              <a:buClr>
                <a:schemeClr val="lt1"/>
              </a:buClr>
              <a:buSzPts val="1400"/>
              <a:buFont typeface="Barlow"/>
              <a:buChar char="■"/>
              <a:defRPr/>
            </a:lvl9pPr>
          </a:lstStyle>
          <a:p>
            <a:pPr lvl="0"/>
            <a:r>
              <a:rPr lang="en-US"/>
              <a:t>Click to edit Master text styles</a:t>
            </a:r>
          </a:p>
        </p:txBody>
      </p:sp>
      <p:sp>
        <p:nvSpPr>
          <p:cNvPr id="20" name="Google Shape;20;p4"/>
          <p:cNvSpPr txBox="1">
            <a:spLocks noGrp="1"/>
          </p:cNvSpPr>
          <p:nvPr>
            <p:ph type="title"/>
          </p:nvPr>
        </p:nvSpPr>
        <p:spPr>
          <a:xfrm>
            <a:off x="950967" y="512064"/>
            <a:ext cx="10290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446318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950967" y="512064"/>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23" name="Google Shape;23;p5"/>
          <p:cNvSpPr txBox="1">
            <a:spLocks noGrp="1"/>
          </p:cNvSpPr>
          <p:nvPr>
            <p:ph type="body" idx="1"/>
          </p:nvPr>
        </p:nvSpPr>
        <p:spPr>
          <a:xfrm>
            <a:off x="950967" y="3162233"/>
            <a:ext cx="3982800" cy="1705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000043"/>
              </a:buClr>
              <a:buSzPts val="1400"/>
              <a:buFont typeface="Quicksand Medium"/>
              <a:buChar char=""/>
              <a:defRPr sz="1867">
                <a:solidFill>
                  <a:schemeClr val="dk1"/>
                </a:solidFill>
              </a:defRPr>
            </a:lvl1pPr>
            <a:lvl2pPr marL="1219170" lvl="1" indent="-423323">
              <a:spcBef>
                <a:spcPts val="0"/>
              </a:spcBef>
              <a:spcAft>
                <a:spcPts val="0"/>
              </a:spcAft>
              <a:buClr>
                <a:srgbClr val="000043"/>
              </a:buClr>
              <a:buSzPts val="1400"/>
              <a:buFont typeface="Quicksand Medium"/>
              <a:buChar char="●"/>
              <a:defRPr sz="1600"/>
            </a:lvl2pPr>
            <a:lvl3pPr marL="1828754" lvl="2" indent="-423323">
              <a:spcBef>
                <a:spcPts val="2133"/>
              </a:spcBef>
              <a:spcAft>
                <a:spcPts val="0"/>
              </a:spcAft>
              <a:buClr>
                <a:srgbClr val="000043"/>
              </a:buClr>
              <a:buSzPts val="1400"/>
              <a:buFont typeface="Quicksand Medium"/>
              <a:buChar char="■"/>
              <a:defRPr sz="1600"/>
            </a:lvl3pPr>
            <a:lvl4pPr marL="2438339" lvl="3" indent="-423323">
              <a:spcBef>
                <a:spcPts val="2133"/>
              </a:spcBef>
              <a:spcAft>
                <a:spcPts val="0"/>
              </a:spcAft>
              <a:buClr>
                <a:srgbClr val="000043"/>
              </a:buClr>
              <a:buSzPts val="1400"/>
              <a:buFont typeface="Quicksand Medium"/>
              <a:buChar char="●"/>
              <a:defRPr sz="1600"/>
            </a:lvl4pPr>
            <a:lvl5pPr marL="3047924" lvl="4" indent="-423323">
              <a:spcBef>
                <a:spcPts val="2133"/>
              </a:spcBef>
              <a:spcAft>
                <a:spcPts val="0"/>
              </a:spcAft>
              <a:buClr>
                <a:srgbClr val="000043"/>
              </a:buClr>
              <a:buSzPts val="1400"/>
              <a:buFont typeface="Quicksand Medium"/>
              <a:buChar char="○"/>
              <a:defRPr sz="1600"/>
            </a:lvl5pPr>
            <a:lvl6pPr marL="3657509" lvl="5" indent="-423323">
              <a:spcBef>
                <a:spcPts val="2133"/>
              </a:spcBef>
              <a:spcAft>
                <a:spcPts val="0"/>
              </a:spcAft>
              <a:buClr>
                <a:srgbClr val="000043"/>
              </a:buClr>
              <a:buSzPts val="1400"/>
              <a:buFont typeface="Quicksand Medium"/>
              <a:buChar char="■"/>
              <a:defRPr sz="1600"/>
            </a:lvl6pPr>
            <a:lvl7pPr marL="4267093" lvl="6" indent="-423323">
              <a:spcBef>
                <a:spcPts val="2133"/>
              </a:spcBef>
              <a:spcAft>
                <a:spcPts val="0"/>
              </a:spcAft>
              <a:buClr>
                <a:srgbClr val="000043"/>
              </a:buClr>
              <a:buSzPts val="1400"/>
              <a:buFont typeface="Quicksand Medium"/>
              <a:buChar char="●"/>
              <a:defRPr sz="1600"/>
            </a:lvl7pPr>
            <a:lvl8pPr marL="4876678" lvl="7" indent="-423323">
              <a:spcBef>
                <a:spcPts val="2133"/>
              </a:spcBef>
              <a:spcAft>
                <a:spcPts val="0"/>
              </a:spcAft>
              <a:buClr>
                <a:srgbClr val="000043"/>
              </a:buClr>
              <a:buSzPts val="1400"/>
              <a:buFont typeface="Quicksand Medium"/>
              <a:buChar char="○"/>
              <a:defRPr sz="1600"/>
            </a:lvl8pPr>
            <a:lvl9pPr marL="5486263" lvl="8" indent="-423323">
              <a:spcBef>
                <a:spcPts val="2133"/>
              </a:spcBef>
              <a:spcAft>
                <a:spcPts val="2133"/>
              </a:spcAft>
              <a:buClr>
                <a:srgbClr val="000043"/>
              </a:buClr>
              <a:buSzPts val="1400"/>
              <a:buFont typeface="Quicksand Medium"/>
              <a:buChar char="■"/>
              <a:defRPr sz="1600"/>
            </a:lvl9pPr>
          </a:lstStyle>
          <a:p>
            <a:pPr lvl="0"/>
            <a:r>
              <a:rPr lang="en-US"/>
              <a:t>Click to edit Master text styles</a:t>
            </a:r>
          </a:p>
        </p:txBody>
      </p:sp>
      <p:sp>
        <p:nvSpPr>
          <p:cNvPr id="24" name="Google Shape;24;p5"/>
          <p:cNvSpPr txBox="1">
            <a:spLocks noGrp="1"/>
          </p:cNvSpPr>
          <p:nvPr>
            <p:ph type="body" idx="2"/>
          </p:nvPr>
        </p:nvSpPr>
        <p:spPr>
          <a:xfrm>
            <a:off x="5283200" y="3162233"/>
            <a:ext cx="3982800" cy="1705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Clr>
                <a:srgbClr val="000043"/>
              </a:buClr>
              <a:buSzPts val="1400"/>
              <a:buFont typeface="Quicksand Medium"/>
              <a:buChar char=""/>
              <a:defRPr sz="1867">
                <a:solidFill>
                  <a:schemeClr val="dk1"/>
                </a:solidFill>
              </a:defRPr>
            </a:lvl1pPr>
            <a:lvl2pPr marL="1219170" lvl="1" indent="-423323">
              <a:spcBef>
                <a:spcPts val="0"/>
              </a:spcBef>
              <a:spcAft>
                <a:spcPts val="0"/>
              </a:spcAft>
              <a:buClr>
                <a:srgbClr val="000043"/>
              </a:buClr>
              <a:buSzPts val="1400"/>
              <a:buFont typeface="Quicksand Medium"/>
              <a:buChar char="●"/>
              <a:defRPr sz="1600"/>
            </a:lvl2pPr>
            <a:lvl3pPr marL="1828754" lvl="2" indent="-423323">
              <a:spcBef>
                <a:spcPts val="2133"/>
              </a:spcBef>
              <a:spcAft>
                <a:spcPts val="0"/>
              </a:spcAft>
              <a:buClr>
                <a:srgbClr val="000043"/>
              </a:buClr>
              <a:buSzPts val="1400"/>
              <a:buFont typeface="Quicksand Medium"/>
              <a:buChar char="■"/>
              <a:defRPr sz="1600"/>
            </a:lvl3pPr>
            <a:lvl4pPr marL="2438339" lvl="3" indent="-423323">
              <a:spcBef>
                <a:spcPts val="2133"/>
              </a:spcBef>
              <a:spcAft>
                <a:spcPts val="0"/>
              </a:spcAft>
              <a:buClr>
                <a:srgbClr val="000043"/>
              </a:buClr>
              <a:buSzPts val="1400"/>
              <a:buFont typeface="Quicksand Medium"/>
              <a:buChar char="●"/>
              <a:defRPr sz="1600"/>
            </a:lvl4pPr>
            <a:lvl5pPr marL="3047924" lvl="4" indent="-423323">
              <a:spcBef>
                <a:spcPts val="2133"/>
              </a:spcBef>
              <a:spcAft>
                <a:spcPts val="0"/>
              </a:spcAft>
              <a:buClr>
                <a:srgbClr val="000043"/>
              </a:buClr>
              <a:buSzPts val="1400"/>
              <a:buFont typeface="Quicksand Medium"/>
              <a:buChar char="○"/>
              <a:defRPr sz="1600"/>
            </a:lvl5pPr>
            <a:lvl6pPr marL="3657509" lvl="5" indent="-423323">
              <a:spcBef>
                <a:spcPts val="2133"/>
              </a:spcBef>
              <a:spcAft>
                <a:spcPts val="0"/>
              </a:spcAft>
              <a:buClr>
                <a:srgbClr val="000043"/>
              </a:buClr>
              <a:buSzPts val="1400"/>
              <a:buFont typeface="Quicksand Medium"/>
              <a:buChar char="■"/>
              <a:defRPr sz="1600"/>
            </a:lvl6pPr>
            <a:lvl7pPr marL="4267093" lvl="6" indent="-423323">
              <a:spcBef>
                <a:spcPts val="2133"/>
              </a:spcBef>
              <a:spcAft>
                <a:spcPts val="0"/>
              </a:spcAft>
              <a:buClr>
                <a:srgbClr val="000043"/>
              </a:buClr>
              <a:buSzPts val="1400"/>
              <a:buFont typeface="Quicksand Medium"/>
              <a:buChar char="●"/>
              <a:defRPr sz="1600"/>
            </a:lvl7pPr>
            <a:lvl8pPr marL="4876678" lvl="7" indent="-423323">
              <a:spcBef>
                <a:spcPts val="2133"/>
              </a:spcBef>
              <a:spcAft>
                <a:spcPts val="0"/>
              </a:spcAft>
              <a:buClr>
                <a:srgbClr val="000043"/>
              </a:buClr>
              <a:buSzPts val="1400"/>
              <a:buFont typeface="Quicksand Medium"/>
              <a:buChar char="○"/>
              <a:defRPr sz="1600"/>
            </a:lvl8pPr>
            <a:lvl9pPr marL="5486263" lvl="8" indent="-423323">
              <a:spcBef>
                <a:spcPts val="2133"/>
              </a:spcBef>
              <a:spcAft>
                <a:spcPts val="2133"/>
              </a:spcAft>
              <a:buClr>
                <a:srgbClr val="000043"/>
              </a:buClr>
              <a:buSzPts val="1400"/>
              <a:buFont typeface="Quicksand Medium"/>
              <a:buChar char="■"/>
              <a:defRPr sz="1600"/>
            </a:lvl9pPr>
          </a:lstStyle>
          <a:p>
            <a:pPr lvl="0"/>
            <a:r>
              <a:rPr lang="en-US"/>
              <a:t>Click to edit Master text styles</a:t>
            </a:r>
          </a:p>
        </p:txBody>
      </p:sp>
      <p:sp>
        <p:nvSpPr>
          <p:cNvPr id="25" name="Google Shape;25;p5"/>
          <p:cNvSpPr txBox="1">
            <a:spLocks noGrp="1"/>
          </p:cNvSpPr>
          <p:nvPr>
            <p:ph type="subTitle" idx="3"/>
          </p:nvPr>
        </p:nvSpPr>
        <p:spPr>
          <a:xfrm>
            <a:off x="950967" y="2567733"/>
            <a:ext cx="3982800" cy="6272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1800"/>
              <a:buNone/>
              <a:defRPr b="1">
                <a:solidFill>
                  <a:schemeClr val="accent1"/>
                </a:solidFill>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a:t>Click to edit Master subtitle style</a:t>
            </a:r>
            <a:endParaRPr/>
          </a:p>
        </p:txBody>
      </p:sp>
      <p:sp>
        <p:nvSpPr>
          <p:cNvPr id="26" name="Google Shape;26;p5"/>
          <p:cNvSpPr txBox="1">
            <a:spLocks noGrp="1"/>
          </p:cNvSpPr>
          <p:nvPr>
            <p:ph type="subTitle" idx="4"/>
          </p:nvPr>
        </p:nvSpPr>
        <p:spPr>
          <a:xfrm>
            <a:off x="5283200" y="2567733"/>
            <a:ext cx="3982800" cy="6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1800"/>
              <a:buNone/>
              <a:defRPr b="1">
                <a:solidFill>
                  <a:schemeClr val="accent1"/>
                </a:solidFill>
              </a:defRPr>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27" name="Google Shape;27;p5"/>
          <p:cNvSpPr/>
          <p:nvPr/>
        </p:nvSpPr>
        <p:spPr>
          <a:xfrm>
            <a:off x="10027600" y="27348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5"/>
          <p:cNvSpPr/>
          <p:nvPr/>
        </p:nvSpPr>
        <p:spPr>
          <a:xfrm>
            <a:off x="8406000" y="0"/>
            <a:ext cx="1621600" cy="2734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12058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957067" y="510900"/>
            <a:ext cx="10277600" cy="8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n-US"/>
              <a:t>Click to edit Master title style</a:t>
            </a:r>
            <a:endParaRPr/>
          </a:p>
        </p:txBody>
      </p:sp>
      <p:sp>
        <p:nvSpPr>
          <p:cNvPr id="31" name="Google Shape;31;p6"/>
          <p:cNvSpPr/>
          <p:nvPr/>
        </p:nvSpPr>
        <p:spPr>
          <a:xfrm rot="5400000">
            <a:off x="8937800" y="36039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17509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1542033" y="1787200"/>
            <a:ext cx="56428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solidFill>
                  <a:schemeClr val="accent1"/>
                </a:solidFill>
              </a:defRPr>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r>
              <a:rPr lang="en-US"/>
              <a:t>Click to edit Master title style</a:t>
            </a:r>
            <a:endParaRPr/>
          </a:p>
        </p:txBody>
      </p:sp>
      <p:sp>
        <p:nvSpPr>
          <p:cNvPr id="34" name="Google Shape;34;p7"/>
          <p:cNvSpPr txBox="1">
            <a:spLocks noGrp="1"/>
          </p:cNvSpPr>
          <p:nvPr>
            <p:ph type="body" idx="1"/>
          </p:nvPr>
        </p:nvSpPr>
        <p:spPr>
          <a:xfrm>
            <a:off x="1542033" y="2794800"/>
            <a:ext cx="5642800" cy="2682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867">
                <a:solidFill>
                  <a:schemeClr val="accent2"/>
                </a:solidFill>
              </a:defRPr>
            </a:lvl1pPr>
            <a:lvl2pPr marL="1219170" lvl="1" indent="-406390">
              <a:spcBef>
                <a:spcPts val="0"/>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pPr lvl="0"/>
            <a:r>
              <a:rPr lang="en-US"/>
              <a:t>Click to edit Master text styles</a:t>
            </a:r>
          </a:p>
        </p:txBody>
      </p:sp>
      <p:sp>
        <p:nvSpPr>
          <p:cNvPr id="35" name="Google Shape;35;p7"/>
          <p:cNvSpPr/>
          <p:nvPr/>
        </p:nvSpPr>
        <p:spPr>
          <a:xfrm>
            <a:off x="8976167"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7"/>
          <p:cNvSpPr/>
          <p:nvPr/>
        </p:nvSpPr>
        <p:spPr>
          <a:xfrm>
            <a:off x="10601767" y="34290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58301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950967" y="1560000"/>
            <a:ext cx="7377600" cy="37380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9866">
                <a:solidFill>
                  <a:schemeClr val="accent1"/>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r>
              <a:rPr lang="en-US"/>
              <a:t>Click to edit Master title style</a:t>
            </a:r>
            <a:endParaRPr/>
          </a:p>
        </p:txBody>
      </p:sp>
      <p:sp>
        <p:nvSpPr>
          <p:cNvPr id="39" name="Google Shape;39;p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48F63A3B-78C7-47BE-AE5E-E10140E04643}" type="slidenum">
              <a:rPr lang="en-US" smtClean="0"/>
              <a:t>‹#›</a:t>
            </a:fld>
            <a:endParaRPr lang="en-US"/>
          </a:p>
        </p:txBody>
      </p:sp>
      <p:sp>
        <p:nvSpPr>
          <p:cNvPr id="40" name="Google Shape;40;p8"/>
          <p:cNvSpPr/>
          <p:nvPr/>
        </p:nvSpPr>
        <p:spPr>
          <a:xfrm>
            <a:off x="8976167"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8"/>
          <p:cNvSpPr/>
          <p:nvPr/>
        </p:nvSpPr>
        <p:spPr>
          <a:xfrm>
            <a:off x="10601767" y="3429000"/>
            <a:ext cx="1621600" cy="1793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2193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1571482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951167" y="2969400"/>
            <a:ext cx="59500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6267">
                <a:solidFill>
                  <a:schemeClr val="accent1"/>
                </a:solidFill>
              </a:defRPr>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r>
              <a:rPr lang="en-US"/>
              <a:t>Click to edit Master title style</a:t>
            </a:r>
            <a:endParaRPr/>
          </a:p>
        </p:txBody>
      </p:sp>
      <p:sp>
        <p:nvSpPr>
          <p:cNvPr id="44" name="Google Shape;44;p9"/>
          <p:cNvSpPr txBox="1">
            <a:spLocks noGrp="1"/>
          </p:cNvSpPr>
          <p:nvPr>
            <p:ph type="subTitle" idx="1"/>
          </p:nvPr>
        </p:nvSpPr>
        <p:spPr>
          <a:xfrm>
            <a:off x="950967" y="4060500"/>
            <a:ext cx="5950000" cy="904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67"/>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45" name="Google Shape;45;p9"/>
          <p:cNvSpPr txBox="1">
            <a:spLocks noGrp="1"/>
          </p:cNvSpPr>
          <p:nvPr>
            <p:ph type="title" idx="2" hasCustomPrompt="1"/>
          </p:nvPr>
        </p:nvSpPr>
        <p:spPr>
          <a:xfrm>
            <a:off x="951067" y="1683100"/>
            <a:ext cx="5950000" cy="1522400"/>
          </a:xfrm>
          <a:prstGeom prst="rect">
            <a:avLst/>
          </a:prstGeom>
        </p:spPr>
        <p:txBody>
          <a:bodyPr spcFirstLastPara="1" wrap="square" lIns="91425" tIns="91425" rIns="91425" bIns="91425" anchor="b" anchorCtr="0">
            <a:noAutofit/>
          </a:bodyPr>
          <a:lstStyle>
            <a:lvl1pPr lvl="0" rtl="0">
              <a:spcBef>
                <a:spcPts val="0"/>
              </a:spcBef>
              <a:spcAft>
                <a:spcPts val="0"/>
              </a:spcAft>
              <a:buSzPts val="7200"/>
              <a:buNone/>
              <a:defRPr sz="9600">
                <a:solidFill>
                  <a:schemeClr val="dk2"/>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46" name="Google Shape;46;p9"/>
          <p:cNvSpPr/>
          <p:nvPr/>
        </p:nvSpPr>
        <p:spPr>
          <a:xfrm>
            <a:off x="7027200" y="1306000"/>
            <a:ext cx="1621600" cy="2123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9"/>
          <p:cNvSpPr/>
          <p:nvPr/>
        </p:nvSpPr>
        <p:spPr>
          <a:xfrm>
            <a:off x="8648800" y="3429200"/>
            <a:ext cx="1621600" cy="3428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509907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950967" y="725433"/>
            <a:ext cx="5686400" cy="20556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sz="5067" b="1">
                <a:solidFill>
                  <a:schemeClr val="accent1"/>
                </a:solidFill>
                <a:latin typeface="Inter"/>
                <a:ea typeface="Inter"/>
                <a:cs typeface="Inter"/>
                <a:sym typeface="Inter"/>
              </a:defRPr>
            </a:lvl1pPr>
          </a:lstStyle>
          <a:p>
            <a:pPr lvl="0"/>
            <a:r>
              <a:rPr lang="en-US"/>
              <a:t>Click to edit Master text styles</a:t>
            </a:r>
          </a:p>
        </p:txBody>
      </p:sp>
    </p:spTree>
    <p:extLst>
      <p:ext uri="{BB962C8B-B14F-4D97-AF65-F5344CB8AC3E}">
        <p14:creationId xmlns:p14="http://schemas.microsoft.com/office/powerpoint/2010/main" val="382664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0"/>
        <p:cNvGrpSpPr/>
        <p:nvPr/>
      </p:nvGrpSpPr>
      <p:grpSpPr>
        <a:xfrm>
          <a:off x="0" y="0"/>
          <a:ext cx="0" cy="0"/>
          <a:chOff x="0" y="0"/>
          <a:chExt cx="0" cy="0"/>
        </a:xfrm>
      </p:grpSpPr>
      <p:sp>
        <p:nvSpPr>
          <p:cNvPr id="51" name="Google Shape;51;p11"/>
          <p:cNvSpPr txBox="1">
            <a:spLocks noGrp="1"/>
          </p:cNvSpPr>
          <p:nvPr>
            <p:ph type="title" hasCustomPrompt="1"/>
          </p:nvPr>
        </p:nvSpPr>
        <p:spPr>
          <a:xfrm>
            <a:off x="950967" y="1882867"/>
            <a:ext cx="10290000" cy="2210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266">
                <a:solidFill>
                  <a:schemeClr val="accent3"/>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2" name="Google Shape;52;p11"/>
          <p:cNvSpPr txBox="1">
            <a:spLocks noGrp="1"/>
          </p:cNvSpPr>
          <p:nvPr>
            <p:ph type="body" idx="1"/>
          </p:nvPr>
        </p:nvSpPr>
        <p:spPr>
          <a:xfrm>
            <a:off x="951200" y="4092833"/>
            <a:ext cx="10290000" cy="8820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sz="1867">
                <a:solidFill>
                  <a:schemeClr val="dk1"/>
                </a:solidFill>
              </a:defRPr>
            </a:lvl1pPr>
            <a:lvl2pPr marL="1219170" lvl="1" indent="-423323" algn="ctr">
              <a:spcBef>
                <a:spcPts val="0"/>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pPr lvl="0"/>
            <a:r>
              <a:rPr lang="en-US"/>
              <a:t>Click to edit Master text styles</a:t>
            </a:r>
          </a:p>
        </p:txBody>
      </p:sp>
      <p:sp>
        <p:nvSpPr>
          <p:cNvPr id="53" name="Google Shape;53;p11"/>
          <p:cNvSpPr/>
          <p:nvPr/>
        </p:nvSpPr>
        <p:spPr>
          <a:xfrm rot="10800000" flipH="1">
            <a:off x="0" y="34290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11"/>
          <p:cNvSpPr/>
          <p:nvPr/>
        </p:nvSpPr>
        <p:spPr>
          <a:xfrm rot="10800000" flipH="1">
            <a:off x="10570400" y="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51201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2689794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3578600" y="4364700"/>
            <a:ext cx="76764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sz="2400" b="1">
                <a:solidFill>
                  <a:schemeClr val="accent1"/>
                </a:solidFill>
                <a:latin typeface="Montserrat"/>
                <a:ea typeface="Montserrat"/>
                <a:cs typeface="Montserrat"/>
                <a:sym typeface="Montserra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58" name="Google Shape;58;p13"/>
          <p:cNvSpPr txBox="1">
            <a:spLocks noGrp="1"/>
          </p:cNvSpPr>
          <p:nvPr>
            <p:ph type="subTitle" idx="1"/>
          </p:nvPr>
        </p:nvSpPr>
        <p:spPr>
          <a:xfrm flipH="1">
            <a:off x="3578667" y="1662967"/>
            <a:ext cx="7676400" cy="247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800"/>
              <a:buFont typeface="Didact Gothic"/>
              <a:buNone/>
              <a:defRPr sz="3733">
                <a:latin typeface="Montserrat SemiBold"/>
                <a:ea typeface="Montserrat SemiBold"/>
                <a:cs typeface="Montserrat SemiBold"/>
                <a:sym typeface="Montserrat SemiBold"/>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US"/>
              <a:t>Click to edit Master subtitle style</a:t>
            </a:r>
            <a:endParaRPr/>
          </a:p>
        </p:txBody>
      </p:sp>
      <p:sp>
        <p:nvSpPr>
          <p:cNvPr id="59" name="Google Shape;59;p13"/>
          <p:cNvSpPr/>
          <p:nvPr/>
        </p:nvSpPr>
        <p:spPr>
          <a:xfrm rot="10800000" flipH="1">
            <a:off x="1621600" y="3429000"/>
            <a:ext cx="1621600" cy="34288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13"/>
          <p:cNvSpPr/>
          <p:nvPr/>
        </p:nvSpPr>
        <p:spPr>
          <a:xfrm rot="10800000" flipH="1">
            <a:off x="0" y="1415767"/>
            <a:ext cx="1621600" cy="20132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97466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a:spcBef>
                <a:spcPts val="0"/>
              </a:spcBef>
              <a:spcAft>
                <a:spcPts val="0"/>
              </a:spcAft>
              <a:buSzPts val="2800"/>
              <a:buFont typeface="Montserrat"/>
              <a:buNone/>
              <a:defRPr>
                <a:latin typeface="Montserrat"/>
                <a:ea typeface="Montserrat"/>
                <a:cs typeface="Montserrat"/>
                <a:sym typeface="Montserrat"/>
              </a:defRPr>
            </a:lvl2pPr>
            <a:lvl3pPr lvl="2">
              <a:spcBef>
                <a:spcPts val="0"/>
              </a:spcBef>
              <a:spcAft>
                <a:spcPts val="0"/>
              </a:spcAft>
              <a:buSzPts val="2800"/>
              <a:buFont typeface="Montserrat"/>
              <a:buNone/>
              <a:defRPr>
                <a:latin typeface="Montserrat"/>
                <a:ea typeface="Montserrat"/>
                <a:cs typeface="Montserrat"/>
                <a:sym typeface="Montserrat"/>
              </a:defRPr>
            </a:lvl3pPr>
            <a:lvl4pPr lvl="3">
              <a:spcBef>
                <a:spcPts val="0"/>
              </a:spcBef>
              <a:spcAft>
                <a:spcPts val="0"/>
              </a:spcAft>
              <a:buSzPts val="2800"/>
              <a:buFont typeface="Montserrat"/>
              <a:buNone/>
              <a:defRPr>
                <a:latin typeface="Montserrat"/>
                <a:ea typeface="Montserrat"/>
                <a:cs typeface="Montserrat"/>
                <a:sym typeface="Montserrat"/>
              </a:defRPr>
            </a:lvl4pPr>
            <a:lvl5pPr lvl="4">
              <a:spcBef>
                <a:spcPts val="0"/>
              </a:spcBef>
              <a:spcAft>
                <a:spcPts val="0"/>
              </a:spcAft>
              <a:buSzPts val="2800"/>
              <a:buFont typeface="Montserrat"/>
              <a:buNone/>
              <a:defRPr>
                <a:latin typeface="Montserrat"/>
                <a:ea typeface="Montserrat"/>
                <a:cs typeface="Montserrat"/>
                <a:sym typeface="Montserrat"/>
              </a:defRPr>
            </a:lvl5pPr>
            <a:lvl6pPr lvl="5">
              <a:spcBef>
                <a:spcPts val="0"/>
              </a:spcBef>
              <a:spcAft>
                <a:spcPts val="0"/>
              </a:spcAft>
              <a:buSzPts val="2800"/>
              <a:buFont typeface="Montserrat"/>
              <a:buNone/>
              <a:defRPr>
                <a:latin typeface="Montserrat"/>
                <a:ea typeface="Montserrat"/>
                <a:cs typeface="Montserrat"/>
                <a:sym typeface="Montserrat"/>
              </a:defRPr>
            </a:lvl6pPr>
            <a:lvl7pPr lvl="6">
              <a:spcBef>
                <a:spcPts val="0"/>
              </a:spcBef>
              <a:spcAft>
                <a:spcPts val="0"/>
              </a:spcAft>
              <a:buSzPts val="2800"/>
              <a:buFont typeface="Montserrat"/>
              <a:buNone/>
              <a:defRPr>
                <a:latin typeface="Montserrat"/>
                <a:ea typeface="Montserrat"/>
                <a:cs typeface="Montserrat"/>
                <a:sym typeface="Montserrat"/>
              </a:defRPr>
            </a:lvl7pPr>
            <a:lvl8pPr lvl="7">
              <a:spcBef>
                <a:spcPts val="0"/>
              </a:spcBef>
              <a:spcAft>
                <a:spcPts val="0"/>
              </a:spcAft>
              <a:buSzPts val="2800"/>
              <a:buFont typeface="Montserrat"/>
              <a:buNone/>
              <a:defRPr>
                <a:latin typeface="Montserrat"/>
                <a:ea typeface="Montserrat"/>
                <a:cs typeface="Montserrat"/>
                <a:sym typeface="Montserrat"/>
              </a:defRPr>
            </a:lvl8pPr>
            <a:lvl9pPr lvl="8">
              <a:spcBef>
                <a:spcPts val="0"/>
              </a:spcBef>
              <a:spcAft>
                <a:spcPts val="0"/>
              </a:spcAft>
              <a:buSzPts val="2800"/>
              <a:buFont typeface="Montserrat"/>
              <a:buNone/>
              <a:defRPr>
                <a:latin typeface="Montserrat"/>
                <a:ea typeface="Montserrat"/>
                <a:cs typeface="Montserrat"/>
                <a:sym typeface="Montserrat"/>
              </a:defRPr>
            </a:lvl9pPr>
          </a:lstStyle>
          <a:p>
            <a:r>
              <a:rPr lang="en-US"/>
              <a:t>Click to edit Master title style</a:t>
            </a:r>
            <a:endParaRPr/>
          </a:p>
        </p:txBody>
      </p:sp>
      <p:sp>
        <p:nvSpPr>
          <p:cNvPr id="63" name="Google Shape;63;p14"/>
          <p:cNvSpPr txBox="1">
            <a:spLocks noGrp="1"/>
          </p:cNvSpPr>
          <p:nvPr>
            <p:ph type="ctrTitle" idx="2"/>
          </p:nvPr>
        </p:nvSpPr>
        <p:spPr>
          <a:xfrm>
            <a:off x="3080467" y="1929084"/>
            <a:ext cx="2867200" cy="512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4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667">
                <a:latin typeface="Montserrat"/>
                <a:ea typeface="Montserrat"/>
                <a:cs typeface="Montserrat"/>
                <a:sym typeface="Montserrat"/>
              </a:defRPr>
            </a:lvl2pPr>
            <a:lvl3pPr lvl="2" rtl="0">
              <a:spcBef>
                <a:spcPts val="0"/>
              </a:spcBef>
              <a:spcAft>
                <a:spcPts val="0"/>
              </a:spcAft>
              <a:buSzPts val="2000"/>
              <a:buFont typeface="Montserrat"/>
              <a:buNone/>
              <a:defRPr sz="2667">
                <a:latin typeface="Montserrat"/>
                <a:ea typeface="Montserrat"/>
                <a:cs typeface="Montserrat"/>
                <a:sym typeface="Montserrat"/>
              </a:defRPr>
            </a:lvl3pPr>
            <a:lvl4pPr lvl="3" rtl="0">
              <a:spcBef>
                <a:spcPts val="0"/>
              </a:spcBef>
              <a:spcAft>
                <a:spcPts val="0"/>
              </a:spcAft>
              <a:buSzPts val="2000"/>
              <a:buFont typeface="Montserrat"/>
              <a:buNone/>
              <a:defRPr sz="2667">
                <a:latin typeface="Montserrat"/>
                <a:ea typeface="Montserrat"/>
                <a:cs typeface="Montserrat"/>
                <a:sym typeface="Montserrat"/>
              </a:defRPr>
            </a:lvl4pPr>
            <a:lvl5pPr lvl="4" rtl="0">
              <a:spcBef>
                <a:spcPts val="0"/>
              </a:spcBef>
              <a:spcAft>
                <a:spcPts val="0"/>
              </a:spcAft>
              <a:buSzPts val="2000"/>
              <a:buFont typeface="Montserrat"/>
              <a:buNone/>
              <a:defRPr sz="2667">
                <a:latin typeface="Montserrat"/>
                <a:ea typeface="Montserrat"/>
                <a:cs typeface="Montserrat"/>
                <a:sym typeface="Montserrat"/>
              </a:defRPr>
            </a:lvl5pPr>
            <a:lvl6pPr lvl="5" rtl="0">
              <a:spcBef>
                <a:spcPts val="0"/>
              </a:spcBef>
              <a:spcAft>
                <a:spcPts val="0"/>
              </a:spcAft>
              <a:buSzPts val="2000"/>
              <a:buFont typeface="Montserrat"/>
              <a:buNone/>
              <a:defRPr sz="2667">
                <a:latin typeface="Montserrat"/>
                <a:ea typeface="Montserrat"/>
                <a:cs typeface="Montserrat"/>
                <a:sym typeface="Montserrat"/>
              </a:defRPr>
            </a:lvl6pPr>
            <a:lvl7pPr lvl="6" rtl="0">
              <a:spcBef>
                <a:spcPts val="0"/>
              </a:spcBef>
              <a:spcAft>
                <a:spcPts val="0"/>
              </a:spcAft>
              <a:buSzPts val="2000"/>
              <a:buFont typeface="Montserrat"/>
              <a:buNone/>
              <a:defRPr sz="2667">
                <a:latin typeface="Montserrat"/>
                <a:ea typeface="Montserrat"/>
                <a:cs typeface="Montserrat"/>
                <a:sym typeface="Montserrat"/>
              </a:defRPr>
            </a:lvl7pPr>
            <a:lvl8pPr lvl="7" rtl="0">
              <a:spcBef>
                <a:spcPts val="0"/>
              </a:spcBef>
              <a:spcAft>
                <a:spcPts val="0"/>
              </a:spcAft>
              <a:buSzPts val="2000"/>
              <a:buFont typeface="Montserrat"/>
              <a:buNone/>
              <a:defRPr sz="2667">
                <a:latin typeface="Montserrat"/>
                <a:ea typeface="Montserrat"/>
                <a:cs typeface="Montserrat"/>
                <a:sym typeface="Montserrat"/>
              </a:defRPr>
            </a:lvl8pPr>
            <a:lvl9pPr lvl="8" rtl="0">
              <a:spcBef>
                <a:spcPts val="0"/>
              </a:spcBef>
              <a:spcAft>
                <a:spcPts val="0"/>
              </a:spcAft>
              <a:buSzPts val="2000"/>
              <a:buFont typeface="Montserrat"/>
              <a:buNone/>
              <a:defRPr sz="2667">
                <a:latin typeface="Montserrat"/>
                <a:ea typeface="Montserrat"/>
                <a:cs typeface="Montserrat"/>
                <a:sym typeface="Montserrat"/>
              </a:defRPr>
            </a:lvl9pPr>
          </a:lstStyle>
          <a:p>
            <a:r>
              <a:rPr lang="en-US"/>
              <a:t>Click to edit Master title style</a:t>
            </a:r>
            <a:endParaRPr/>
          </a:p>
        </p:txBody>
      </p:sp>
      <p:sp>
        <p:nvSpPr>
          <p:cNvPr id="64" name="Google Shape;64;p14"/>
          <p:cNvSpPr txBox="1">
            <a:spLocks noGrp="1"/>
          </p:cNvSpPr>
          <p:nvPr>
            <p:ph type="title" idx="3" hasCustomPrompt="1"/>
          </p:nvPr>
        </p:nvSpPr>
        <p:spPr>
          <a:xfrm>
            <a:off x="957067" y="2028033"/>
            <a:ext cx="1991200" cy="1255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9333">
                <a:solidFill>
                  <a:srgbClr val="4A8CFF"/>
                </a:solidFill>
              </a:defRPr>
            </a:lvl1pPr>
            <a:lvl2pPr lvl="1"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14"/>
          <p:cNvSpPr txBox="1">
            <a:spLocks noGrp="1"/>
          </p:cNvSpPr>
          <p:nvPr>
            <p:ph type="subTitle" idx="1"/>
          </p:nvPr>
        </p:nvSpPr>
        <p:spPr>
          <a:xfrm>
            <a:off x="3080467" y="2478500"/>
            <a:ext cx="28672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867">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2133"/>
              </a:spcBef>
              <a:spcAft>
                <a:spcPts val="0"/>
              </a:spcAft>
              <a:buSzPts val="1400"/>
              <a:buFont typeface="Montserrat"/>
              <a:buNone/>
              <a:defRPr>
                <a:latin typeface="Montserrat"/>
                <a:ea typeface="Montserrat"/>
                <a:cs typeface="Montserrat"/>
                <a:sym typeface="Montserrat"/>
              </a:defRPr>
            </a:lvl3pPr>
            <a:lvl4pPr lvl="3" rtl="0">
              <a:spcBef>
                <a:spcPts val="2133"/>
              </a:spcBef>
              <a:spcAft>
                <a:spcPts val="0"/>
              </a:spcAft>
              <a:buSzPts val="1400"/>
              <a:buFont typeface="Montserrat"/>
              <a:buNone/>
              <a:defRPr>
                <a:latin typeface="Montserrat"/>
                <a:ea typeface="Montserrat"/>
                <a:cs typeface="Montserrat"/>
                <a:sym typeface="Montserrat"/>
              </a:defRPr>
            </a:lvl4pPr>
            <a:lvl5pPr lvl="4" rtl="0">
              <a:spcBef>
                <a:spcPts val="2133"/>
              </a:spcBef>
              <a:spcAft>
                <a:spcPts val="0"/>
              </a:spcAft>
              <a:buSzPts val="1400"/>
              <a:buFont typeface="Montserrat"/>
              <a:buNone/>
              <a:defRPr>
                <a:latin typeface="Montserrat"/>
                <a:ea typeface="Montserrat"/>
                <a:cs typeface="Montserrat"/>
                <a:sym typeface="Montserrat"/>
              </a:defRPr>
            </a:lvl5pPr>
            <a:lvl6pPr lvl="5" rtl="0">
              <a:spcBef>
                <a:spcPts val="2133"/>
              </a:spcBef>
              <a:spcAft>
                <a:spcPts val="0"/>
              </a:spcAft>
              <a:buSzPts val="1400"/>
              <a:buFont typeface="Montserrat"/>
              <a:buNone/>
              <a:defRPr>
                <a:latin typeface="Montserrat"/>
                <a:ea typeface="Montserrat"/>
                <a:cs typeface="Montserrat"/>
                <a:sym typeface="Montserrat"/>
              </a:defRPr>
            </a:lvl6pPr>
            <a:lvl7pPr lvl="6" rtl="0">
              <a:spcBef>
                <a:spcPts val="2133"/>
              </a:spcBef>
              <a:spcAft>
                <a:spcPts val="0"/>
              </a:spcAft>
              <a:buSzPts val="1400"/>
              <a:buFont typeface="Montserrat"/>
              <a:buNone/>
              <a:defRPr>
                <a:latin typeface="Montserrat"/>
                <a:ea typeface="Montserrat"/>
                <a:cs typeface="Montserrat"/>
                <a:sym typeface="Montserrat"/>
              </a:defRPr>
            </a:lvl7pPr>
            <a:lvl8pPr lvl="7" rtl="0">
              <a:spcBef>
                <a:spcPts val="2133"/>
              </a:spcBef>
              <a:spcAft>
                <a:spcPts val="0"/>
              </a:spcAft>
              <a:buSzPts val="1400"/>
              <a:buFont typeface="Montserrat"/>
              <a:buNone/>
              <a:defRPr>
                <a:latin typeface="Montserrat"/>
                <a:ea typeface="Montserrat"/>
                <a:cs typeface="Montserrat"/>
                <a:sym typeface="Montserrat"/>
              </a:defRPr>
            </a:lvl8pPr>
            <a:lvl9pPr lvl="8" rtl="0">
              <a:spcBef>
                <a:spcPts val="2133"/>
              </a:spcBef>
              <a:spcAft>
                <a:spcPts val="2133"/>
              </a:spcAft>
              <a:buSzPts val="1400"/>
              <a:buFont typeface="Montserrat"/>
              <a:buNone/>
              <a:defRPr>
                <a:latin typeface="Montserrat"/>
                <a:ea typeface="Montserrat"/>
                <a:cs typeface="Montserrat"/>
                <a:sym typeface="Montserrat"/>
              </a:defRPr>
            </a:lvl9pPr>
          </a:lstStyle>
          <a:p>
            <a:r>
              <a:rPr lang="en-US"/>
              <a:t>Click to edit Master subtitle style</a:t>
            </a:r>
            <a:endParaRPr/>
          </a:p>
        </p:txBody>
      </p:sp>
      <p:sp>
        <p:nvSpPr>
          <p:cNvPr id="66" name="Google Shape;66;p14"/>
          <p:cNvSpPr txBox="1">
            <a:spLocks noGrp="1"/>
          </p:cNvSpPr>
          <p:nvPr>
            <p:ph type="ctrTitle" idx="4"/>
          </p:nvPr>
        </p:nvSpPr>
        <p:spPr>
          <a:xfrm>
            <a:off x="8310733" y="1929084"/>
            <a:ext cx="2867200" cy="512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4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667">
                <a:latin typeface="Montserrat"/>
                <a:ea typeface="Montserrat"/>
                <a:cs typeface="Montserrat"/>
                <a:sym typeface="Montserrat"/>
              </a:defRPr>
            </a:lvl2pPr>
            <a:lvl3pPr lvl="2" rtl="0">
              <a:spcBef>
                <a:spcPts val="0"/>
              </a:spcBef>
              <a:spcAft>
                <a:spcPts val="0"/>
              </a:spcAft>
              <a:buSzPts val="2000"/>
              <a:buFont typeface="Montserrat"/>
              <a:buNone/>
              <a:defRPr sz="2667">
                <a:latin typeface="Montserrat"/>
                <a:ea typeface="Montserrat"/>
                <a:cs typeface="Montserrat"/>
                <a:sym typeface="Montserrat"/>
              </a:defRPr>
            </a:lvl3pPr>
            <a:lvl4pPr lvl="3" rtl="0">
              <a:spcBef>
                <a:spcPts val="0"/>
              </a:spcBef>
              <a:spcAft>
                <a:spcPts val="0"/>
              </a:spcAft>
              <a:buSzPts val="2000"/>
              <a:buFont typeface="Montserrat"/>
              <a:buNone/>
              <a:defRPr sz="2667">
                <a:latin typeface="Montserrat"/>
                <a:ea typeface="Montserrat"/>
                <a:cs typeface="Montserrat"/>
                <a:sym typeface="Montserrat"/>
              </a:defRPr>
            </a:lvl4pPr>
            <a:lvl5pPr lvl="4" rtl="0">
              <a:spcBef>
                <a:spcPts val="0"/>
              </a:spcBef>
              <a:spcAft>
                <a:spcPts val="0"/>
              </a:spcAft>
              <a:buSzPts val="2000"/>
              <a:buFont typeface="Montserrat"/>
              <a:buNone/>
              <a:defRPr sz="2667">
                <a:latin typeface="Montserrat"/>
                <a:ea typeface="Montserrat"/>
                <a:cs typeface="Montserrat"/>
                <a:sym typeface="Montserrat"/>
              </a:defRPr>
            </a:lvl5pPr>
            <a:lvl6pPr lvl="5" rtl="0">
              <a:spcBef>
                <a:spcPts val="0"/>
              </a:spcBef>
              <a:spcAft>
                <a:spcPts val="0"/>
              </a:spcAft>
              <a:buSzPts val="2000"/>
              <a:buFont typeface="Montserrat"/>
              <a:buNone/>
              <a:defRPr sz="2667">
                <a:latin typeface="Montserrat"/>
                <a:ea typeface="Montserrat"/>
                <a:cs typeface="Montserrat"/>
                <a:sym typeface="Montserrat"/>
              </a:defRPr>
            </a:lvl6pPr>
            <a:lvl7pPr lvl="6" rtl="0">
              <a:spcBef>
                <a:spcPts val="0"/>
              </a:spcBef>
              <a:spcAft>
                <a:spcPts val="0"/>
              </a:spcAft>
              <a:buSzPts val="2000"/>
              <a:buFont typeface="Montserrat"/>
              <a:buNone/>
              <a:defRPr sz="2667">
                <a:latin typeface="Montserrat"/>
                <a:ea typeface="Montserrat"/>
                <a:cs typeface="Montserrat"/>
                <a:sym typeface="Montserrat"/>
              </a:defRPr>
            </a:lvl7pPr>
            <a:lvl8pPr lvl="7" rtl="0">
              <a:spcBef>
                <a:spcPts val="0"/>
              </a:spcBef>
              <a:spcAft>
                <a:spcPts val="0"/>
              </a:spcAft>
              <a:buSzPts val="2000"/>
              <a:buFont typeface="Montserrat"/>
              <a:buNone/>
              <a:defRPr sz="2667">
                <a:latin typeface="Montserrat"/>
                <a:ea typeface="Montserrat"/>
                <a:cs typeface="Montserrat"/>
                <a:sym typeface="Montserrat"/>
              </a:defRPr>
            </a:lvl8pPr>
            <a:lvl9pPr lvl="8" rtl="0">
              <a:spcBef>
                <a:spcPts val="0"/>
              </a:spcBef>
              <a:spcAft>
                <a:spcPts val="0"/>
              </a:spcAft>
              <a:buSzPts val="2000"/>
              <a:buFont typeface="Montserrat"/>
              <a:buNone/>
              <a:defRPr sz="2667">
                <a:latin typeface="Montserrat"/>
                <a:ea typeface="Montserrat"/>
                <a:cs typeface="Montserrat"/>
                <a:sym typeface="Montserrat"/>
              </a:defRPr>
            </a:lvl9pPr>
          </a:lstStyle>
          <a:p>
            <a:r>
              <a:rPr lang="en-US"/>
              <a:t>Click to edit Master title style</a:t>
            </a:r>
            <a:endParaRPr/>
          </a:p>
        </p:txBody>
      </p:sp>
      <p:sp>
        <p:nvSpPr>
          <p:cNvPr id="67" name="Google Shape;67;p14"/>
          <p:cNvSpPr txBox="1">
            <a:spLocks noGrp="1"/>
          </p:cNvSpPr>
          <p:nvPr>
            <p:ph type="title" idx="5" hasCustomPrompt="1"/>
          </p:nvPr>
        </p:nvSpPr>
        <p:spPr>
          <a:xfrm>
            <a:off x="6248533" y="2028033"/>
            <a:ext cx="1991200" cy="1255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9333">
                <a:solidFill>
                  <a:srgbClr val="4A8CFF"/>
                </a:solidFill>
              </a:defRPr>
            </a:lvl1pPr>
            <a:lvl2pPr lvl="1"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14"/>
          <p:cNvSpPr txBox="1">
            <a:spLocks noGrp="1"/>
          </p:cNvSpPr>
          <p:nvPr>
            <p:ph type="subTitle" idx="6"/>
          </p:nvPr>
        </p:nvSpPr>
        <p:spPr>
          <a:xfrm>
            <a:off x="8367733" y="2478504"/>
            <a:ext cx="28672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867">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2133"/>
              </a:spcBef>
              <a:spcAft>
                <a:spcPts val="0"/>
              </a:spcAft>
              <a:buSzPts val="1400"/>
              <a:buFont typeface="Montserrat"/>
              <a:buNone/>
              <a:defRPr>
                <a:latin typeface="Montserrat"/>
                <a:ea typeface="Montserrat"/>
                <a:cs typeface="Montserrat"/>
                <a:sym typeface="Montserrat"/>
              </a:defRPr>
            </a:lvl3pPr>
            <a:lvl4pPr lvl="3" rtl="0">
              <a:spcBef>
                <a:spcPts val="2133"/>
              </a:spcBef>
              <a:spcAft>
                <a:spcPts val="0"/>
              </a:spcAft>
              <a:buSzPts val="1400"/>
              <a:buFont typeface="Montserrat"/>
              <a:buNone/>
              <a:defRPr>
                <a:latin typeface="Montserrat"/>
                <a:ea typeface="Montserrat"/>
                <a:cs typeface="Montserrat"/>
                <a:sym typeface="Montserrat"/>
              </a:defRPr>
            </a:lvl4pPr>
            <a:lvl5pPr lvl="4" rtl="0">
              <a:spcBef>
                <a:spcPts val="2133"/>
              </a:spcBef>
              <a:spcAft>
                <a:spcPts val="0"/>
              </a:spcAft>
              <a:buSzPts val="1400"/>
              <a:buFont typeface="Montserrat"/>
              <a:buNone/>
              <a:defRPr>
                <a:latin typeface="Montserrat"/>
                <a:ea typeface="Montserrat"/>
                <a:cs typeface="Montserrat"/>
                <a:sym typeface="Montserrat"/>
              </a:defRPr>
            </a:lvl5pPr>
            <a:lvl6pPr lvl="5" rtl="0">
              <a:spcBef>
                <a:spcPts val="2133"/>
              </a:spcBef>
              <a:spcAft>
                <a:spcPts val="0"/>
              </a:spcAft>
              <a:buSzPts val="1400"/>
              <a:buFont typeface="Montserrat"/>
              <a:buNone/>
              <a:defRPr>
                <a:latin typeface="Montserrat"/>
                <a:ea typeface="Montserrat"/>
                <a:cs typeface="Montserrat"/>
                <a:sym typeface="Montserrat"/>
              </a:defRPr>
            </a:lvl6pPr>
            <a:lvl7pPr lvl="6" rtl="0">
              <a:spcBef>
                <a:spcPts val="2133"/>
              </a:spcBef>
              <a:spcAft>
                <a:spcPts val="0"/>
              </a:spcAft>
              <a:buSzPts val="1400"/>
              <a:buFont typeface="Montserrat"/>
              <a:buNone/>
              <a:defRPr>
                <a:latin typeface="Montserrat"/>
                <a:ea typeface="Montserrat"/>
                <a:cs typeface="Montserrat"/>
                <a:sym typeface="Montserrat"/>
              </a:defRPr>
            </a:lvl7pPr>
            <a:lvl8pPr lvl="7" rtl="0">
              <a:spcBef>
                <a:spcPts val="2133"/>
              </a:spcBef>
              <a:spcAft>
                <a:spcPts val="0"/>
              </a:spcAft>
              <a:buSzPts val="1400"/>
              <a:buFont typeface="Montserrat"/>
              <a:buNone/>
              <a:defRPr>
                <a:latin typeface="Montserrat"/>
                <a:ea typeface="Montserrat"/>
                <a:cs typeface="Montserrat"/>
                <a:sym typeface="Montserrat"/>
              </a:defRPr>
            </a:lvl8pPr>
            <a:lvl9pPr lvl="8" rtl="0">
              <a:spcBef>
                <a:spcPts val="2133"/>
              </a:spcBef>
              <a:spcAft>
                <a:spcPts val="2133"/>
              </a:spcAft>
              <a:buSzPts val="1400"/>
              <a:buFont typeface="Montserrat"/>
              <a:buNone/>
              <a:defRPr>
                <a:latin typeface="Montserrat"/>
                <a:ea typeface="Montserrat"/>
                <a:cs typeface="Montserrat"/>
                <a:sym typeface="Montserrat"/>
              </a:defRPr>
            </a:lvl9pPr>
          </a:lstStyle>
          <a:p>
            <a:r>
              <a:rPr lang="en-US"/>
              <a:t>Click to edit Master subtitle style</a:t>
            </a:r>
            <a:endParaRPr/>
          </a:p>
        </p:txBody>
      </p:sp>
      <p:sp>
        <p:nvSpPr>
          <p:cNvPr id="69" name="Google Shape;69;p14"/>
          <p:cNvSpPr txBox="1">
            <a:spLocks noGrp="1"/>
          </p:cNvSpPr>
          <p:nvPr>
            <p:ph type="ctrTitle" idx="7"/>
          </p:nvPr>
        </p:nvSpPr>
        <p:spPr>
          <a:xfrm>
            <a:off x="3080467" y="3825036"/>
            <a:ext cx="2867200" cy="512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4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667">
                <a:latin typeface="Montserrat"/>
                <a:ea typeface="Montserrat"/>
                <a:cs typeface="Montserrat"/>
                <a:sym typeface="Montserrat"/>
              </a:defRPr>
            </a:lvl2pPr>
            <a:lvl3pPr lvl="2" rtl="0">
              <a:spcBef>
                <a:spcPts val="0"/>
              </a:spcBef>
              <a:spcAft>
                <a:spcPts val="0"/>
              </a:spcAft>
              <a:buSzPts val="2000"/>
              <a:buFont typeface="Montserrat"/>
              <a:buNone/>
              <a:defRPr sz="2667">
                <a:latin typeface="Montserrat"/>
                <a:ea typeface="Montserrat"/>
                <a:cs typeface="Montserrat"/>
                <a:sym typeface="Montserrat"/>
              </a:defRPr>
            </a:lvl3pPr>
            <a:lvl4pPr lvl="3" rtl="0">
              <a:spcBef>
                <a:spcPts val="0"/>
              </a:spcBef>
              <a:spcAft>
                <a:spcPts val="0"/>
              </a:spcAft>
              <a:buSzPts val="2000"/>
              <a:buFont typeface="Montserrat"/>
              <a:buNone/>
              <a:defRPr sz="2667">
                <a:latin typeface="Montserrat"/>
                <a:ea typeface="Montserrat"/>
                <a:cs typeface="Montserrat"/>
                <a:sym typeface="Montserrat"/>
              </a:defRPr>
            </a:lvl4pPr>
            <a:lvl5pPr lvl="4" rtl="0">
              <a:spcBef>
                <a:spcPts val="0"/>
              </a:spcBef>
              <a:spcAft>
                <a:spcPts val="0"/>
              </a:spcAft>
              <a:buSzPts val="2000"/>
              <a:buFont typeface="Montserrat"/>
              <a:buNone/>
              <a:defRPr sz="2667">
                <a:latin typeface="Montserrat"/>
                <a:ea typeface="Montserrat"/>
                <a:cs typeface="Montserrat"/>
                <a:sym typeface="Montserrat"/>
              </a:defRPr>
            </a:lvl5pPr>
            <a:lvl6pPr lvl="5" rtl="0">
              <a:spcBef>
                <a:spcPts val="0"/>
              </a:spcBef>
              <a:spcAft>
                <a:spcPts val="0"/>
              </a:spcAft>
              <a:buSzPts val="2000"/>
              <a:buFont typeface="Montserrat"/>
              <a:buNone/>
              <a:defRPr sz="2667">
                <a:latin typeface="Montserrat"/>
                <a:ea typeface="Montserrat"/>
                <a:cs typeface="Montserrat"/>
                <a:sym typeface="Montserrat"/>
              </a:defRPr>
            </a:lvl6pPr>
            <a:lvl7pPr lvl="6" rtl="0">
              <a:spcBef>
                <a:spcPts val="0"/>
              </a:spcBef>
              <a:spcAft>
                <a:spcPts val="0"/>
              </a:spcAft>
              <a:buSzPts val="2000"/>
              <a:buFont typeface="Montserrat"/>
              <a:buNone/>
              <a:defRPr sz="2667">
                <a:latin typeface="Montserrat"/>
                <a:ea typeface="Montserrat"/>
                <a:cs typeface="Montserrat"/>
                <a:sym typeface="Montserrat"/>
              </a:defRPr>
            </a:lvl7pPr>
            <a:lvl8pPr lvl="7" rtl="0">
              <a:spcBef>
                <a:spcPts val="0"/>
              </a:spcBef>
              <a:spcAft>
                <a:spcPts val="0"/>
              </a:spcAft>
              <a:buSzPts val="2000"/>
              <a:buFont typeface="Montserrat"/>
              <a:buNone/>
              <a:defRPr sz="2667">
                <a:latin typeface="Montserrat"/>
                <a:ea typeface="Montserrat"/>
                <a:cs typeface="Montserrat"/>
                <a:sym typeface="Montserrat"/>
              </a:defRPr>
            </a:lvl8pPr>
            <a:lvl9pPr lvl="8" rtl="0">
              <a:spcBef>
                <a:spcPts val="0"/>
              </a:spcBef>
              <a:spcAft>
                <a:spcPts val="0"/>
              </a:spcAft>
              <a:buSzPts val="2000"/>
              <a:buFont typeface="Montserrat"/>
              <a:buNone/>
              <a:defRPr sz="2667">
                <a:latin typeface="Montserrat"/>
                <a:ea typeface="Montserrat"/>
                <a:cs typeface="Montserrat"/>
                <a:sym typeface="Montserrat"/>
              </a:defRPr>
            </a:lvl9pPr>
          </a:lstStyle>
          <a:p>
            <a:r>
              <a:rPr lang="en-US"/>
              <a:t>Click to edit Master title style</a:t>
            </a:r>
            <a:endParaRPr/>
          </a:p>
        </p:txBody>
      </p:sp>
      <p:sp>
        <p:nvSpPr>
          <p:cNvPr id="70" name="Google Shape;70;p14"/>
          <p:cNvSpPr txBox="1">
            <a:spLocks noGrp="1"/>
          </p:cNvSpPr>
          <p:nvPr>
            <p:ph type="title" idx="8" hasCustomPrompt="1"/>
          </p:nvPr>
        </p:nvSpPr>
        <p:spPr>
          <a:xfrm>
            <a:off x="957067" y="3947267"/>
            <a:ext cx="1991200" cy="1255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9333">
                <a:solidFill>
                  <a:srgbClr val="4A8CFF"/>
                </a:solidFill>
              </a:defRPr>
            </a:lvl1pPr>
            <a:lvl2pPr lvl="1"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9pPr>
          </a:lstStyle>
          <a:p>
            <a:r>
              <a:t>xx%</a:t>
            </a:r>
          </a:p>
        </p:txBody>
      </p:sp>
      <p:sp>
        <p:nvSpPr>
          <p:cNvPr id="71" name="Google Shape;71;p14"/>
          <p:cNvSpPr txBox="1">
            <a:spLocks noGrp="1"/>
          </p:cNvSpPr>
          <p:nvPr>
            <p:ph type="subTitle" idx="9"/>
          </p:nvPr>
        </p:nvSpPr>
        <p:spPr>
          <a:xfrm>
            <a:off x="3080467" y="4397767"/>
            <a:ext cx="28672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867">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2133"/>
              </a:spcBef>
              <a:spcAft>
                <a:spcPts val="0"/>
              </a:spcAft>
              <a:buSzPts val="1400"/>
              <a:buFont typeface="Montserrat"/>
              <a:buNone/>
              <a:defRPr>
                <a:latin typeface="Montserrat"/>
                <a:ea typeface="Montserrat"/>
                <a:cs typeface="Montserrat"/>
                <a:sym typeface="Montserrat"/>
              </a:defRPr>
            </a:lvl3pPr>
            <a:lvl4pPr lvl="3" rtl="0">
              <a:spcBef>
                <a:spcPts val="2133"/>
              </a:spcBef>
              <a:spcAft>
                <a:spcPts val="0"/>
              </a:spcAft>
              <a:buSzPts val="1400"/>
              <a:buFont typeface="Montserrat"/>
              <a:buNone/>
              <a:defRPr>
                <a:latin typeface="Montserrat"/>
                <a:ea typeface="Montserrat"/>
                <a:cs typeface="Montserrat"/>
                <a:sym typeface="Montserrat"/>
              </a:defRPr>
            </a:lvl4pPr>
            <a:lvl5pPr lvl="4" rtl="0">
              <a:spcBef>
                <a:spcPts val="2133"/>
              </a:spcBef>
              <a:spcAft>
                <a:spcPts val="0"/>
              </a:spcAft>
              <a:buSzPts val="1400"/>
              <a:buFont typeface="Montserrat"/>
              <a:buNone/>
              <a:defRPr>
                <a:latin typeface="Montserrat"/>
                <a:ea typeface="Montserrat"/>
                <a:cs typeface="Montserrat"/>
                <a:sym typeface="Montserrat"/>
              </a:defRPr>
            </a:lvl5pPr>
            <a:lvl6pPr lvl="5" rtl="0">
              <a:spcBef>
                <a:spcPts val="2133"/>
              </a:spcBef>
              <a:spcAft>
                <a:spcPts val="0"/>
              </a:spcAft>
              <a:buSzPts val="1400"/>
              <a:buFont typeface="Montserrat"/>
              <a:buNone/>
              <a:defRPr>
                <a:latin typeface="Montserrat"/>
                <a:ea typeface="Montserrat"/>
                <a:cs typeface="Montserrat"/>
                <a:sym typeface="Montserrat"/>
              </a:defRPr>
            </a:lvl6pPr>
            <a:lvl7pPr lvl="6" rtl="0">
              <a:spcBef>
                <a:spcPts val="2133"/>
              </a:spcBef>
              <a:spcAft>
                <a:spcPts val="0"/>
              </a:spcAft>
              <a:buSzPts val="1400"/>
              <a:buFont typeface="Montserrat"/>
              <a:buNone/>
              <a:defRPr>
                <a:latin typeface="Montserrat"/>
                <a:ea typeface="Montserrat"/>
                <a:cs typeface="Montserrat"/>
                <a:sym typeface="Montserrat"/>
              </a:defRPr>
            </a:lvl7pPr>
            <a:lvl8pPr lvl="7" rtl="0">
              <a:spcBef>
                <a:spcPts val="2133"/>
              </a:spcBef>
              <a:spcAft>
                <a:spcPts val="0"/>
              </a:spcAft>
              <a:buSzPts val="1400"/>
              <a:buFont typeface="Montserrat"/>
              <a:buNone/>
              <a:defRPr>
                <a:latin typeface="Montserrat"/>
                <a:ea typeface="Montserrat"/>
                <a:cs typeface="Montserrat"/>
                <a:sym typeface="Montserrat"/>
              </a:defRPr>
            </a:lvl8pPr>
            <a:lvl9pPr lvl="8" rtl="0">
              <a:spcBef>
                <a:spcPts val="2133"/>
              </a:spcBef>
              <a:spcAft>
                <a:spcPts val="2133"/>
              </a:spcAft>
              <a:buSzPts val="1400"/>
              <a:buFont typeface="Montserrat"/>
              <a:buNone/>
              <a:defRPr>
                <a:latin typeface="Montserrat"/>
                <a:ea typeface="Montserrat"/>
                <a:cs typeface="Montserrat"/>
                <a:sym typeface="Montserrat"/>
              </a:defRPr>
            </a:lvl9pPr>
          </a:lstStyle>
          <a:p>
            <a:r>
              <a:rPr lang="en-US"/>
              <a:t>Click to edit Master subtitle style</a:t>
            </a:r>
            <a:endParaRPr/>
          </a:p>
        </p:txBody>
      </p:sp>
      <p:sp>
        <p:nvSpPr>
          <p:cNvPr id="72" name="Google Shape;72;p14"/>
          <p:cNvSpPr txBox="1">
            <a:spLocks noGrp="1"/>
          </p:cNvSpPr>
          <p:nvPr>
            <p:ph type="ctrTitle" idx="13"/>
          </p:nvPr>
        </p:nvSpPr>
        <p:spPr>
          <a:xfrm>
            <a:off x="8367533" y="3825033"/>
            <a:ext cx="2867200" cy="512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Montserrat"/>
              <a:buNone/>
              <a:defRPr sz="2400">
                <a:solidFill>
                  <a:schemeClr val="accent1"/>
                </a:solidFill>
                <a:latin typeface="Montserrat"/>
                <a:ea typeface="Montserrat"/>
                <a:cs typeface="Montserrat"/>
                <a:sym typeface="Montserrat"/>
              </a:defRPr>
            </a:lvl1pPr>
            <a:lvl2pPr lvl="1" rtl="0">
              <a:spcBef>
                <a:spcPts val="0"/>
              </a:spcBef>
              <a:spcAft>
                <a:spcPts val="0"/>
              </a:spcAft>
              <a:buSzPts val="2000"/>
              <a:buFont typeface="Montserrat"/>
              <a:buNone/>
              <a:defRPr sz="2667">
                <a:latin typeface="Montserrat"/>
                <a:ea typeface="Montserrat"/>
                <a:cs typeface="Montserrat"/>
                <a:sym typeface="Montserrat"/>
              </a:defRPr>
            </a:lvl2pPr>
            <a:lvl3pPr lvl="2" rtl="0">
              <a:spcBef>
                <a:spcPts val="0"/>
              </a:spcBef>
              <a:spcAft>
                <a:spcPts val="0"/>
              </a:spcAft>
              <a:buSzPts val="2000"/>
              <a:buFont typeface="Montserrat"/>
              <a:buNone/>
              <a:defRPr sz="2667">
                <a:latin typeface="Montserrat"/>
                <a:ea typeface="Montserrat"/>
                <a:cs typeface="Montserrat"/>
                <a:sym typeface="Montserrat"/>
              </a:defRPr>
            </a:lvl3pPr>
            <a:lvl4pPr lvl="3" rtl="0">
              <a:spcBef>
                <a:spcPts val="0"/>
              </a:spcBef>
              <a:spcAft>
                <a:spcPts val="0"/>
              </a:spcAft>
              <a:buSzPts val="2000"/>
              <a:buFont typeface="Montserrat"/>
              <a:buNone/>
              <a:defRPr sz="2667">
                <a:latin typeface="Montserrat"/>
                <a:ea typeface="Montserrat"/>
                <a:cs typeface="Montserrat"/>
                <a:sym typeface="Montserrat"/>
              </a:defRPr>
            </a:lvl4pPr>
            <a:lvl5pPr lvl="4" rtl="0">
              <a:spcBef>
                <a:spcPts val="0"/>
              </a:spcBef>
              <a:spcAft>
                <a:spcPts val="0"/>
              </a:spcAft>
              <a:buSzPts val="2000"/>
              <a:buFont typeface="Montserrat"/>
              <a:buNone/>
              <a:defRPr sz="2667">
                <a:latin typeface="Montserrat"/>
                <a:ea typeface="Montserrat"/>
                <a:cs typeface="Montserrat"/>
                <a:sym typeface="Montserrat"/>
              </a:defRPr>
            </a:lvl5pPr>
            <a:lvl6pPr lvl="5" rtl="0">
              <a:spcBef>
                <a:spcPts val="0"/>
              </a:spcBef>
              <a:spcAft>
                <a:spcPts val="0"/>
              </a:spcAft>
              <a:buSzPts val="2000"/>
              <a:buFont typeface="Montserrat"/>
              <a:buNone/>
              <a:defRPr sz="2667">
                <a:latin typeface="Montserrat"/>
                <a:ea typeface="Montserrat"/>
                <a:cs typeface="Montserrat"/>
                <a:sym typeface="Montserrat"/>
              </a:defRPr>
            </a:lvl6pPr>
            <a:lvl7pPr lvl="6" rtl="0">
              <a:spcBef>
                <a:spcPts val="0"/>
              </a:spcBef>
              <a:spcAft>
                <a:spcPts val="0"/>
              </a:spcAft>
              <a:buSzPts val="2000"/>
              <a:buFont typeface="Montserrat"/>
              <a:buNone/>
              <a:defRPr sz="2667">
                <a:latin typeface="Montserrat"/>
                <a:ea typeface="Montserrat"/>
                <a:cs typeface="Montserrat"/>
                <a:sym typeface="Montserrat"/>
              </a:defRPr>
            </a:lvl7pPr>
            <a:lvl8pPr lvl="7" rtl="0">
              <a:spcBef>
                <a:spcPts val="0"/>
              </a:spcBef>
              <a:spcAft>
                <a:spcPts val="0"/>
              </a:spcAft>
              <a:buSzPts val="2000"/>
              <a:buFont typeface="Montserrat"/>
              <a:buNone/>
              <a:defRPr sz="2667">
                <a:latin typeface="Montserrat"/>
                <a:ea typeface="Montserrat"/>
                <a:cs typeface="Montserrat"/>
                <a:sym typeface="Montserrat"/>
              </a:defRPr>
            </a:lvl8pPr>
            <a:lvl9pPr lvl="8" rtl="0">
              <a:spcBef>
                <a:spcPts val="0"/>
              </a:spcBef>
              <a:spcAft>
                <a:spcPts val="0"/>
              </a:spcAft>
              <a:buSzPts val="2000"/>
              <a:buFont typeface="Montserrat"/>
              <a:buNone/>
              <a:defRPr sz="2667">
                <a:latin typeface="Montserrat"/>
                <a:ea typeface="Montserrat"/>
                <a:cs typeface="Montserrat"/>
                <a:sym typeface="Montserrat"/>
              </a:defRPr>
            </a:lvl9pPr>
          </a:lstStyle>
          <a:p>
            <a:r>
              <a:rPr lang="en-US"/>
              <a:t>Click to edit Master title style</a:t>
            </a:r>
            <a:endParaRPr/>
          </a:p>
        </p:txBody>
      </p:sp>
      <p:sp>
        <p:nvSpPr>
          <p:cNvPr id="73" name="Google Shape;73;p14"/>
          <p:cNvSpPr txBox="1">
            <a:spLocks noGrp="1"/>
          </p:cNvSpPr>
          <p:nvPr>
            <p:ph type="title" idx="14" hasCustomPrompt="1"/>
          </p:nvPr>
        </p:nvSpPr>
        <p:spPr>
          <a:xfrm>
            <a:off x="6248533" y="3947267"/>
            <a:ext cx="1991200" cy="12556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8000"/>
              <a:buNone/>
              <a:defRPr sz="9333">
                <a:solidFill>
                  <a:srgbClr val="4A8CFF"/>
                </a:solidFill>
              </a:defRPr>
            </a:lvl1pPr>
            <a:lvl2pPr lvl="1"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8000"/>
              <a:buFont typeface="Fira Sans Extra Condensed Medium"/>
              <a:buNone/>
              <a:defRPr sz="10666">
                <a:latin typeface="Fira Sans Extra Condensed Medium"/>
                <a:ea typeface="Fira Sans Extra Condensed Medium"/>
                <a:cs typeface="Fira Sans Extra Condensed Medium"/>
                <a:sym typeface="Fira Sans Extra Condensed Medium"/>
              </a:defRPr>
            </a:lvl9pPr>
          </a:lstStyle>
          <a:p>
            <a:r>
              <a:t>xx%</a:t>
            </a:r>
          </a:p>
        </p:txBody>
      </p:sp>
      <p:sp>
        <p:nvSpPr>
          <p:cNvPr id="74" name="Google Shape;74;p14"/>
          <p:cNvSpPr txBox="1">
            <a:spLocks noGrp="1"/>
          </p:cNvSpPr>
          <p:nvPr>
            <p:ph type="subTitle" idx="15"/>
          </p:nvPr>
        </p:nvSpPr>
        <p:spPr>
          <a:xfrm>
            <a:off x="8367733" y="4397767"/>
            <a:ext cx="2867200" cy="10236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Font typeface="Montserrat"/>
              <a:buNone/>
              <a:defRPr sz="1867">
                <a:solidFill>
                  <a:schemeClr val="accent2"/>
                </a:solidFill>
                <a:latin typeface="Montserrat"/>
                <a:ea typeface="Montserrat"/>
                <a:cs typeface="Montserrat"/>
                <a:sym typeface="Montserrat"/>
              </a:defRPr>
            </a:lvl1pPr>
            <a:lvl2pPr lvl="1" rtl="0">
              <a:spcBef>
                <a:spcPts val="0"/>
              </a:spcBef>
              <a:spcAft>
                <a:spcPts val="0"/>
              </a:spcAft>
              <a:buSzPts val="1400"/>
              <a:buFont typeface="Montserrat"/>
              <a:buNone/>
              <a:defRPr>
                <a:latin typeface="Montserrat"/>
                <a:ea typeface="Montserrat"/>
                <a:cs typeface="Montserrat"/>
                <a:sym typeface="Montserrat"/>
              </a:defRPr>
            </a:lvl2pPr>
            <a:lvl3pPr lvl="2" rtl="0">
              <a:spcBef>
                <a:spcPts val="2133"/>
              </a:spcBef>
              <a:spcAft>
                <a:spcPts val="0"/>
              </a:spcAft>
              <a:buSzPts val="1400"/>
              <a:buFont typeface="Montserrat"/>
              <a:buNone/>
              <a:defRPr>
                <a:latin typeface="Montserrat"/>
                <a:ea typeface="Montserrat"/>
                <a:cs typeface="Montserrat"/>
                <a:sym typeface="Montserrat"/>
              </a:defRPr>
            </a:lvl3pPr>
            <a:lvl4pPr lvl="3" rtl="0">
              <a:spcBef>
                <a:spcPts val="2133"/>
              </a:spcBef>
              <a:spcAft>
                <a:spcPts val="0"/>
              </a:spcAft>
              <a:buSzPts val="1400"/>
              <a:buFont typeface="Montserrat"/>
              <a:buNone/>
              <a:defRPr>
                <a:latin typeface="Montserrat"/>
                <a:ea typeface="Montserrat"/>
                <a:cs typeface="Montserrat"/>
                <a:sym typeface="Montserrat"/>
              </a:defRPr>
            </a:lvl4pPr>
            <a:lvl5pPr lvl="4" rtl="0">
              <a:spcBef>
                <a:spcPts val="2133"/>
              </a:spcBef>
              <a:spcAft>
                <a:spcPts val="0"/>
              </a:spcAft>
              <a:buSzPts val="1400"/>
              <a:buFont typeface="Montserrat"/>
              <a:buNone/>
              <a:defRPr>
                <a:latin typeface="Montserrat"/>
                <a:ea typeface="Montserrat"/>
                <a:cs typeface="Montserrat"/>
                <a:sym typeface="Montserrat"/>
              </a:defRPr>
            </a:lvl5pPr>
            <a:lvl6pPr lvl="5" rtl="0">
              <a:spcBef>
                <a:spcPts val="2133"/>
              </a:spcBef>
              <a:spcAft>
                <a:spcPts val="0"/>
              </a:spcAft>
              <a:buSzPts val="1400"/>
              <a:buFont typeface="Montserrat"/>
              <a:buNone/>
              <a:defRPr>
                <a:latin typeface="Montserrat"/>
                <a:ea typeface="Montserrat"/>
                <a:cs typeface="Montserrat"/>
                <a:sym typeface="Montserrat"/>
              </a:defRPr>
            </a:lvl6pPr>
            <a:lvl7pPr lvl="6" rtl="0">
              <a:spcBef>
                <a:spcPts val="2133"/>
              </a:spcBef>
              <a:spcAft>
                <a:spcPts val="0"/>
              </a:spcAft>
              <a:buSzPts val="1400"/>
              <a:buFont typeface="Montserrat"/>
              <a:buNone/>
              <a:defRPr>
                <a:latin typeface="Montserrat"/>
                <a:ea typeface="Montserrat"/>
                <a:cs typeface="Montserrat"/>
                <a:sym typeface="Montserrat"/>
              </a:defRPr>
            </a:lvl7pPr>
            <a:lvl8pPr lvl="7" rtl="0">
              <a:spcBef>
                <a:spcPts val="2133"/>
              </a:spcBef>
              <a:spcAft>
                <a:spcPts val="0"/>
              </a:spcAft>
              <a:buSzPts val="1400"/>
              <a:buFont typeface="Montserrat"/>
              <a:buNone/>
              <a:defRPr>
                <a:latin typeface="Montserrat"/>
                <a:ea typeface="Montserrat"/>
                <a:cs typeface="Montserrat"/>
                <a:sym typeface="Montserrat"/>
              </a:defRPr>
            </a:lvl8pPr>
            <a:lvl9pPr lvl="8" rtl="0">
              <a:spcBef>
                <a:spcPts val="2133"/>
              </a:spcBef>
              <a:spcAft>
                <a:spcPts val="2133"/>
              </a:spcAft>
              <a:buSzPts val="1400"/>
              <a:buFont typeface="Montserrat"/>
              <a:buNone/>
              <a:defRPr>
                <a:latin typeface="Montserrat"/>
                <a:ea typeface="Montserrat"/>
                <a:cs typeface="Montserrat"/>
                <a:sym typeface="Montserrat"/>
              </a:defRPr>
            </a:lvl9pPr>
          </a:lstStyle>
          <a:p>
            <a:r>
              <a:rPr lang="en-US"/>
              <a:t>Click to edit Master subtitle style</a:t>
            </a:r>
            <a:endParaRPr/>
          </a:p>
        </p:txBody>
      </p:sp>
      <p:sp>
        <p:nvSpPr>
          <p:cNvPr id="75" name="Google Shape;75;p14"/>
          <p:cNvSpPr/>
          <p:nvPr/>
        </p:nvSpPr>
        <p:spPr>
          <a:xfrm>
            <a:off x="67"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14"/>
          <p:cNvSpPr/>
          <p:nvPr/>
        </p:nvSpPr>
        <p:spPr>
          <a:xfrm>
            <a:off x="6096000"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12160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n-US"/>
              <a:t>Click to edit Master title style</a:t>
            </a:r>
            <a:endParaRPr/>
          </a:p>
        </p:txBody>
      </p:sp>
      <p:sp>
        <p:nvSpPr>
          <p:cNvPr id="79" name="Google Shape;79;p15"/>
          <p:cNvSpPr txBox="1">
            <a:spLocks noGrp="1"/>
          </p:cNvSpPr>
          <p:nvPr>
            <p:ph type="subTitle" idx="1"/>
          </p:nvPr>
        </p:nvSpPr>
        <p:spPr>
          <a:xfrm>
            <a:off x="1938967" y="4521733"/>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en-US"/>
              <a:t>Click to edit Master subtitle style</a:t>
            </a:r>
            <a:endParaRPr/>
          </a:p>
        </p:txBody>
      </p:sp>
      <p:sp>
        <p:nvSpPr>
          <p:cNvPr id="80" name="Google Shape;80;p15"/>
          <p:cNvSpPr txBox="1">
            <a:spLocks noGrp="1"/>
          </p:cNvSpPr>
          <p:nvPr>
            <p:ph type="subTitle" idx="2"/>
          </p:nvPr>
        </p:nvSpPr>
        <p:spPr>
          <a:xfrm>
            <a:off x="1938967" y="5022333"/>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en-US"/>
              <a:t>Click to edit Master subtitle style</a:t>
            </a:r>
            <a:endParaRPr/>
          </a:p>
        </p:txBody>
      </p:sp>
      <p:sp>
        <p:nvSpPr>
          <p:cNvPr id="81" name="Google Shape;81;p15"/>
          <p:cNvSpPr txBox="1">
            <a:spLocks noGrp="1"/>
          </p:cNvSpPr>
          <p:nvPr>
            <p:ph type="subTitle" idx="3"/>
          </p:nvPr>
        </p:nvSpPr>
        <p:spPr>
          <a:xfrm>
            <a:off x="7237167" y="4521733"/>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en-US"/>
              <a:t>Click to edit Master subtitle style</a:t>
            </a:r>
            <a:endParaRPr/>
          </a:p>
        </p:txBody>
      </p:sp>
      <p:sp>
        <p:nvSpPr>
          <p:cNvPr id="82" name="Google Shape;82;p15"/>
          <p:cNvSpPr txBox="1">
            <a:spLocks noGrp="1"/>
          </p:cNvSpPr>
          <p:nvPr>
            <p:ph type="subTitle" idx="4"/>
          </p:nvPr>
        </p:nvSpPr>
        <p:spPr>
          <a:xfrm>
            <a:off x="7237167" y="5022333"/>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0"/>
              </a:spcBef>
              <a:spcAft>
                <a:spcPts val="0"/>
              </a:spcAft>
              <a:buNone/>
              <a:defRPr sz="1867">
                <a:solidFill>
                  <a:schemeClr val="dk1"/>
                </a:solidFill>
              </a:defRPr>
            </a:lvl2pPr>
            <a:lvl3pPr lvl="2" algn="ctr" rtl="0">
              <a:lnSpc>
                <a:spcPct val="100000"/>
              </a:lnSpc>
              <a:spcBef>
                <a:spcPts val="0"/>
              </a:spcBef>
              <a:spcAft>
                <a:spcPts val="0"/>
              </a:spcAft>
              <a:buNone/>
              <a:defRPr sz="1867">
                <a:solidFill>
                  <a:schemeClr val="dk1"/>
                </a:solidFill>
              </a:defRPr>
            </a:lvl3pPr>
            <a:lvl4pPr lvl="3" algn="ctr" rtl="0">
              <a:lnSpc>
                <a:spcPct val="100000"/>
              </a:lnSpc>
              <a:spcBef>
                <a:spcPts val="0"/>
              </a:spcBef>
              <a:spcAft>
                <a:spcPts val="0"/>
              </a:spcAft>
              <a:buNone/>
              <a:defRPr sz="1867">
                <a:solidFill>
                  <a:schemeClr val="dk1"/>
                </a:solidFill>
              </a:defRPr>
            </a:lvl4pPr>
            <a:lvl5pPr lvl="4" algn="ctr" rtl="0">
              <a:lnSpc>
                <a:spcPct val="100000"/>
              </a:lnSpc>
              <a:spcBef>
                <a:spcPts val="0"/>
              </a:spcBef>
              <a:spcAft>
                <a:spcPts val="0"/>
              </a:spcAft>
              <a:buNone/>
              <a:defRPr sz="1867">
                <a:solidFill>
                  <a:schemeClr val="dk1"/>
                </a:solidFill>
              </a:defRPr>
            </a:lvl5pPr>
            <a:lvl6pPr lvl="5" algn="ctr" rtl="0">
              <a:lnSpc>
                <a:spcPct val="100000"/>
              </a:lnSpc>
              <a:spcBef>
                <a:spcPts val="0"/>
              </a:spcBef>
              <a:spcAft>
                <a:spcPts val="0"/>
              </a:spcAft>
              <a:buNone/>
              <a:defRPr sz="1867">
                <a:solidFill>
                  <a:schemeClr val="dk1"/>
                </a:solidFill>
              </a:defRPr>
            </a:lvl6pPr>
            <a:lvl7pPr lvl="6" algn="ctr" rtl="0">
              <a:lnSpc>
                <a:spcPct val="100000"/>
              </a:lnSpc>
              <a:spcBef>
                <a:spcPts val="0"/>
              </a:spcBef>
              <a:spcAft>
                <a:spcPts val="0"/>
              </a:spcAft>
              <a:buNone/>
              <a:defRPr sz="1867">
                <a:solidFill>
                  <a:schemeClr val="dk1"/>
                </a:solidFill>
              </a:defRPr>
            </a:lvl7pPr>
            <a:lvl8pPr lvl="7" algn="ctr" rtl="0">
              <a:lnSpc>
                <a:spcPct val="100000"/>
              </a:lnSpc>
              <a:spcBef>
                <a:spcPts val="0"/>
              </a:spcBef>
              <a:spcAft>
                <a:spcPts val="0"/>
              </a:spcAft>
              <a:buNone/>
              <a:defRPr sz="1867">
                <a:solidFill>
                  <a:schemeClr val="dk1"/>
                </a:solidFill>
              </a:defRPr>
            </a:lvl8pPr>
            <a:lvl9pPr lvl="8" algn="ctr" rtl="0">
              <a:lnSpc>
                <a:spcPct val="100000"/>
              </a:lnSpc>
              <a:spcBef>
                <a:spcPts val="0"/>
              </a:spcBef>
              <a:spcAft>
                <a:spcPts val="0"/>
              </a:spcAft>
              <a:buNone/>
              <a:defRPr sz="1867">
                <a:solidFill>
                  <a:schemeClr val="dk1"/>
                </a:solidFill>
              </a:defRPr>
            </a:lvl9pPr>
          </a:lstStyle>
          <a:p>
            <a:r>
              <a:rPr lang="en-US"/>
              <a:t>Click to edit Master subtitle style</a:t>
            </a:r>
            <a:endParaRPr/>
          </a:p>
        </p:txBody>
      </p:sp>
      <p:sp>
        <p:nvSpPr>
          <p:cNvPr id="83" name="Google Shape;83;p15"/>
          <p:cNvSpPr/>
          <p:nvPr/>
        </p:nvSpPr>
        <p:spPr>
          <a:xfrm rot="5400000">
            <a:off x="-2841800" y="2733333"/>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08074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n-US"/>
              <a:t>Click to edit Master title style</a:t>
            </a:r>
            <a:endParaRPr/>
          </a:p>
        </p:txBody>
      </p:sp>
      <p:sp>
        <p:nvSpPr>
          <p:cNvPr id="86" name="Google Shape;86;p16"/>
          <p:cNvSpPr txBox="1">
            <a:spLocks noGrp="1"/>
          </p:cNvSpPr>
          <p:nvPr>
            <p:ph type="subTitle" idx="1"/>
          </p:nvPr>
        </p:nvSpPr>
        <p:spPr>
          <a:xfrm>
            <a:off x="1465067" y="5033600"/>
            <a:ext cx="37508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n-US"/>
              <a:t>Click to edit Master subtitle style</a:t>
            </a:r>
            <a:endParaRPr/>
          </a:p>
        </p:txBody>
      </p:sp>
      <p:sp>
        <p:nvSpPr>
          <p:cNvPr id="87" name="Google Shape;87;p16"/>
          <p:cNvSpPr txBox="1">
            <a:spLocks noGrp="1"/>
          </p:cNvSpPr>
          <p:nvPr>
            <p:ph type="subTitle" idx="2"/>
          </p:nvPr>
        </p:nvSpPr>
        <p:spPr>
          <a:xfrm>
            <a:off x="1465067" y="4068400"/>
            <a:ext cx="37508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88" name="Google Shape;88;p16"/>
          <p:cNvSpPr txBox="1">
            <a:spLocks noGrp="1"/>
          </p:cNvSpPr>
          <p:nvPr>
            <p:ph type="subTitle" idx="3"/>
          </p:nvPr>
        </p:nvSpPr>
        <p:spPr>
          <a:xfrm>
            <a:off x="1465067" y="3087400"/>
            <a:ext cx="37508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n-US"/>
              <a:t>Click to edit Master subtitle style</a:t>
            </a:r>
            <a:endParaRPr/>
          </a:p>
        </p:txBody>
      </p:sp>
      <p:sp>
        <p:nvSpPr>
          <p:cNvPr id="89" name="Google Shape;89;p16"/>
          <p:cNvSpPr txBox="1">
            <a:spLocks noGrp="1"/>
          </p:cNvSpPr>
          <p:nvPr>
            <p:ph type="subTitle" idx="4"/>
          </p:nvPr>
        </p:nvSpPr>
        <p:spPr>
          <a:xfrm>
            <a:off x="1465067" y="2122200"/>
            <a:ext cx="37508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90" name="Google Shape;90;p16"/>
          <p:cNvSpPr/>
          <p:nvPr/>
        </p:nvSpPr>
        <p:spPr>
          <a:xfrm rot="10800000" flipH="1">
            <a:off x="7221600" y="1346800"/>
            <a:ext cx="1621600" cy="2082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16"/>
          <p:cNvSpPr/>
          <p:nvPr/>
        </p:nvSpPr>
        <p:spPr>
          <a:xfrm rot="10800000" flipH="1">
            <a:off x="8843200" y="3428800"/>
            <a:ext cx="1621600" cy="342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9521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n-US"/>
              <a:t>Click to edit Master title style</a:t>
            </a:r>
            <a:endParaRPr/>
          </a:p>
        </p:txBody>
      </p:sp>
      <p:sp>
        <p:nvSpPr>
          <p:cNvPr id="94" name="Google Shape;94;p17"/>
          <p:cNvSpPr txBox="1">
            <a:spLocks noGrp="1"/>
          </p:cNvSpPr>
          <p:nvPr>
            <p:ph type="subTitle" idx="1"/>
          </p:nvPr>
        </p:nvSpPr>
        <p:spPr>
          <a:xfrm>
            <a:off x="10508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en-US"/>
              <a:t>Click to edit Master subtitle style</a:t>
            </a:r>
            <a:endParaRPr/>
          </a:p>
        </p:txBody>
      </p:sp>
      <p:sp>
        <p:nvSpPr>
          <p:cNvPr id="95" name="Google Shape;95;p17"/>
          <p:cNvSpPr txBox="1">
            <a:spLocks noGrp="1"/>
          </p:cNvSpPr>
          <p:nvPr>
            <p:ph type="subTitle" idx="2"/>
          </p:nvPr>
        </p:nvSpPr>
        <p:spPr>
          <a:xfrm>
            <a:off x="10508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96" name="Google Shape;96;p17"/>
          <p:cNvSpPr txBox="1">
            <a:spLocks noGrp="1"/>
          </p:cNvSpPr>
          <p:nvPr>
            <p:ph type="subTitle" idx="3"/>
          </p:nvPr>
        </p:nvSpPr>
        <p:spPr>
          <a:xfrm>
            <a:off x="45882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en-US"/>
              <a:t>Click to edit Master subtitle style</a:t>
            </a:r>
            <a:endParaRPr/>
          </a:p>
        </p:txBody>
      </p:sp>
      <p:sp>
        <p:nvSpPr>
          <p:cNvPr id="97" name="Google Shape;97;p17"/>
          <p:cNvSpPr txBox="1">
            <a:spLocks noGrp="1"/>
          </p:cNvSpPr>
          <p:nvPr>
            <p:ph type="subTitle" idx="4"/>
          </p:nvPr>
        </p:nvSpPr>
        <p:spPr>
          <a:xfrm>
            <a:off x="45882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98" name="Google Shape;98;p17"/>
          <p:cNvSpPr txBox="1">
            <a:spLocks noGrp="1"/>
          </p:cNvSpPr>
          <p:nvPr>
            <p:ph type="subTitle" idx="5"/>
          </p:nvPr>
        </p:nvSpPr>
        <p:spPr>
          <a:xfrm>
            <a:off x="8125600" y="3187200"/>
            <a:ext cx="3015600" cy="544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b="1">
                <a:solidFill>
                  <a:schemeClr val="accent1"/>
                </a:solidFill>
              </a:defRPr>
            </a:lvl1pPr>
            <a:lvl2pPr lvl="1" algn="ctr" rtl="0">
              <a:spcBef>
                <a:spcPts val="2133"/>
              </a:spcBef>
              <a:spcAft>
                <a:spcPts val="0"/>
              </a:spcAft>
              <a:buNone/>
              <a:defRPr b="1">
                <a:solidFill>
                  <a:schemeClr val="accent1"/>
                </a:solidFill>
              </a:defRPr>
            </a:lvl2pPr>
            <a:lvl3pPr lvl="2" algn="ctr" rtl="0">
              <a:spcBef>
                <a:spcPts val="2133"/>
              </a:spcBef>
              <a:spcAft>
                <a:spcPts val="0"/>
              </a:spcAft>
              <a:buNone/>
              <a:defRPr b="1">
                <a:solidFill>
                  <a:schemeClr val="accent1"/>
                </a:solidFill>
              </a:defRPr>
            </a:lvl3pPr>
            <a:lvl4pPr lvl="3" algn="ctr" rtl="0">
              <a:spcBef>
                <a:spcPts val="2133"/>
              </a:spcBef>
              <a:spcAft>
                <a:spcPts val="0"/>
              </a:spcAft>
              <a:buNone/>
              <a:defRPr b="1">
                <a:solidFill>
                  <a:schemeClr val="accent1"/>
                </a:solidFill>
              </a:defRPr>
            </a:lvl4pPr>
            <a:lvl5pPr lvl="4" algn="ctr" rtl="0">
              <a:spcBef>
                <a:spcPts val="2133"/>
              </a:spcBef>
              <a:spcAft>
                <a:spcPts val="0"/>
              </a:spcAft>
              <a:buNone/>
              <a:defRPr b="1">
                <a:solidFill>
                  <a:schemeClr val="accent1"/>
                </a:solidFill>
              </a:defRPr>
            </a:lvl5pPr>
            <a:lvl6pPr lvl="5" algn="ctr" rtl="0">
              <a:spcBef>
                <a:spcPts val="2133"/>
              </a:spcBef>
              <a:spcAft>
                <a:spcPts val="0"/>
              </a:spcAft>
              <a:buNone/>
              <a:defRPr b="1">
                <a:solidFill>
                  <a:schemeClr val="accent1"/>
                </a:solidFill>
              </a:defRPr>
            </a:lvl6pPr>
            <a:lvl7pPr lvl="6" algn="ctr" rtl="0">
              <a:spcBef>
                <a:spcPts val="2133"/>
              </a:spcBef>
              <a:spcAft>
                <a:spcPts val="0"/>
              </a:spcAft>
              <a:buNone/>
              <a:defRPr b="1">
                <a:solidFill>
                  <a:schemeClr val="accent1"/>
                </a:solidFill>
              </a:defRPr>
            </a:lvl7pPr>
            <a:lvl8pPr lvl="7" algn="ctr" rtl="0">
              <a:spcBef>
                <a:spcPts val="2133"/>
              </a:spcBef>
              <a:spcAft>
                <a:spcPts val="0"/>
              </a:spcAft>
              <a:buNone/>
              <a:defRPr b="1">
                <a:solidFill>
                  <a:schemeClr val="accent1"/>
                </a:solidFill>
              </a:defRPr>
            </a:lvl8pPr>
            <a:lvl9pPr lvl="8" algn="ctr" rtl="0">
              <a:spcBef>
                <a:spcPts val="2133"/>
              </a:spcBef>
              <a:spcAft>
                <a:spcPts val="2133"/>
              </a:spcAft>
              <a:buNone/>
              <a:defRPr b="1">
                <a:solidFill>
                  <a:schemeClr val="accent1"/>
                </a:solidFill>
              </a:defRPr>
            </a:lvl9pPr>
          </a:lstStyle>
          <a:p>
            <a:r>
              <a:rPr lang="en-US"/>
              <a:t>Click to edit Master subtitle style</a:t>
            </a:r>
            <a:endParaRPr/>
          </a:p>
        </p:txBody>
      </p:sp>
      <p:sp>
        <p:nvSpPr>
          <p:cNvPr id="99" name="Google Shape;99;p17"/>
          <p:cNvSpPr txBox="1">
            <a:spLocks noGrp="1"/>
          </p:cNvSpPr>
          <p:nvPr>
            <p:ph type="subTitle" idx="6"/>
          </p:nvPr>
        </p:nvSpPr>
        <p:spPr>
          <a:xfrm>
            <a:off x="8125600" y="3687800"/>
            <a:ext cx="3015600" cy="96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67">
                <a:solidFill>
                  <a:schemeClr val="dk1"/>
                </a:solidFill>
              </a:defRPr>
            </a:lvl1pPr>
            <a:lvl2pPr lvl="1" algn="ctr" rtl="0">
              <a:lnSpc>
                <a:spcPct val="100000"/>
              </a:lnSpc>
              <a:spcBef>
                <a:spcPts val="2133"/>
              </a:spcBef>
              <a:spcAft>
                <a:spcPts val="0"/>
              </a:spcAft>
              <a:buNone/>
              <a:defRPr sz="1867">
                <a:solidFill>
                  <a:schemeClr val="dk1"/>
                </a:solidFill>
              </a:defRPr>
            </a:lvl2pPr>
            <a:lvl3pPr lvl="2" algn="ctr" rtl="0">
              <a:lnSpc>
                <a:spcPct val="100000"/>
              </a:lnSpc>
              <a:spcBef>
                <a:spcPts val="2133"/>
              </a:spcBef>
              <a:spcAft>
                <a:spcPts val="0"/>
              </a:spcAft>
              <a:buNone/>
              <a:defRPr sz="1867">
                <a:solidFill>
                  <a:schemeClr val="dk1"/>
                </a:solidFill>
              </a:defRPr>
            </a:lvl3pPr>
            <a:lvl4pPr lvl="3" algn="ctr" rtl="0">
              <a:lnSpc>
                <a:spcPct val="100000"/>
              </a:lnSpc>
              <a:spcBef>
                <a:spcPts val="2133"/>
              </a:spcBef>
              <a:spcAft>
                <a:spcPts val="0"/>
              </a:spcAft>
              <a:buNone/>
              <a:defRPr sz="1867">
                <a:solidFill>
                  <a:schemeClr val="dk1"/>
                </a:solidFill>
              </a:defRPr>
            </a:lvl4pPr>
            <a:lvl5pPr lvl="4" algn="ctr" rtl="0">
              <a:lnSpc>
                <a:spcPct val="100000"/>
              </a:lnSpc>
              <a:spcBef>
                <a:spcPts val="2133"/>
              </a:spcBef>
              <a:spcAft>
                <a:spcPts val="0"/>
              </a:spcAft>
              <a:buNone/>
              <a:defRPr sz="1867">
                <a:solidFill>
                  <a:schemeClr val="dk1"/>
                </a:solidFill>
              </a:defRPr>
            </a:lvl5pPr>
            <a:lvl6pPr lvl="5" algn="ctr" rtl="0">
              <a:lnSpc>
                <a:spcPct val="100000"/>
              </a:lnSpc>
              <a:spcBef>
                <a:spcPts val="2133"/>
              </a:spcBef>
              <a:spcAft>
                <a:spcPts val="0"/>
              </a:spcAft>
              <a:buNone/>
              <a:defRPr sz="1867">
                <a:solidFill>
                  <a:schemeClr val="dk1"/>
                </a:solidFill>
              </a:defRPr>
            </a:lvl6pPr>
            <a:lvl7pPr lvl="6" algn="ctr" rtl="0">
              <a:lnSpc>
                <a:spcPct val="100000"/>
              </a:lnSpc>
              <a:spcBef>
                <a:spcPts val="2133"/>
              </a:spcBef>
              <a:spcAft>
                <a:spcPts val="0"/>
              </a:spcAft>
              <a:buNone/>
              <a:defRPr sz="1867">
                <a:solidFill>
                  <a:schemeClr val="dk1"/>
                </a:solidFill>
              </a:defRPr>
            </a:lvl7pPr>
            <a:lvl8pPr lvl="7" algn="ctr" rtl="0">
              <a:lnSpc>
                <a:spcPct val="100000"/>
              </a:lnSpc>
              <a:spcBef>
                <a:spcPts val="2133"/>
              </a:spcBef>
              <a:spcAft>
                <a:spcPts val="0"/>
              </a:spcAft>
              <a:buNone/>
              <a:defRPr sz="1867">
                <a:solidFill>
                  <a:schemeClr val="dk1"/>
                </a:solidFill>
              </a:defRPr>
            </a:lvl8pPr>
            <a:lvl9pPr lvl="8" algn="ctr"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100" name="Google Shape;100;p17"/>
          <p:cNvSpPr/>
          <p:nvPr/>
        </p:nvSpPr>
        <p:spPr>
          <a:xfrm flipH="1">
            <a:off x="6096000"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17"/>
          <p:cNvSpPr/>
          <p:nvPr/>
        </p:nvSpPr>
        <p:spPr>
          <a:xfrm flipH="1">
            <a:off x="67"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36839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
  <p:cSld name="Title and four columns ">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n-US"/>
              <a:t>Click to edit Master title style</a:t>
            </a:r>
            <a:endParaRPr/>
          </a:p>
        </p:txBody>
      </p:sp>
      <p:sp>
        <p:nvSpPr>
          <p:cNvPr id="104" name="Google Shape;104;p18"/>
          <p:cNvSpPr txBox="1">
            <a:spLocks noGrp="1"/>
          </p:cNvSpPr>
          <p:nvPr>
            <p:ph type="subTitle" idx="1"/>
          </p:nvPr>
        </p:nvSpPr>
        <p:spPr>
          <a:xfrm>
            <a:off x="2504367" y="1668900"/>
            <a:ext cx="3716800" cy="5652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2133"/>
              </a:spcBef>
              <a:spcAft>
                <a:spcPts val="0"/>
              </a:spcAft>
              <a:buNone/>
              <a:defRPr b="1">
                <a:solidFill>
                  <a:schemeClr val="lt1"/>
                </a:solidFill>
              </a:defRPr>
            </a:lvl2pPr>
            <a:lvl3pPr lvl="2" rtl="0">
              <a:spcBef>
                <a:spcPts val="2133"/>
              </a:spcBef>
              <a:spcAft>
                <a:spcPts val="0"/>
              </a:spcAft>
              <a:buNone/>
              <a:defRPr b="1">
                <a:solidFill>
                  <a:schemeClr val="lt1"/>
                </a:solidFill>
              </a:defRPr>
            </a:lvl3pPr>
            <a:lvl4pPr lvl="3" rtl="0">
              <a:spcBef>
                <a:spcPts val="2133"/>
              </a:spcBef>
              <a:spcAft>
                <a:spcPts val="0"/>
              </a:spcAft>
              <a:buNone/>
              <a:defRPr b="1">
                <a:solidFill>
                  <a:schemeClr val="lt1"/>
                </a:solidFill>
              </a:defRPr>
            </a:lvl4pPr>
            <a:lvl5pPr lvl="4" rtl="0">
              <a:spcBef>
                <a:spcPts val="2133"/>
              </a:spcBef>
              <a:spcAft>
                <a:spcPts val="0"/>
              </a:spcAft>
              <a:buNone/>
              <a:defRPr b="1">
                <a:solidFill>
                  <a:schemeClr val="lt1"/>
                </a:solidFill>
              </a:defRPr>
            </a:lvl5pPr>
            <a:lvl6pPr lvl="5" rtl="0">
              <a:spcBef>
                <a:spcPts val="2133"/>
              </a:spcBef>
              <a:spcAft>
                <a:spcPts val="0"/>
              </a:spcAft>
              <a:buNone/>
              <a:defRPr b="1">
                <a:solidFill>
                  <a:schemeClr val="lt1"/>
                </a:solidFill>
              </a:defRPr>
            </a:lvl6pPr>
            <a:lvl7pPr lvl="6" rtl="0">
              <a:spcBef>
                <a:spcPts val="2133"/>
              </a:spcBef>
              <a:spcAft>
                <a:spcPts val="0"/>
              </a:spcAft>
              <a:buNone/>
              <a:defRPr b="1">
                <a:solidFill>
                  <a:schemeClr val="lt1"/>
                </a:solidFill>
              </a:defRPr>
            </a:lvl7pPr>
            <a:lvl8pPr lvl="7" rtl="0">
              <a:spcBef>
                <a:spcPts val="2133"/>
              </a:spcBef>
              <a:spcAft>
                <a:spcPts val="0"/>
              </a:spcAft>
              <a:buNone/>
              <a:defRPr b="1">
                <a:solidFill>
                  <a:schemeClr val="lt1"/>
                </a:solidFill>
              </a:defRPr>
            </a:lvl8pPr>
            <a:lvl9pPr lvl="8" rtl="0">
              <a:spcBef>
                <a:spcPts val="2133"/>
              </a:spcBef>
              <a:spcAft>
                <a:spcPts val="2133"/>
              </a:spcAft>
              <a:buNone/>
              <a:defRPr b="1">
                <a:solidFill>
                  <a:schemeClr val="lt1"/>
                </a:solidFill>
              </a:defRPr>
            </a:lvl9pPr>
          </a:lstStyle>
          <a:p>
            <a:r>
              <a:rPr lang="en-US"/>
              <a:t>Click to edit Master subtitle style</a:t>
            </a:r>
            <a:endParaRPr/>
          </a:p>
        </p:txBody>
      </p:sp>
      <p:sp>
        <p:nvSpPr>
          <p:cNvPr id="105" name="Google Shape;105;p18"/>
          <p:cNvSpPr txBox="1">
            <a:spLocks noGrp="1"/>
          </p:cNvSpPr>
          <p:nvPr>
            <p:ph type="subTitle" idx="2"/>
          </p:nvPr>
        </p:nvSpPr>
        <p:spPr>
          <a:xfrm>
            <a:off x="2504367" y="2325793"/>
            <a:ext cx="3716800" cy="11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106" name="Google Shape;106;p18"/>
          <p:cNvSpPr txBox="1">
            <a:spLocks noGrp="1"/>
          </p:cNvSpPr>
          <p:nvPr>
            <p:ph type="subTitle" idx="3"/>
          </p:nvPr>
        </p:nvSpPr>
        <p:spPr>
          <a:xfrm>
            <a:off x="7135329" y="1668900"/>
            <a:ext cx="3716800" cy="5652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2133"/>
              </a:spcBef>
              <a:spcAft>
                <a:spcPts val="0"/>
              </a:spcAft>
              <a:buNone/>
              <a:defRPr b="1">
                <a:solidFill>
                  <a:schemeClr val="lt1"/>
                </a:solidFill>
              </a:defRPr>
            </a:lvl2pPr>
            <a:lvl3pPr lvl="2" rtl="0">
              <a:spcBef>
                <a:spcPts val="2133"/>
              </a:spcBef>
              <a:spcAft>
                <a:spcPts val="0"/>
              </a:spcAft>
              <a:buNone/>
              <a:defRPr b="1">
                <a:solidFill>
                  <a:schemeClr val="lt1"/>
                </a:solidFill>
              </a:defRPr>
            </a:lvl3pPr>
            <a:lvl4pPr lvl="3" rtl="0">
              <a:spcBef>
                <a:spcPts val="2133"/>
              </a:spcBef>
              <a:spcAft>
                <a:spcPts val="0"/>
              </a:spcAft>
              <a:buNone/>
              <a:defRPr b="1">
                <a:solidFill>
                  <a:schemeClr val="lt1"/>
                </a:solidFill>
              </a:defRPr>
            </a:lvl4pPr>
            <a:lvl5pPr lvl="4" rtl="0">
              <a:spcBef>
                <a:spcPts val="2133"/>
              </a:spcBef>
              <a:spcAft>
                <a:spcPts val="0"/>
              </a:spcAft>
              <a:buNone/>
              <a:defRPr b="1">
                <a:solidFill>
                  <a:schemeClr val="lt1"/>
                </a:solidFill>
              </a:defRPr>
            </a:lvl5pPr>
            <a:lvl6pPr lvl="5" rtl="0">
              <a:spcBef>
                <a:spcPts val="2133"/>
              </a:spcBef>
              <a:spcAft>
                <a:spcPts val="0"/>
              </a:spcAft>
              <a:buNone/>
              <a:defRPr b="1">
                <a:solidFill>
                  <a:schemeClr val="lt1"/>
                </a:solidFill>
              </a:defRPr>
            </a:lvl6pPr>
            <a:lvl7pPr lvl="6" rtl="0">
              <a:spcBef>
                <a:spcPts val="2133"/>
              </a:spcBef>
              <a:spcAft>
                <a:spcPts val="0"/>
              </a:spcAft>
              <a:buNone/>
              <a:defRPr b="1">
                <a:solidFill>
                  <a:schemeClr val="lt1"/>
                </a:solidFill>
              </a:defRPr>
            </a:lvl7pPr>
            <a:lvl8pPr lvl="7" rtl="0">
              <a:spcBef>
                <a:spcPts val="2133"/>
              </a:spcBef>
              <a:spcAft>
                <a:spcPts val="0"/>
              </a:spcAft>
              <a:buNone/>
              <a:defRPr b="1">
                <a:solidFill>
                  <a:schemeClr val="lt1"/>
                </a:solidFill>
              </a:defRPr>
            </a:lvl8pPr>
            <a:lvl9pPr lvl="8" rtl="0">
              <a:spcBef>
                <a:spcPts val="2133"/>
              </a:spcBef>
              <a:spcAft>
                <a:spcPts val="2133"/>
              </a:spcAft>
              <a:buNone/>
              <a:defRPr b="1">
                <a:solidFill>
                  <a:schemeClr val="lt1"/>
                </a:solidFill>
              </a:defRPr>
            </a:lvl9pPr>
          </a:lstStyle>
          <a:p>
            <a:r>
              <a:rPr lang="en-US"/>
              <a:t>Click to edit Master subtitle style</a:t>
            </a:r>
            <a:endParaRPr/>
          </a:p>
        </p:txBody>
      </p:sp>
      <p:sp>
        <p:nvSpPr>
          <p:cNvPr id="107" name="Google Shape;107;p18"/>
          <p:cNvSpPr txBox="1">
            <a:spLocks noGrp="1"/>
          </p:cNvSpPr>
          <p:nvPr>
            <p:ph type="subTitle" idx="4"/>
          </p:nvPr>
        </p:nvSpPr>
        <p:spPr>
          <a:xfrm>
            <a:off x="7135324" y="2325709"/>
            <a:ext cx="3716800" cy="11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108" name="Google Shape;108;p18"/>
          <p:cNvSpPr txBox="1">
            <a:spLocks noGrp="1"/>
          </p:cNvSpPr>
          <p:nvPr>
            <p:ph type="subTitle" idx="5"/>
          </p:nvPr>
        </p:nvSpPr>
        <p:spPr>
          <a:xfrm>
            <a:off x="2504367" y="3864197"/>
            <a:ext cx="3716800" cy="453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2133"/>
              </a:spcBef>
              <a:spcAft>
                <a:spcPts val="0"/>
              </a:spcAft>
              <a:buNone/>
              <a:defRPr b="1">
                <a:solidFill>
                  <a:schemeClr val="lt1"/>
                </a:solidFill>
              </a:defRPr>
            </a:lvl2pPr>
            <a:lvl3pPr lvl="2" rtl="0">
              <a:spcBef>
                <a:spcPts val="2133"/>
              </a:spcBef>
              <a:spcAft>
                <a:spcPts val="0"/>
              </a:spcAft>
              <a:buNone/>
              <a:defRPr b="1">
                <a:solidFill>
                  <a:schemeClr val="lt1"/>
                </a:solidFill>
              </a:defRPr>
            </a:lvl3pPr>
            <a:lvl4pPr lvl="3" rtl="0">
              <a:spcBef>
                <a:spcPts val="2133"/>
              </a:spcBef>
              <a:spcAft>
                <a:spcPts val="0"/>
              </a:spcAft>
              <a:buNone/>
              <a:defRPr b="1">
                <a:solidFill>
                  <a:schemeClr val="lt1"/>
                </a:solidFill>
              </a:defRPr>
            </a:lvl4pPr>
            <a:lvl5pPr lvl="4" rtl="0">
              <a:spcBef>
                <a:spcPts val="2133"/>
              </a:spcBef>
              <a:spcAft>
                <a:spcPts val="0"/>
              </a:spcAft>
              <a:buNone/>
              <a:defRPr b="1">
                <a:solidFill>
                  <a:schemeClr val="lt1"/>
                </a:solidFill>
              </a:defRPr>
            </a:lvl5pPr>
            <a:lvl6pPr lvl="5" rtl="0">
              <a:spcBef>
                <a:spcPts val="2133"/>
              </a:spcBef>
              <a:spcAft>
                <a:spcPts val="0"/>
              </a:spcAft>
              <a:buNone/>
              <a:defRPr b="1">
                <a:solidFill>
                  <a:schemeClr val="lt1"/>
                </a:solidFill>
              </a:defRPr>
            </a:lvl6pPr>
            <a:lvl7pPr lvl="6" rtl="0">
              <a:spcBef>
                <a:spcPts val="2133"/>
              </a:spcBef>
              <a:spcAft>
                <a:spcPts val="0"/>
              </a:spcAft>
              <a:buNone/>
              <a:defRPr b="1">
                <a:solidFill>
                  <a:schemeClr val="lt1"/>
                </a:solidFill>
              </a:defRPr>
            </a:lvl7pPr>
            <a:lvl8pPr lvl="7" rtl="0">
              <a:spcBef>
                <a:spcPts val="2133"/>
              </a:spcBef>
              <a:spcAft>
                <a:spcPts val="0"/>
              </a:spcAft>
              <a:buNone/>
              <a:defRPr b="1">
                <a:solidFill>
                  <a:schemeClr val="lt1"/>
                </a:solidFill>
              </a:defRPr>
            </a:lvl8pPr>
            <a:lvl9pPr lvl="8" rtl="0">
              <a:spcBef>
                <a:spcPts val="2133"/>
              </a:spcBef>
              <a:spcAft>
                <a:spcPts val="2133"/>
              </a:spcAft>
              <a:buNone/>
              <a:defRPr b="1">
                <a:solidFill>
                  <a:schemeClr val="lt1"/>
                </a:solidFill>
              </a:defRPr>
            </a:lvl9pPr>
          </a:lstStyle>
          <a:p>
            <a:r>
              <a:rPr lang="en-US"/>
              <a:t>Click to edit Master subtitle style</a:t>
            </a:r>
            <a:endParaRPr/>
          </a:p>
        </p:txBody>
      </p:sp>
      <p:sp>
        <p:nvSpPr>
          <p:cNvPr id="109" name="Google Shape;109;p18"/>
          <p:cNvSpPr txBox="1">
            <a:spLocks noGrp="1"/>
          </p:cNvSpPr>
          <p:nvPr>
            <p:ph type="subTitle" idx="6"/>
          </p:nvPr>
        </p:nvSpPr>
        <p:spPr>
          <a:xfrm>
            <a:off x="2504367" y="4521005"/>
            <a:ext cx="3716800" cy="11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110" name="Google Shape;110;p18"/>
          <p:cNvSpPr txBox="1">
            <a:spLocks noGrp="1"/>
          </p:cNvSpPr>
          <p:nvPr>
            <p:ph type="subTitle" idx="7"/>
          </p:nvPr>
        </p:nvSpPr>
        <p:spPr>
          <a:xfrm>
            <a:off x="7135233" y="3864208"/>
            <a:ext cx="3716800" cy="4536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lt1"/>
                </a:solidFill>
              </a:defRPr>
            </a:lvl1pPr>
            <a:lvl2pPr lvl="1" rtl="0">
              <a:spcBef>
                <a:spcPts val="2133"/>
              </a:spcBef>
              <a:spcAft>
                <a:spcPts val="0"/>
              </a:spcAft>
              <a:buNone/>
              <a:defRPr b="1">
                <a:solidFill>
                  <a:schemeClr val="lt1"/>
                </a:solidFill>
              </a:defRPr>
            </a:lvl2pPr>
            <a:lvl3pPr lvl="2" rtl="0">
              <a:spcBef>
                <a:spcPts val="2133"/>
              </a:spcBef>
              <a:spcAft>
                <a:spcPts val="0"/>
              </a:spcAft>
              <a:buNone/>
              <a:defRPr b="1">
                <a:solidFill>
                  <a:schemeClr val="lt1"/>
                </a:solidFill>
              </a:defRPr>
            </a:lvl3pPr>
            <a:lvl4pPr lvl="3" rtl="0">
              <a:spcBef>
                <a:spcPts val="2133"/>
              </a:spcBef>
              <a:spcAft>
                <a:spcPts val="0"/>
              </a:spcAft>
              <a:buNone/>
              <a:defRPr b="1">
                <a:solidFill>
                  <a:schemeClr val="lt1"/>
                </a:solidFill>
              </a:defRPr>
            </a:lvl4pPr>
            <a:lvl5pPr lvl="4" rtl="0">
              <a:spcBef>
                <a:spcPts val="2133"/>
              </a:spcBef>
              <a:spcAft>
                <a:spcPts val="0"/>
              </a:spcAft>
              <a:buNone/>
              <a:defRPr b="1">
                <a:solidFill>
                  <a:schemeClr val="lt1"/>
                </a:solidFill>
              </a:defRPr>
            </a:lvl5pPr>
            <a:lvl6pPr lvl="5" rtl="0">
              <a:spcBef>
                <a:spcPts val="2133"/>
              </a:spcBef>
              <a:spcAft>
                <a:spcPts val="0"/>
              </a:spcAft>
              <a:buNone/>
              <a:defRPr b="1">
                <a:solidFill>
                  <a:schemeClr val="lt1"/>
                </a:solidFill>
              </a:defRPr>
            </a:lvl6pPr>
            <a:lvl7pPr lvl="6" rtl="0">
              <a:spcBef>
                <a:spcPts val="2133"/>
              </a:spcBef>
              <a:spcAft>
                <a:spcPts val="0"/>
              </a:spcAft>
              <a:buNone/>
              <a:defRPr b="1">
                <a:solidFill>
                  <a:schemeClr val="lt1"/>
                </a:solidFill>
              </a:defRPr>
            </a:lvl7pPr>
            <a:lvl8pPr lvl="7" rtl="0">
              <a:spcBef>
                <a:spcPts val="2133"/>
              </a:spcBef>
              <a:spcAft>
                <a:spcPts val="0"/>
              </a:spcAft>
              <a:buNone/>
              <a:defRPr b="1">
                <a:solidFill>
                  <a:schemeClr val="lt1"/>
                </a:solidFill>
              </a:defRPr>
            </a:lvl8pPr>
            <a:lvl9pPr lvl="8" rtl="0">
              <a:spcBef>
                <a:spcPts val="2133"/>
              </a:spcBef>
              <a:spcAft>
                <a:spcPts val="2133"/>
              </a:spcAft>
              <a:buNone/>
              <a:defRPr b="1">
                <a:solidFill>
                  <a:schemeClr val="lt1"/>
                </a:solidFill>
              </a:defRPr>
            </a:lvl9pPr>
          </a:lstStyle>
          <a:p>
            <a:r>
              <a:rPr lang="en-US"/>
              <a:t>Click to edit Master subtitle style</a:t>
            </a:r>
            <a:endParaRPr/>
          </a:p>
        </p:txBody>
      </p:sp>
      <p:sp>
        <p:nvSpPr>
          <p:cNvPr id="111" name="Google Shape;111;p18"/>
          <p:cNvSpPr txBox="1">
            <a:spLocks noGrp="1"/>
          </p:cNvSpPr>
          <p:nvPr>
            <p:ph type="subTitle" idx="8"/>
          </p:nvPr>
        </p:nvSpPr>
        <p:spPr>
          <a:xfrm>
            <a:off x="7135233" y="4521005"/>
            <a:ext cx="3716800" cy="11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112" name="Google Shape;112;p18"/>
          <p:cNvSpPr txBox="1">
            <a:spLocks noGrp="1"/>
          </p:cNvSpPr>
          <p:nvPr>
            <p:ph type="subTitle" idx="9"/>
          </p:nvPr>
        </p:nvSpPr>
        <p:spPr>
          <a:xfrm rot="-5400803">
            <a:off x="812012" y="2372624"/>
            <a:ext cx="1712400" cy="6568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b="1">
                <a:solidFill>
                  <a:schemeClr val="lt1"/>
                </a:solidFill>
              </a:defRPr>
            </a:lvl1pPr>
            <a:lvl2pPr lvl="1">
              <a:spcBef>
                <a:spcPts val="2133"/>
              </a:spcBef>
              <a:spcAft>
                <a:spcPts val="0"/>
              </a:spcAft>
              <a:buSzPts val="1400"/>
              <a:buNone/>
              <a:defRPr b="1"/>
            </a:lvl2pPr>
            <a:lvl3pPr lvl="2">
              <a:spcBef>
                <a:spcPts val="2133"/>
              </a:spcBef>
              <a:spcAft>
                <a:spcPts val="0"/>
              </a:spcAft>
              <a:buSzPts val="1400"/>
              <a:buNone/>
              <a:defRPr b="1"/>
            </a:lvl3pPr>
            <a:lvl4pPr lvl="3">
              <a:spcBef>
                <a:spcPts val="2133"/>
              </a:spcBef>
              <a:spcAft>
                <a:spcPts val="0"/>
              </a:spcAft>
              <a:buSzPts val="1400"/>
              <a:buNone/>
              <a:defRPr b="1"/>
            </a:lvl4pPr>
            <a:lvl5pPr lvl="4">
              <a:spcBef>
                <a:spcPts val="2133"/>
              </a:spcBef>
              <a:spcAft>
                <a:spcPts val="0"/>
              </a:spcAft>
              <a:buSzPts val="1400"/>
              <a:buNone/>
              <a:defRPr b="1"/>
            </a:lvl5pPr>
            <a:lvl6pPr lvl="5">
              <a:spcBef>
                <a:spcPts val="2133"/>
              </a:spcBef>
              <a:spcAft>
                <a:spcPts val="0"/>
              </a:spcAft>
              <a:buSzPts val="1400"/>
              <a:buNone/>
              <a:defRPr b="1"/>
            </a:lvl6pPr>
            <a:lvl7pPr lvl="6">
              <a:spcBef>
                <a:spcPts val="2133"/>
              </a:spcBef>
              <a:spcAft>
                <a:spcPts val="0"/>
              </a:spcAft>
              <a:buSzPts val="1400"/>
              <a:buNone/>
              <a:defRPr b="1"/>
            </a:lvl7pPr>
            <a:lvl8pPr lvl="7">
              <a:spcBef>
                <a:spcPts val="2133"/>
              </a:spcBef>
              <a:spcAft>
                <a:spcPts val="0"/>
              </a:spcAft>
              <a:buSzPts val="1400"/>
              <a:buNone/>
              <a:defRPr b="1"/>
            </a:lvl8pPr>
            <a:lvl9pPr lvl="8">
              <a:spcBef>
                <a:spcPts val="2133"/>
              </a:spcBef>
              <a:spcAft>
                <a:spcPts val="2133"/>
              </a:spcAft>
              <a:buSzPts val="1400"/>
              <a:buNone/>
              <a:defRPr b="1"/>
            </a:lvl9pPr>
          </a:lstStyle>
          <a:p>
            <a:r>
              <a:rPr lang="en-US"/>
              <a:t>Click to edit Master subtitle style</a:t>
            </a:r>
            <a:endParaRPr/>
          </a:p>
        </p:txBody>
      </p:sp>
      <p:sp>
        <p:nvSpPr>
          <p:cNvPr id="113" name="Google Shape;113;p18"/>
          <p:cNvSpPr txBox="1">
            <a:spLocks noGrp="1"/>
          </p:cNvSpPr>
          <p:nvPr>
            <p:ph type="subTitle" idx="13"/>
          </p:nvPr>
        </p:nvSpPr>
        <p:spPr>
          <a:xfrm rot="-5400000">
            <a:off x="812100" y="4563200"/>
            <a:ext cx="1712400" cy="65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b="1">
                <a:solidFill>
                  <a:schemeClr val="lt1"/>
                </a:solidFill>
              </a:defRPr>
            </a:lvl1pPr>
            <a:lvl2pPr lvl="1" rtl="0">
              <a:spcBef>
                <a:spcPts val="2133"/>
              </a:spcBef>
              <a:spcAft>
                <a:spcPts val="0"/>
              </a:spcAft>
              <a:buSzPts val="1400"/>
              <a:buNone/>
              <a:defRPr b="1"/>
            </a:lvl2pPr>
            <a:lvl3pPr lvl="2" rtl="0">
              <a:spcBef>
                <a:spcPts val="2133"/>
              </a:spcBef>
              <a:spcAft>
                <a:spcPts val="0"/>
              </a:spcAft>
              <a:buSzPts val="1400"/>
              <a:buNone/>
              <a:defRPr b="1"/>
            </a:lvl3pPr>
            <a:lvl4pPr lvl="3" rtl="0">
              <a:spcBef>
                <a:spcPts val="2133"/>
              </a:spcBef>
              <a:spcAft>
                <a:spcPts val="0"/>
              </a:spcAft>
              <a:buSzPts val="1400"/>
              <a:buNone/>
              <a:defRPr b="1"/>
            </a:lvl4pPr>
            <a:lvl5pPr lvl="4" rtl="0">
              <a:spcBef>
                <a:spcPts val="2133"/>
              </a:spcBef>
              <a:spcAft>
                <a:spcPts val="0"/>
              </a:spcAft>
              <a:buSzPts val="1400"/>
              <a:buNone/>
              <a:defRPr b="1"/>
            </a:lvl5pPr>
            <a:lvl6pPr lvl="5" rtl="0">
              <a:spcBef>
                <a:spcPts val="2133"/>
              </a:spcBef>
              <a:spcAft>
                <a:spcPts val="0"/>
              </a:spcAft>
              <a:buSzPts val="1400"/>
              <a:buNone/>
              <a:defRPr b="1"/>
            </a:lvl6pPr>
            <a:lvl7pPr lvl="6" rtl="0">
              <a:spcBef>
                <a:spcPts val="2133"/>
              </a:spcBef>
              <a:spcAft>
                <a:spcPts val="0"/>
              </a:spcAft>
              <a:buSzPts val="1400"/>
              <a:buNone/>
              <a:defRPr b="1"/>
            </a:lvl7pPr>
            <a:lvl8pPr lvl="7" rtl="0">
              <a:spcBef>
                <a:spcPts val="2133"/>
              </a:spcBef>
              <a:spcAft>
                <a:spcPts val="0"/>
              </a:spcAft>
              <a:buSzPts val="1400"/>
              <a:buNone/>
              <a:defRPr b="1"/>
            </a:lvl8pPr>
            <a:lvl9pPr lvl="8" rtl="0">
              <a:spcBef>
                <a:spcPts val="2133"/>
              </a:spcBef>
              <a:spcAft>
                <a:spcPts val="2133"/>
              </a:spcAft>
              <a:buSzPts val="1400"/>
              <a:buNone/>
              <a:defRPr b="1"/>
            </a:lvl9pPr>
          </a:lstStyle>
          <a:p>
            <a:r>
              <a:rPr lang="en-US"/>
              <a:t>Click to edit Master subtitle style</a:t>
            </a:r>
            <a:endParaRPr/>
          </a:p>
        </p:txBody>
      </p:sp>
    </p:spTree>
    <p:extLst>
      <p:ext uri="{BB962C8B-B14F-4D97-AF65-F5344CB8AC3E}">
        <p14:creationId xmlns:p14="http://schemas.microsoft.com/office/powerpoint/2010/main" val="10242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18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14"/>
        <p:cNvGrpSpPr/>
        <p:nvPr/>
      </p:nvGrpSpPr>
      <p:grpSpPr>
        <a:xfrm>
          <a:off x="0" y="0"/>
          <a:ext cx="0" cy="0"/>
          <a:chOff x="0" y="0"/>
          <a:chExt cx="0" cy="0"/>
        </a:xfrm>
      </p:grpSpPr>
      <p:sp>
        <p:nvSpPr>
          <p:cNvPr id="115" name="Google Shape;115;p19"/>
          <p:cNvSpPr txBox="1">
            <a:spLocks noGrp="1"/>
          </p:cNvSpPr>
          <p:nvPr>
            <p:ph type="subTitle" idx="1"/>
          </p:nvPr>
        </p:nvSpPr>
        <p:spPr>
          <a:xfrm>
            <a:off x="7935120" y="2094467"/>
            <a:ext cx="3306000" cy="565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defRPr>
            </a:lvl1pPr>
            <a:lvl2pPr lvl="1" algn="r" rtl="0">
              <a:spcBef>
                <a:spcPts val="2133"/>
              </a:spcBef>
              <a:spcAft>
                <a:spcPts val="0"/>
              </a:spcAft>
              <a:buNone/>
              <a:defRPr b="1">
                <a:solidFill>
                  <a:schemeClr val="accent1"/>
                </a:solidFill>
              </a:defRPr>
            </a:lvl2pPr>
            <a:lvl3pPr lvl="2" algn="r" rtl="0">
              <a:spcBef>
                <a:spcPts val="2133"/>
              </a:spcBef>
              <a:spcAft>
                <a:spcPts val="0"/>
              </a:spcAft>
              <a:buNone/>
              <a:defRPr b="1">
                <a:solidFill>
                  <a:schemeClr val="accent1"/>
                </a:solidFill>
              </a:defRPr>
            </a:lvl3pPr>
            <a:lvl4pPr lvl="3" algn="r" rtl="0">
              <a:spcBef>
                <a:spcPts val="2133"/>
              </a:spcBef>
              <a:spcAft>
                <a:spcPts val="0"/>
              </a:spcAft>
              <a:buNone/>
              <a:defRPr b="1">
                <a:solidFill>
                  <a:schemeClr val="accent1"/>
                </a:solidFill>
              </a:defRPr>
            </a:lvl4pPr>
            <a:lvl5pPr lvl="4" algn="r" rtl="0">
              <a:spcBef>
                <a:spcPts val="2133"/>
              </a:spcBef>
              <a:spcAft>
                <a:spcPts val="0"/>
              </a:spcAft>
              <a:buNone/>
              <a:defRPr b="1">
                <a:solidFill>
                  <a:schemeClr val="accent1"/>
                </a:solidFill>
              </a:defRPr>
            </a:lvl5pPr>
            <a:lvl6pPr lvl="5" algn="r" rtl="0">
              <a:spcBef>
                <a:spcPts val="2133"/>
              </a:spcBef>
              <a:spcAft>
                <a:spcPts val="0"/>
              </a:spcAft>
              <a:buNone/>
              <a:defRPr b="1">
                <a:solidFill>
                  <a:schemeClr val="accent1"/>
                </a:solidFill>
              </a:defRPr>
            </a:lvl6pPr>
            <a:lvl7pPr lvl="6" algn="r" rtl="0">
              <a:spcBef>
                <a:spcPts val="2133"/>
              </a:spcBef>
              <a:spcAft>
                <a:spcPts val="0"/>
              </a:spcAft>
              <a:buNone/>
              <a:defRPr b="1">
                <a:solidFill>
                  <a:schemeClr val="accent1"/>
                </a:solidFill>
              </a:defRPr>
            </a:lvl7pPr>
            <a:lvl8pPr lvl="7" algn="r" rtl="0">
              <a:spcBef>
                <a:spcPts val="2133"/>
              </a:spcBef>
              <a:spcAft>
                <a:spcPts val="0"/>
              </a:spcAft>
              <a:buNone/>
              <a:defRPr b="1">
                <a:solidFill>
                  <a:schemeClr val="accent1"/>
                </a:solidFill>
              </a:defRPr>
            </a:lvl8pPr>
            <a:lvl9pPr lvl="8" algn="r" rtl="0">
              <a:spcBef>
                <a:spcPts val="2133"/>
              </a:spcBef>
              <a:spcAft>
                <a:spcPts val="2133"/>
              </a:spcAft>
              <a:buNone/>
              <a:defRPr b="1">
                <a:solidFill>
                  <a:schemeClr val="accent1"/>
                </a:solidFill>
              </a:defRPr>
            </a:lvl9pPr>
          </a:lstStyle>
          <a:p>
            <a:r>
              <a:rPr lang="en-US"/>
              <a:t>Click to edit Master subtitle style</a:t>
            </a:r>
            <a:endParaRPr/>
          </a:p>
        </p:txBody>
      </p:sp>
      <p:sp>
        <p:nvSpPr>
          <p:cNvPr id="116" name="Google Shape;116;p19"/>
          <p:cNvSpPr txBox="1">
            <a:spLocks noGrp="1"/>
          </p:cNvSpPr>
          <p:nvPr>
            <p:ph type="subTitle" idx="2"/>
          </p:nvPr>
        </p:nvSpPr>
        <p:spPr>
          <a:xfrm>
            <a:off x="7935115" y="2589300"/>
            <a:ext cx="3306000" cy="11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2133"/>
              </a:spcBef>
              <a:spcAft>
                <a:spcPts val="0"/>
              </a:spcAft>
              <a:buNone/>
              <a:defRPr sz="1867">
                <a:solidFill>
                  <a:schemeClr val="dk1"/>
                </a:solidFill>
              </a:defRPr>
            </a:lvl2pPr>
            <a:lvl3pPr lvl="2" algn="r" rtl="0">
              <a:lnSpc>
                <a:spcPct val="100000"/>
              </a:lnSpc>
              <a:spcBef>
                <a:spcPts val="2133"/>
              </a:spcBef>
              <a:spcAft>
                <a:spcPts val="0"/>
              </a:spcAft>
              <a:buNone/>
              <a:defRPr sz="1867">
                <a:solidFill>
                  <a:schemeClr val="dk1"/>
                </a:solidFill>
              </a:defRPr>
            </a:lvl3pPr>
            <a:lvl4pPr lvl="3" algn="r" rtl="0">
              <a:lnSpc>
                <a:spcPct val="100000"/>
              </a:lnSpc>
              <a:spcBef>
                <a:spcPts val="2133"/>
              </a:spcBef>
              <a:spcAft>
                <a:spcPts val="0"/>
              </a:spcAft>
              <a:buNone/>
              <a:defRPr sz="1867">
                <a:solidFill>
                  <a:schemeClr val="dk1"/>
                </a:solidFill>
              </a:defRPr>
            </a:lvl4pPr>
            <a:lvl5pPr lvl="4" algn="r" rtl="0">
              <a:lnSpc>
                <a:spcPct val="100000"/>
              </a:lnSpc>
              <a:spcBef>
                <a:spcPts val="2133"/>
              </a:spcBef>
              <a:spcAft>
                <a:spcPts val="0"/>
              </a:spcAft>
              <a:buNone/>
              <a:defRPr sz="1867">
                <a:solidFill>
                  <a:schemeClr val="dk1"/>
                </a:solidFill>
              </a:defRPr>
            </a:lvl5pPr>
            <a:lvl6pPr lvl="5" algn="r" rtl="0">
              <a:lnSpc>
                <a:spcPct val="100000"/>
              </a:lnSpc>
              <a:spcBef>
                <a:spcPts val="2133"/>
              </a:spcBef>
              <a:spcAft>
                <a:spcPts val="0"/>
              </a:spcAft>
              <a:buNone/>
              <a:defRPr sz="1867">
                <a:solidFill>
                  <a:schemeClr val="dk1"/>
                </a:solidFill>
              </a:defRPr>
            </a:lvl6pPr>
            <a:lvl7pPr lvl="6" algn="r" rtl="0">
              <a:lnSpc>
                <a:spcPct val="100000"/>
              </a:lnSpc>
              <a:spcBef>
                <a:spcPts val="2133"/>
              </a:spcBef>
              <a:spcAft>
                <a:spcPts val="0"/>
              </a:spcAft>
              <a:buNone/>
              <a:defRPr sz="1867">
                <a:solidFill>
                  <a:schemeClr val="dk1"/>
                </a:solidFill>
              </a:defRPr>
            </a:lvl7pPr>
            <a:lvl8pPr lvl="7" algn="r" rtl="0">
              <a:lnSpc>
                <a:spcPct val="100000"/>
              </a:lnSpc>
              <a:spcBef>
                <a:spcPts val="2133"/>
              </a:spcBef>
              <a:spcAft>
                <a:spcPts val="0"/>
              </a:spcAft>
              <a:buNone/>
              <a:defRPr sz="1867">
                <a:solidFill>
                  <a:schemeClr val="dk1"/>
                </a:solidFill>
              </a:defRPr>
            </a:lvl8pPr>
            <a:lvl9pPr lvl="8" algn="r"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117" name="Google Shape;117;p19"/>
          <p:cNvSpPr txBox="1">
            <a:spLocks noGrp="1"/>
          </p:cNvSpPr>
          <p:nvPr>
            <p:ph type="subTitle" idx="3"/>
          </p:nvPr>
        </p:nvSpPr>
        <p:spPr>
          <a:xfrm>
            <a:off x="7935035" y="4086568"/>
            <a:ext cx="3306000" cy="45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defRPr>
            </a:lvl1pPr>
            <a:lvl2pPr lvl="1" algn="r" rtl="0">
              <a:spcBef>
                <a:spcPts val="2133"/>
              </a:spcBef>
              <a:spcAft>
                <a:spcPts val="0"/>
              </a:spcAft>
              <a:buNone/>
              <a:defRPr b="1">
                <a:solidFill>
                  <a:schemeClr val="accent1"/>
                </a:solidFill>
              </a:defRPr>
            </a:lvl2pPr>
            <a:lvl3pPr lvl="2" algn="r" rtl="0">
              <a:spcBef>
                <a:spcPts val="2133"/>
              </a:spcBef>
              <a:spcAft>
                <a:spcPts val="0"/>
              </a:spcAft>
              <a:buNone/>
              <a:defRPr b="1">
                <a:solidFill>
                  <a:schemeClr val="accent1"/>
                </a:solidFill>
              </a:defRPr>
            </a:lvl3pPr>
            <a:lvl4pPr lvl="3" algn="r" rtl="0">
              <a:spcBef>
                <a:spcPts val="2133"/>
              </a:spcBef>
              <a:spcAft>
                <a:spcPts val="0"/>
              </a:spcAft>
              <a:buNone/>
              <a:defRPr b="1">
                <a:solidFill>
                  <a:schemeClr val="accent1"/>
                </a:solidFill>
              </a:defRPr>
            </a:lvl4pPr>
            <a:lvl5pPr lvl="4" algn="r" rtl="0">
              <a:spcBef>
                <a:spcPts val="2133"/>
              </a:spcBef>
              <a:spcAft>
                <a:spcPts val="0"/>
              </a:spcAft>
              <a:buNone/>
              <a:defRPr b="1">
                <a:solidFill>
                  <a:schemeClr val="accent1"/>
                </a:solidFill>
              </a:defRPr>
            </a:lvl5pPr>
            <a:lvl6pPr lvl="5" algn="r" rtl="0">
              <a:spcBef>
                <a:spcPts val="2133"/>
              </a:spcBef>
              <a:spcAft>
                <a:spcPts val="0"/>
              </a:spcAft>
              <a:buNone/>
              <a:defRPr b="1">
                <a:solidFill>
                  <a:schemeClr val="accent1"/>
                </a:solidFill>
              </a:defRPr>
            </a:lvl6pPr>
            <a:lvl7pPr lvl="6" algn="r" rtl="0">
              <a:spcBef>
                <a:spcPts val="2133"/>
              </a:spcBef>
              <a:spcAft>
                <a:spcPts val="0"/>
              </a:spcAft>
              <a:buNone/>
              <a:defRPr b="1">
                <a:solidFill>
                  <a:schemeClr val="accent1"/>
                </a:solidFill>
              </a:defRPr>
            </a:lvl7pPr>
            <a:lvl8pPr lvl="7" algn="r" rtl="0">
              <a:spcBef>
                <a:spcPts val="2133"/>
              </a:spcBef>
              <a:spcAft>
                <a:spcPts val="0"/>
              </a:spcAft>
              <a:buNone/>
              <a:defRPr b="1">
                <a:solidFill>
                  <a:schemeClr val="accent1"/>
                </a:solidFill>
              </a:defRPr>
            </a:lvl8pPr>
            <a:lvl9pPr lvl="8" algn="r" rtl="0">
              <a:spcBef>
                <a:spcPts val="2133"/>
              </a:spcBef>
              <a:spcAft>
                <a:spcPts val="2133"/>
              </a:spcAft>
              <a:buNone/>
              <a:defRPr b="1">
                <a:solidFill>
                  <a:schemeClr val="accent1"/>
                </a:solidFill>
              </a:defRPr>
            </a:lvl9pPr>
          </a:lstStyle>
          <a:p>
            <a:r>
              <a:rPr lang="en-US"/>
              <a:t>Click to edit Master subtitle style</a:t>
            </a:r>
            <a:endParaRPr/>
          </a:p>
        </p:txBody>
      </p:sp>
      <p:sp>
        <p:nvSpPr>
          <p:cNvPr id="118" name="Google Shape;118;p19"/>
          <p:cNvSpPr txBox="1">
            <a:spLocks noGrp="1"/>
          </p:cNvSpPr>
          <p:nvPr>
            <p:ph type="subTitle" idx="4"/>
          </p:nvPr>
        </p:nvSpPr>
        <p:spPr>
          <a:xfrm>
            <a:off x="7935035" y="4581399"/>
            <a:ext cx="3306000" cy="11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0"/>
              </a:spcBef>
              <a:spcAft>
                <a:spcPts val="0"/>
              </a:spcAft>
              <a:buNone/>
              <a:defRPr sz="1867">
                <a:solidFill>
                  <a:schemeClr val="dk1"/>
                </a:solidFill>
              </a:defRPr>
            </a:lvl2pPr>
            <a:lvl3pPr lvl="2" algn="r" rtl="0">
              <a:lnSpc>
                <a:spcPct val="100000"/>
              </a:lnSpc>
              <a:spcBef>
                <a:spcPts val="0"/>
              </a:spcBef>
              <a:spcAft>
                <a:spcPts val="0"/>
              </a:spcAft>
              <a:buNone/>
              <a:defRPr sz="1867">
                <a:solidFill>
                  <a:schemeClr val="dk1"/>
                </a:solidFill>
              </a:defRPr>
            </a:lvl3pPr>
            <a:lvl4pPr lvl="3" algn="r" rtl="0">
              <a:lnSpc>
                <a:spcPct val="100000"/>
              </a:lnSpc>
              <a:spcBef>
                <a:spcPts val="0"/>
              </a:spcBef>
              <a:spcAft>
                <a:spcPts val="0"/>
              </a:spcAft>
              <a:buNone/>
              <a:defRPr sz="1867">
                <a:solidFill>
                  <a:schemeClr val="dk1"/>
                </a:solidFill>
              </a:defRPr>
            </a:lvl4pPr>
            <a:lvl5pPr lvl="4" algn="r" rtl="0">
              <a:lnSpc>
                <a:spcPct val="100000"/>
              </a:lnSpc>
              <a:spcBef>
                <a:spcPts val="0"/>
              </a:spcBef>
              <a:spcAft>
                <a:spcPts val="0"/>
              </a:spcAft>
              <a:buNone/>
              <a:defRPr sz="1867">
                <a:solidFill>
                  <a:schemeClr val="dk1"/>
                </a:solidFill>
              </a:defRPr>
            </a:lvl5pPr>
            <a:lvl6pPr lvl="5" algn="r" rtl="0">
              <a:lnSpc>
                <a:spcPct val="100000"/>
              </a:lnSpc>
              <a:spcBef>
                <a:spcPts val="0"/>
              </a:spcBef>
              <a:spcAft>
                <a:spcPts val="0"/>
              </a:spcAft>
              <a:buNone/>
              <a:defRPr sz="1867">
                <a:solidFill>
                  <a:schemeClr val="dk1"/>
                </a:solidFill>
              </a:defRPr>
            </a:lvl6pPr>
            <a:lvl7pPr lvl="6" algn="r" rtl="0">
              <a:lnSpc>
                <a:spcPct val="100000"/>
              </a:lnSpc>
              <a:spcBef>
                <a:spcPts val="0"/>
              </a:spcBef>
              <a:spcAft>
                <a:spcPts val="0"/>
              </a:spcAft>
              <a:buNone/>
              <a:defRPr sz="1867">
                <a:solidFill>
                  <a:schemeClr val="dk1"/>
                </a:solidFill>
              </a:defRPr>
            </a:lvl7pPr>
            <a:lvl8pPr lvl="7" algn="r" rtl="0">
              <a:lnSpc>
                <a:spcPct val="100000"/>
              </a:lnSpc>
              <a:spcBef>
                <a:spcPts val="0"/>
              </a:spcBef>
              <a:spcAft>
                <a:spcPts val="0"/>
              </a:spcAft>
              <a:buNone/>
              <a:defRPr sz="1867">
                <a:solidFill>
                  <a:schemeClr val="dk1"/>
                </a:solidFill>
              </a:defRPr>
            </a:lvl8pPr>
            <a:lvl9pPr lvl="8" algn="r" rtl="0">
              <a:lnSpc>
                <a:spcPct val="100000"/>
              </a:lnSpc>
              <a:spcBef>
                <a:spcPts val="0"/>
              </a:spcBef>
              <a:spcAft>
                <a:spcPts val="0"/>
              </a:spcAft>
              <a:buNone/>
              <a:defRPr sz="1867">
                <a:solidFill>
                  <a:schemeClr val="dk1"/>
                </a:solidFill>
              </a:defRPr>
            </a:lvl9pPr>
          </a:lstStyle>
          <a:p>
            <a:r>
              <a:rPr lang="en-US"/>
              <a:t>Click to edit Master subtitle style</a:t>
            </a:r>
            <a:endParaRPr/>
          </a:p>
        </p:txBody>
      </p:sp>
      <p:sp>
        <p:nvSpPr>
          <p:cNvPr id="119" name="Google Shape;119;p19"/>
          <p:cNvSpPr txBox="1">
            <a:spLocks noGrp="1"/>
          </p:cNvSpPr>
          <p:nvPr>
            <p:ph type="subTitle" idx="5"/>
          </p:nvPr>
        </p:nvSpPr>
        <p:spPr>
          <a:xfrm>
            <a:off x="4208120" y="2094467"/>
            <a:ext cx="3306000" cy="565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defRPr>
            </a:lvl1pPr>
            <a:lvl2pPr lvl="1" algn="r" rtl="0">
              <a:spcBef>
                <a:spcPts val="2133"/>
              </a:spcBef>
              <a:spcAft>
                <a:spcPts val="0"/>
              </a:spcAft>
              <a:buNone/>
              <a:defRPr b="1">
                <a:solidFill>
                  <a:schemeClr val="accent1"/>
                </a:solidFill>
              </a:defRPr>
            </a:lvl2pPr>
            <a:lvl3pPr lvl="2" algn="r" rtl="0">
              <a:spcBef>
                <a:spcPts val="2133"/>
              </a:spcBef>
              <a:spcAft>
                <a:spcPts val="0"/>
              </a:spcAft>
              <a:buNone/>
              <a:defRPr b="1">
                <a:solidFill>
                  <a:schemeClr val="accent1"/>
                </a:solidFill>
              </a:defRPr>
            </a:lvl3pPr>
            <a:lvl4pPr lvl="3" algn="r" rtl="0">
              <a:spcBef>
                <a:spcPts val="2133"/>
              </a:spcBef>
              <a:spcAft>
                <a:spcPts val="0"/>
              </a:spcAft>
              <a:buNone/>
              <a:defRPr b="1">
                <a:solidFill>
                  <a:schemeClr val="accent1"/>
                </a:solidFill>
              </a:defRPr>
            </a:lvl4pPr>
            <a:lvl5pPr lvl="4" algn="r" rtl="0">
              <a:spcBef>
                <a:spcPts val="2133"/>
              </a:spcBef>
              <a:spcAft>
                <a:spcPts val="0"/>
              </a:spcAft>
              <a:buNone/>
              <a:defRPr b="1">
                <a:solidFill>
                  <a:schemeClr val="accent1"/>
                </a:solidFill>
              </a:defRPr>
            </a:lvl5pPr>
            <a:lvl6pPr lvl="5" algn="r" rtl="0">
              <a:spcBef>
                <a:spcPts val="2133"/>
              </a:spcBef>
              <a:spcAft>
                <a:spcPts val="0"/>
              </a:spcAft>
              <a:buNone/>
              <a:defRPr b="1">
                <a:solidFill>
                  <a:schemeClr val="accent1"/>
                </a:solidFill>
              </a:defRPr>
            </a:lvl6pPr>
            <a:lvl7pPr lvl="6" algn="r" rtl="0">
              <a:spcBef>
                <a:spcPts val="2133"/>
              </a:spcBef>
              <a:spcAft>
                <a:spcPts val="0"/>
              </a:spcAft>
              <a:buNone/>
              <a:defRPr b="1">
                <a:solidFill>
                  <a:schemeClr val="accent1"/>
                </a:solidFill>
              </a:defRPr>
            </a:lvl7pPr>
            <a:lvl8pPr lvl="7" algn="r" rtl="0">
              <a:spcBef>
                <a:spcPts val="2133"/>
              </a:spcBef>
              <a:spcAft>
                <a:spcPts val="0"/>
              </a:spcAft>
              <a:buNone/>
              <a:defRPr b="1">
                <a:solidFill>
                  <a:schemeClr val="accent1"/>
                </a:solidFill>
              </a:defRPr>
            </a:lvl8pPr>
            <a:lvl9pPr lvl="8" algn="r" rtl="0">
              <a:spcBef>
                <a:spcPts val="2133"/>
              </a:spcBef>
              <a:spcAft>
                <a:spcPts val="2133"/>
              </a:spcAft>
              <a:buNone/>
              <a:defRPr b="1">
                <a:solidFill>
                  <a:schemeClr val="accent1"/>
                </a:solidFill>
              </a:defRPr>
            </a:lvl9pPr>
          </a:lstStyle>
          <a:p>
            <a:r>
              <a:rPr lang="en-US"/>
              <a:t>Click to edit Master subtitle style</a:t>
            </a:r>
            <a:endParaRPr/>
          </a:p>
        </p:txBody>
      </p:sp>
      <p:sp>
        <p:nvSpPr>
          <p:cNvPr id="120" name="Google Shape;120;p19"/>
          <p:cNvSpPr txBox="1">
            <a:spLocks noGrp="1"/>
          </p:cNvSpPr>
          <p:nvPr>
            <p:ph type="subTitle" idx="6"/>
          </p:nvPr>
        </p:nvSpPr>
        <p:spPr>
          <a:xfrm>
            <a:off x="4208048" y="2589300"/>
            <a:ext cx="3306000" cy="11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0"/>
              </a:spcBef>
              <a:spcAft>
                <a:spcPts val="0"/>
              </a:spcAft>
              <a:buNone/>
              <a:defRPr sz="1867">
                <a:solidFill>
                  <a:schemeClr val="dk1"/>
                </a:solidFill>
              </a:defRPr>
            </a:lvl2pPr>
            <a:lvl3pPr lvl="2" algn="r" rtl="0">
              <a:lnSpc>
                <a:spcPct val="100000"/>
              </a:lnSpc>
              <a:spcBef>
                <a:spcPts val="0"/>
              </a:spcBef>
              <a:spcAft>
                <a:spcPts val="0"/>
              </a:spcAft>
              <a:buNone/>
              <a:defRPr sz="1867">
                <a:solidFill>
                  <a:schemeClr val="dk1"/>
                </a:solidFill>
              </a:defRPr>
            </a:lvl3pPr>
            <a:lvl4pPr lvl="3" algn="r" rtl="0">
              <a:lnSpc>
                <a:spcPct val="100000"/>
              </a:lnSpc>
              <a:spcBef>
                <a:spcPts val="0"/>
              </a:spcBef>
              <a:spcAft>
                <a:spcPts val="0"/>
              </a:spcAft>
              <a:buNone/>
              <a:defRPr sz="1867">
                <a:solidFill>
                  <a:schemeClr val="dk1"/>
                </a:solidFill>
              </a:defRPr>
            </a:lvl4pPr>
            <a:lvl5pPr lvl="4" algn="r" rtl="0">
              <a:lnSpc>
                <a:spcPct val="100000"/>
              </a:lnSpc>
              <a:spcBef>
                <a:spcPts val="0"/>
              </a:spcBef>
              <a:spcAft>
                <a:spcPts val="0"/>
              </a:spcAft>
              <a:buNone/>
              <a:defRPr sz="1867">
                <a:solidFill>
                  <a:schemeClr val="dk1"/>
                </a:solidFill>
              </a:defRPr>
            </a:lvl5pPr>
            <a:lvl6pPr lvl="5" algn="r" rtl="0">
              <a:lnSpc>
                <a:spcPct val="100000"/>
              </a:lnSpc>
              <a:spcBef>
                <a:spcPts val="0"/>
              </a:spcBef>
              <a:spcAft>
                <a:spcPts val="0"/>
              </a:spcAft>
              <a:buNone/>
              <a:defRPr sz="1867">
                <a:solidFill>
                  <a:schemeClr val="dk1"/>
                </a:solidFill>
              </a:defRPr>
            </a:lvl6pPr>
            <a:lvl7pPr lvl="6" algn="r" rtl="0">
              <a:lnSpc>
                <a:spcPct val="100000"/>
              </a:lnSpc>
              <a:spcBef>
                <a:spcPts val="0"/>
              </a:spcBef>
              <a:spcAft>
                <a:spcPts val="0"/>
              </a:spcAft>
              <a:buNone/>
              <a:defRPr sz="1867">
                <a:solidFill>
                  <a:schemeClr val="dk1"/>
                </a:solidFill>
              </a:defRPr>
            </a:lvl7pPr>
            <a:lvl8pPr lvl="7" algn="r" rtl="0">
              <a:lnSpc>
                <a:spcPct val="100000"/>
              </a:lnSpc>
              <a:spcBef>
                <a:spcPts val="0"/>
              </a:spcBef>
              <a:spcAft>
                <a:spcPts val="0"/>
              </a:spcAft>
              <a:buNone/>
              <a:defRPr sz="1867">
                <a:solidFill>
                  <a:schemeClr val="dk1"/>
                </a:solidFill>
              </a:defRPr>
            </a:lvl8pPr>
            <a:lvl9pPr lvl="8" algn="r" rtl="0">
              <a:lnSpc>
                <a:spcPct val="100000"/>
              </a:lnSpc>
              <a:spcBef>
                <a:spcPts val="0"/>
              </a:spcBef>
              <a:spcAft>
                <a:spcPts val="0"/>
              </a:spcAft>
              <a:buNone/>
              <a:defRPr sz="1867">
                <a:solidFill>
                  <a:schemeClr val="dk1"/>
                </a:solidFill>
              </a:defRPr>
            </a:lvl9pPr>
          </a:lstStyle>
          <a:p>
            <a:r>
              <a:rPr lang="en-US"/>
              <a:t>Click to edit Master subtitle style</a:t>
            </a:r>
            <a:endParaRPr/>
          </a:p>
        </p:txBody>
      </p:sp>
      <p:sp>
        <p:nvSpPr>
          <p:cNvPr id="121" name="Google Shape;121;p19"/>
          <p:cNvSpPr txBox="1">
            <a:spLocks noGrp="1"/>
          </p:cNvSpPr>
          <p:nvPr>
            <p:ph type="subTitle" idx="7"/>
          </p:nvPr>
        </p:nvSpPr>
        <p:spPr>
          <a:xfrm>
            <a:off x="4208035" y="4086568"/>
            <a:ext cx="3306000" cy="45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defRPr>
            </a:lvl1pPr>
            <a:lvl2pPr lvl="1" algn="r" rtl="0">
              <a:spcBef>
                <a:spcPts val="2133"/>
              </a:spcBef>
              <a:spcAft>
                <a:spcPts val="0"/>
              </a:spcAft>
              <a:buNone/>
              <a:defRPr b="1">
                <a:solidFill>
                  <a:schemeClr val="accent1"/>
                </a:solidFill>
              </a:defRPr>
            </a:lvl2pPr>
            <a:lvl3pPr lvl="2" algn="r" rtl="0">
              <a:spcBef>
                <a:spcPts val="2133"/>
              </a:spcBef>
              <a:spcAft>
                <a:spcPts val="0"/>
              </a:spcAft>
              <a:buNone/>
              <a:defRPr b="1">
                <a:solidFill>
                  <a:schemeClr val="accent1"/>
                </a:solidFill>
              </a:defRPr>
            </a:lvl3pPr>
            <a:lvl4pPr lvl="3" algn="r" rtl="0">
              <a:spcBef>
                <a:spcPts val="2133"/>
              </a:spcBef>
              <a:spcAft>
                <a:spcPts val="0"/>
              </a:spcAft>
              <a:buNone/>
              <a:defRPr b="1">
                <a:solidFill>
                  <a:schemeClr val="accent1"/>
                </a:solidFill>
              </a:defRPr>
            </a:lvl4pPr>
            <a:lvl5pPr lvl="4" algn="r" rtl="0">
              <a:spcBef>
                <a:spcPts val="2133"/>
              </a:spcBef>
              <a:spcAft>
                <a:spcPts val="0"/>
              </a:spcAft>
              <a:buNone/>
              <a:defRPr b="1">
                <a:solidFill>
                  <a:schemeClr val="accent1"/>
                </a:solidFill>
              </a:defRPr>
            </a:lvl5pPr>
            <a:lvl6pPr lvl="5" algn="r" rtl="0">
              <a:spcBef>
                <a:spcPts val="2133"/>
              </a:spcBef>
              <a:spcAft>
                <a:spcPts val="0"/>
              </a:spcAft>
              <a:buNone/>
              <a:defRPr b="1">
                <a:solidFill>
                  <a:schemeClr val="accent1"/>
                </a:solidFill>
              </a:defRPr>
            </a:lvl6pPr>
            <a:lvl7pPr lvl="6" algn="r" rtl="0">
              <a:spcBef>
                <a:spcPts val="2133"/>
              </a:spcBef>
              <a:spcAft>
                <a:spcPts val="0"/>
              </a:spcAft>
              <a:buNone/>
              <a:defRPr b="1">
                <a:solidFill>
                  <a:schemeClr val="accent1"/>
                </a:solidFill>
              </a:defRPr>
            </a:lvl7pPr>
            <a:lvl8pPr lvl="7" algn="r" rtl="0">
              <a:spcBef>
                <a:spcPts val="2133"/>
              </a:spcBef>
              <a:spcAft>
                <a:spcPts val="0"/>
              </a:spcAft>
              <a:buNone/>
              <a:defRPr b="1">
                <a:solidFill>
                  <a:schemeClr val="accent1"/>
                </a:solidFill>
              </a:defRPr>
            </a:lvl8pPr>
            <a:lvl9pPr lvl="8" algn="r" rtl="0">
              <a:spcBef>
                <a:spcPts val="2133"/>
              </a:spcBef>
              <a:spcAft>
                <a:spcPts val="2133"/>
              </a:spcAft>
              <a:buNone/>
              <a:defRPr b="1">
                <a:solidFill>
                  <a:schemeClr val="accent1"/>
                </a:solidFill>
              </a:defRPr>
            </a:lvl9pPr>
          </a:lstStyle>
          <a:p>
            <a:r>
              <a:rPr lang="en-US"/>
              <a:t>Click to edit Master subtitle style</a:t>
            </a:r>
            <a:endParaRPr/>
          </a:p>
        </p:txBody>
      </p:sp>
      <p:sp>
        <p:nvSpPr>
          <p:cNvPr id="122" name="Google Shape;122;p19"/>
          <p:cNvSpPr txBox="1">
            <a:spLocks noGrp="1"/>
          </p:cNvSpPr>
          <p:nvPr>
            <p:ph type="subTitle" idx="8"/>
          </p:nvPr>
        </p:nvSpPr>
        <p:spPr>
          <a:xfrm>
            <a:off x="4207968" y="4581399"/>
            <a:ext cx="3306000" cy="1163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1867">
                <a:solidFill>
                  <a:schemeClr val="dk1"/>
                </a:solidFill>
              </a:defRPr>
            </a:lvl1pPr>
            <a:lvl2pPr lvl="1" algn="r" rtl="0">
              <a:lnSpc>
                <a:spcPct val="100000"/>
              </a:lnSpc>
              <a:spcBef>
                <a:spcPts val="2133"/>
              </a:spcBef>
              <a:spcAft>
                <a:spcPts val="0"/>
              </a:spcAft>
              <a:buNone/>
              <a:defRPr sz="1867">
                <a:solidFill>
                  <a:schemeClr val="dk1"/>
                </a:solidFill>
              </a:defRPr>
            </a:lvl2pPr>
            <a:lvl3pPr lvl="2" algn="r" rtl="0">
              <a:lnSpc>
                <a:spcPct val="100000"/>
              </a:lnSpc>
              <a:spcBef>
                <a:spcPts val="2133"/>
              </a:spcBef>
              <a:spcAft>
                <a:spcPts val="0"/>
              </a:spcAft>
              <a:buNone/>
              <a:defRPr sz="1867">
                <a:solidFill>
                  <a:schemeClr val="dk1"/>
                </a:solidFill>
              </a:defRPr>
            </a:lvl3pPr>
            <a:lvl4pPr lvl="3" algn="r" rtl="0">
              <a:lnSpc>
                <a:spcPct val="100000"/>
              </a:lnSpc>
              <a:spcBef>
                <a:spcPts val="2133"/>
              </a:spcBef>
              <a:spcAft>
                <a:spcPts val="0"/>
              </a:spcAft>
              <a:buNone/>
              <a:defRPr sz="1867">
                <a:solidFill>
                  <a:schemeClr val="dk1"/>
                </a:solidFill>
              </a:defRPr>
            </a:lvl4pPr>
            <a:lvl5pPr lvl="4" algn="r" rtl="0">
              <a:lnSpc>
                <a:spcPct val="100000"/>
              </a:lnSpc>
              <a:spcBef>
                <a:spcPts val="2133"/>
              </a:spcBef>
              <a:spcAft>
                <a:spcPts val="0"/>
              </a:spcAft>
              <a:buNone/>
              <a:defRPr sz="1867">
                <a:solidFill>
                  <a:schemeClr val="dk1"/>
                </a:solidFill>
              </a:defRPr>
            </a:lvl5pPr>
            <a:lvl6pPr lvl="5" algn="r" rtl="0">
              <a:lnSpc>
                <a:spcPct val="100000"/>
              </a:lnSpc>
              <a:spcBef>
                <a:spcPts val="2133"/>
              </a:spcBef>
              <a:spcAft>
                <a:spcPts val="0"/>
              </a:spcAft>
              <a:buNone/>
              <a:defRPr sz="1867">
                <a:solidFill>
                  <a:schemeClr val="dk1"/>
                </a:solidFill>
              </a:defRPr>
            </a:lvl6pPr>
            <a:lvl7pPr lvl="6" algn="r" rtl="0">
              <a:lnSpc>
                <a:spcPct val="100000"/>
              </a:lnSpc>
              <a:spcBef>
                <a:spcPts val="2133"/>
              </a:spcBef>
              <a:spcAft>
                <a:spcPts val="0"/>
              </a:spcAft>
              <a:buNone/>
              <a:defRPr sz="1867">
                <a:solidFill>
                  <a:schemeClr val="dk1"/>
                </a:solidFill>
              </a:defRPr>
            </a:lvl7pPr>
            <a:lvl8pPr lvl="7" algn="r" rtl="0">
              <a:lnSpc>
                <a:spcPct val="100000"/>
              </a:lnSpc>
              <a:spcBef>
                <a:spcPts val="2133"/>
              </a:spcBef>
              <a:spcAft>
                <a:spcPts val="0"/>
              </a:spcAft>
              <a:buNone/>
              <a:defRPr sz="1867">
                <a:solidFill>
                  <a:schemeClr val="dk1"/>
                </a:solidFill>
              </a:defRPr>
            </a:lvl8pPr>
            <a:lvl9pPr lvl="8" algn="r"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123" name="Google Shape;123;p19"/>
          <p:cNvSpPr txBox="1">
            <a:spLocks noGrp="1"/>
          </p:cNvSpPr>
          <p:nvPr>
            <p:ph type="title"/>
          </p:nvPr>
        </p:nvSpPr>
        <p:spPr>
          <a:xfrm>
            <a:off x="957067" y="510900"/>
            <a:ext cx="10277600" cy="76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n-US"/>
              <a:t>Click to edit Master title style</a:t>
            </a:r>
            <a:endParaRPr/>
          </a:p>
        </p:txBody>
      </p:sp>
      <p:sp>
        <p:nvSpPr>
          <p:cNvPr id="124" name="Google Shape;124;p19"/>
          <p:cNvSpPr/>
          <p:nvPr/>
        </p:nvSpPr>
        <p:spPr>
          <a:xfrm rot="10800000">
            <a:off x="0" y="34290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19"/>
          <p:cNvSpPr/>
          <p:nvPr/>
        </p:nvSpPr>
        <p:spPr>
          <a:xfrm rot="10800000">
            <a:off x="1621600" y="1415767"/>
            <a:ext cx="1621600" cy="20132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321358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5313300" y="1994400"/>
            <a:ext cx="5407200" cy="964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accent1"/>
              </a:buClr>
              <a:buSzPts val="2800"/>
              <a:buNone/>
              <a:defRPr>
                <a:solidFill>
                  <a:schemeClr val="accen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
        <p:nvSpPr>
          <p:cNvPr id="128" name="Google Shape;128;p20"/>
          <p:cNvSpPr txBox="1">
            <a:spLocks noGrp="1"/>
          </p:cNvSpPr>
          <p:nvPr>
            <p:ph type="subTitle" idx="1"/>
          </p:nvPr>
        </p:nvSpPr>
        <p:spPr>
          <a:xfrm>
            <a:off x="5325833" y="2856800"/>
            <a:ext cx="5407200" cy="20068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400"/>
              <a:buNone/>
              <a:defRPr sz="1867">
                <a:solidFill>
                  <a:schemeClr val="dk1"/>
                </a:solidFill>
              </a:defRPr>
            </a:lvl1pPr>
            <a:lvl2pPr lvl="1">
              <a:spcBef>
                <a:spcPts val="0"/>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r>
              <a:rPr lang="en-US"/>
              <a:t>Click to edit Master subtitle style</a:t>
            </a:r>
            <a:endParaRPr/>
          </a:p>
        </p:txBody>
      </p:sp>
      <p:sp>
        <p:nvSpPr>
          <p:cNvPr id="129" name="Google Shape;129;p20"/>
          <p:cNvSpPr/>
          <p:nvPr/>
        </p:nvSpPr>
        <p:spPr>
          <a:xfrm rot="10800000" flipH="1">
            <a:off x="0" y="34291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20"/>
          <p:cNvSpPr/>
          <p:nvPr/>
        </p:nvSpPr>
        <p:spPr>
          <a:xfrm rot="10800000" flipH="1">
            <a:off x="1625600" y="1662900"/>
            <a:ext cx="1621600" cy="1766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7715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ne column text 2">
  <p:cSld name="One column text 2">
    <p:spTree>
      <p:nvGrpSpPr>
        <p:cNvPr id="1" name="Shape 131"/>
        <p:cNvGrpSpPr/>
        <p:nvPr/>
      </p:nvGrpSpPr>
      <p:grpSpPr>
        <a:xfrm>
          <a:off x="0" y="0"/>
          <a:ext cx="0" cy="0"/>
          <a:chOff x="0" y="0"/>
          <a:chExt cx="0" cy="0"/>
        </a:xfrm>
      </p:grpSpPr>
      <p:sp>
        <p:nvSpPr>
          <p:cNvPr id="132" name="Google Shape;132;p21"/>
          <p:cNvSpPr txBox="1">
            <a:spLocks noGrp="1"/>
          </p:cNvSpPr>
          <p:nvPr>
            <p:ph type="title"/>
          </p:nvPr>
        </p:nvSpPr>
        <p:spPr>
          <a:xfrm>
            <a:off x="4973433" y="2175600"/>
            <a:ext cx="6267600" cy="14536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accent1"/>
              </a:buClr>
              <a:buSzPts val="2800"/>
              <a:buNone/>
              <a:defRPr sz="4000">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133" name="Google Shape;133;p21"/>
          <p:cNvSpPr txBox="1">
            <a:spLocks noGrp="1"/>
          </p:cNvSpPr>
          <p:nvPr>
            <p:ph type="subTitle" idx="1"/>
          </p:nvPr>
        </p:nvSpPr>
        <p:spPr>
          <a:xfrm>
            <a:off x="4973433" y="3635600"/>
            <a:ext cx="6267600" cy="1148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1400"/>
              <a:buNone/>
              <a:defRPr sz="1867">
                <a:solidFill>
                  <a:schemeClr val="dk1"/>
                </a:solidFill>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r>
              <a:rPr lang="en-US"/>
              <a:t>Click to edit Master subtitle style</a:t>
            </a:r>
            <a:endParaRPr/>
          </a:p>
        </p:txBody>
      </p:sp>
      <p:sp>
        <p:nvSpPr>
          <p:cNvPr id="134" name="Google Shape;134;p21"/>
          <p:cNvSpPr/>
          <p:nvPr/>
        </p:nvSpPr>
        <p:spPr>
          <a:xfrm rot="10800000" flipH="1">
            <a:off x="2814567" y="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21"/>
          <p:cNvSpPr/>
          <p:nvPr/>
        </p:nvSpPr>
        <p:spPr>
          <a:xfrm rot="10800000" flipH="1">
            <a:off x="0" y="34290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83861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957067" y="510900"/>
            <a:ext cx="10277600" cy="124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n-US"/>
              <a:t>Click to edit Master title style</a:t>
            </a:r>
            <a:endParaRPr/>
          </a:p>
        </p:txBody>
      </p:sp>
    </p:spTree>
    <p:extLst>
      <p:ext uri="{BB962C8B-B14F-4D97-AF65-F5344CB8AC3E}">
        <p14:creationId xmlns:p14="http://schemas.microsoft.com/office/powerpoint/2010/main" val="773237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38"/>
        <p:cNvGrpSpPr/>
        <p:nvPr/>
      </p:nvGrpSpPr>
      <p:grpSpPr>
        <a:xfrm>
          <a:off x="0" y="0"/>
          <a:ext cx="0" cy="0"/>
          <a:chOff x="0" y="0"/>
          <a:chExt cx="0" cy="0"/>
        </a:xfrm>
      </p:grpSpPr>
      <p:sp>
        <p:nvSpPr>
          <p:cNvPr id="139" name="Google Shape;139;p23"/>
          <p:cNvSpPr txBox="1">
            <a:spLocks noGrp="1"/>
          </p:cNvSpPr>
          <p:nvPr>
            <p:ph type="title"/>
          </p:nvPr>
        </p:nvSpPr>
        <p:spPr>
          <a:xfrm>
            <a:off x="957067" y="510900"/>
            <a:ext cx="10277600" cy="124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n-US"/>
              <a:t>Click to edit Master title style</a:t>
            </a:r>
            <a:endParaRPr/>
          </a:p>
        </p:txBody>
      </p:sp>
      <p:sp>
        <p:nvSpPr>
          <p:cNvPr id="140" name="Google Shape;140;p23"/>
          <p:cNvSpPr/>
          <p:nvPr/>
        </p:nvSpPr>
        <p:spPr>
          <a:xfrm flipH="1">
            <a:off x="67"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23"/>
          <p:cNvSpPr/>
          <p:nvPr/>
        </p:nvSpPr>
        <p:spPr>
          <a:xfrm flipH="1">
            <a:off x="6096000"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21404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42"/>
        <p:cNvGrpSpPr/>
        <p:nvPr/>
      </p:nvGrpSpPr>
      <p:grpSpPr>
        <a:xfrm>
          <a:off x="0" y="0"/>
          <a:ext cx="0" cy="0"/>
          <a:chOff x="0" y="0"/>
          <a:chExt cx="0" cy="0"/>
        </a:xfrm>
      </p:grpSpPr>
      <p:sp>
        <p:nvSpPr>
          <p:cNvPr id="143" name="Google Shape;143;p24"/>
          <p:cNvSpPr txBox="1">
            <a:spLocks noGrp="1"/>
          </p:cNvSpPr>
          <p:nvPr>
            <p:ph type="title"/>
          </p:nvPr>
        </p:nvSpPr>
        <p:spPr>
          <a:xfrm>
            <a:off x="957067" y="510900"/>
            <a:ext cx="10277600" cy="987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n-US"/>
              <a:t>Click to edit Master title style</a:t>
            </a:r>
            <a:endParaRPr/>
          </a:p>
        </p:txBody>
      </p:sp>
      <p:sp>
        <p:nvSpPr>
          <p:cNvPr id="144" name="Google Shape;144;p24"/>
          <p:cNvSpPr txBox="1">
            <a:spLocks noGrp="1"/>
          </p:cNvSpPr>
          <p:nvPr>
            <p:ph type="subTitle" idx="1"/>
          </p:nvPr>
        </p:nvSpPr>
        <p:spPr>
          <a:xfrm>
            <a:off x="957067" y="1674367"/>
            <a:ext cx="6175600" cy="4530800"/>
          </a:xfrm>
          <a:prstGeom prst="rect">
            <a:avLst/>
          </a:prstGeom>
        </p:spPr>
        <p:txBody>
          <a:bodyPr spcFirstLastPara="1" wrap="square" lIns="91425" tIns="91425" rIns="91425" bIns="91425" anchor="t" anchorCtr="0">
            <a:noAutofit/>
          </a:bodyPr>
          <a:lstStyle>
            <a:lvl1pPr lvl="0">
              <a:spcBef>
                <a:spcPts val="0"/>
              </a:spcBef>
              <a:spcAft>
                <a:spcPts val="0"/>
              </a:spcAft>
              <a:buSzPts val="1400"/>
              <a:buChar char="●"/>
              <a:defRPr sz="1867">
                <a:solidFill>
                  <a:schemeClr val="dk1"/>
                </a:solidFill>
              </a:defRPr>
            </a:lvl1pPr>
            <a:lvl2pPr lvl="1">
              <a:spcBef>
                <a:spcPts val="2133"/>
              </a:spcBef>
              <a:spcAft>
                <a:spcPts val="0"/>
              </a:spcAft>
              <a:buSzPts val="1400"/>
              <a:buChar char="○"/>
              <a:defRPr/>
            </a:lvl2pPr>
            <a:lvl3pPr lvl="2">
              <a:spcBef>
                <a:spcPts val="2133"/>
              </a:spcBef>
              <a:spcAft>
                <a:spcPts val="0"/>
              </a:spcAft>
              <a:buSzPts val="1400"/>
              <a:buChar char="■"/>
              <a:defRPr/>
            </a:lvl3pPr>
            <a:lvl4pPr lvl="3">
              <a:spcBef>
                <a:spcPts val="2133"/>
              </a:spcBef>
              <a:spcAft>
                <a:spcPts val="0"/>
              </a:spcAft>
              <a:buSzPts val="1400"/>
              <a:buChar char="●"/>
              <a:defRPr/>
            </a:lvl4pPr>
            <a:lvl5pPr lvl="4">
              <a:spcBef>
                <a:spcPts val="2133"/>
              </a:spcBef>
              <a:spcAft>
                <a:spcPts val="0"/>
              </a:spcAft>
              <a:buSzPts val="1400"/>
              <a:buChar char="○"/>
              <a:defRPr/>
            </a:lvl5pPr>
            <a:lvl6pPr lvl="5">
              <a:spcBef>
                <a:spcPts val="2133"/>
              </a:spcBef>
              <a:spcAft>
                <a:spcPts val="0"/>
              </a:spcAft>
              <a:buSzPts val="1400"/>
              <a:buChar char="■"/>
              <a:defRPr/>
            </a:lvl6pPr>
            <a:lvl7pPr lvl="6">
              <a:spcBef>
                <a:spcPts val="2133"/>
              </a:spcBef>
              <a:spcAft>
                <a:spcPts val="0"/>
              </a:spcAft>
              <a:buSzPts val="1400"/>
              <a:buChar char="●"/>
              <a:defRPr/>
            </a:lvl7pPr>
            <a:lvl8pPr lvl="7">
              <a:spcBef>
                <a:spcPts val="2133"/>
              </a:spcBef>
              <a:spcAft>
                <a:spcPts val="0"/>
              </a:spcAft>
              <a:buSzPts val="1400"/>
              <a:buChar char="○"/>
              <a:defRPr/>
            </a:lvl8pPr>
            <a:lvl9pPr lvl="8">
              <a:spcBef>
                <a:spcPts val="2133"/>
              </a:spcBef>
              <a:spcAft>
                <a:spcPts val="2133"/>
              </a:spcAft>
              <a:buSzPts val="1400"/>
              <a:buChar char="■"/>
              <a:defRPr/>
            </a:lvl9pPr>
          </a:lstStyle>
          <a:p>
            <a:r>
              <a:rPr lang="en-US"/>
              <a:t>Click to edit Master subtitle style</a:t>
            </a:r>
            <a:endParaRPr/>
          </a:p>
        </p:txBody>
      </p:sp>
      <p:sp>
        <p:nvSpPr>
          <p:cNvPr id="145" name="Google Shape;145;p24"/>
          <p:cNvSpPr/>
          <p:nvPr/>
        </p:nvSpPr>
        <p:spPr>
          <a:xfrm>
            <a:off x="10570400" y="34288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00337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46"/>
        <p:cNvGrpSpPr/>
        <p:nvPr/>
      </p:nvGrpSpPr>
      <p:grpSpPr>
        <a:xfrm>
          <a:off x="0" y="0"/>
          <a:ext cx="0" cy="0"/>
          <a:chOff x="0" y="0"/>
          <a:chExt cx="0" cy="0"/>
        </a:xfrm>
      </p:grpSpPr>
      <p:sp>
        <p:nvSpPr>
          <p:cNvPr id="147" name="Google Shape;147;p25"/>
          <p:cNvSpPr txBox="1">
            <a:spLocks noGrp="1"/>
          </p:cNvSpPr>
          <p:nvPr>
            <p:ph type="title" hasCustomPrompt="1"/>
          </p:nvPr>
        </p:nvSpPr>
        <p:spPr>
          <a:xfrm>
            <a:off x="1001300" y="3758867"/>
            <a:ext cx="2885600" cy="8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48" name="Google Shape;148;p25"/>
          <p:cNvSpPr txBox="1">
            <a:spLocks noGrp="1"/>
          </p:cNvSpPr>
          <p:nvPr>
            <p:ph type="subTitle" idx="1"/>
          </p:nvPr>
        </p:nvSpPr>
        <p:spPr>
          <a:xfrm>
            <a:off x="1001300" y="4520067"/>
            <a:ext cx="2885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67">
                <a:solidFill>
                  <a:schemeClr val="dk1"/>
                </a:solidFill>
              </a:defRPr>
            </a:lvl1pPr>
            <a:lvl2pPr lvl="1" algn="r" rtl="0">
              <a:spcBef>
                <a:spcPts val="2133"/>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r>
              <a:rPr lang="en-US"/>
              <a:t>Click to edit Master subtitle style</a:t>
            </a:r>
            <a:endParaRPr/>
          </a:p>
        </p:txBody>
      </p:sp>
      <p:sp>
        <p:nvSpPr>
          <p:cNvPr id="149" name="Google Shape;149;p25"/>
          <p:cNvSpPr txBox="1">
            <a:spLocks noGrp="1"/>
          </p:cNvSpPr>
          <p:nvPr>
            <p:ph type="title" idx="2" hasCustomPrompt="1"/>
          </p:nvPr>
        </p:nvSpPr>
        <p:spPr>
          <a:xfrm>
            <a:off x="4678116" y="3758867"/>
            <a:ext cx="2885600" cy="8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50" name="Google Shape;150;p25"/>
          <p:cNvSpPr txBox="1">
            <a:spLocks noGrp="1"/>
          </p:cNvSpPr>
          <p:nvPr>
            <p:ph type="subTitle" idx="3"/>
          </p:nvPr>
        </p:nvSpPr>
        <p:spPr>
          <a:xfrm>
            <a:off x="4678116" y="4520067"/>
            <a:ext cx="2885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67">
                <a:solidFill>
                  <a:schemeClr val="dk1"/>
                </a:solidFill>
              </a:defRPr>
            </a:lvl1pPr>
            <a:lvl2pPr lvl="1" algn="r" rtl="0">
              <a:spcBef>
                <a:spcPts val="2133"/>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r>
              <a:rPr lang="en-US"/>
              <a:t>Click to edit Master subtitle style</a:t>
            </a:r>
            <a:endParaRPr/>
          </a:p>
        </p:txBody>
      </p:sp>
      <p:sp>
        <p:nvSpPr>
          <p:cNvPr id="151" name="Google Shape;151;p25"/>
          <p:cNvSpPr txBox="1">
            <a:spLocks noGrp="1"/>
          </p:cNvSpPr>
          <p:nvPr>
            <p:ph type="title" idx="4"/>
          </p:nvPr>
        </p:nvSpPr>
        <p:spPr>
          <a:xfrm>
            <a:off x="957067" y="510900"/>
            <a:ext cx="10277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n-US"/>
              <a:t>Click to edit Master title style</a:t>
            </a:r>
            <a:endParaRPr/>
          </a:p>
        </p:txBody>
      </p:sp>
      <p:sp>
        <p:nvSpPr>
          <p:cNvPr id="152" name="Google Shape;152;p25"/>
          <p:cNvSpPr txBox="1">
            <a:spLocks noGrp="1"/>
          </p:cNvSpPr>
          <p:nvPr>
            <p:ph type="title" idx="5" hasCustomPrompt="1"/>
          </p:nvPr>
        </p:nvSpPr>
        <p:spPr>
          <a:xfrm>
            <a:off x="8288133" y="3758867"/>
            <a:ext cx="2885600" cy="862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800"/>
              <a:buNone/>
              <a:defRPr sz="4000">
                <a:solidFill>
                  <a:schemeClr val="dk2"/>
                </a:solidFill>
              </a:defRPr>
            </a:lvl1pPr>
            <a:lvl2pPr lvl="1" algn="r" rtl="0">
              <a:spcBef>
                <a:spcPts val="0"/>
              </a:spcBef>
              <a:spcAft>
                <a:spcPts val="0"/>
              </a:spcAft>
              <a:buSzPts val="12000"/>
              <a:buNone/>
              <a:defRPr sz="16000"/>
            </a:lvl2pPr>
            <a:lvl3pPr lvl="2" algn="r" rtl="0">
              <a:spcBef>
                <a:spcPts val="0"/>
              </a:spcBef>
              <a:spcAft>
                <a:spcPts val="0"/>
              </a:spcAft>
              <a:buSzPts val="12000"/>
              <a:buNone/>
              <a:defRPr sz="16000"/>
            </a:lvl3pPr>
            <a:lvl4pPr lvl="3" algn="r" rtl="0">
              <a:spcBef>
                <a:spcPts val="0"/>
              </a:spcBef>
              <a:spcAft>
                <a:spcPts val="0"/>
              </a:spcAft>
              <a:buSzPts val="12000"/>
              <a:buNone/>
              <a:defRPr sz="16000"/>
            </a:lvl4pPr>
            <a:lvl5pPr lvl="4" algn="r" rtl="0">
              <a:spcBef>
                <a:spcPts val="0"/>
              </a:spcBef>
              <a:spcAft>
                <a:spcPts val="0"/>
              </a:spcAft>
              <a:buSzPts val="12000"/>
              <a:buNone/>
              <a:defRPr sz="16000"/>
            </a:lvl5pPr>
            <a:lvl6pPr lvl="5" algn="r" rtl="0">
              <a:spcBef>
                <a:spcPts val="0"/>
              </a:spcBef>
              <a:spcAft>
                <a:spcPts val="0"/>
              </a:spcAft>
              <a:buSzPts val="12000"/>
              <a:buNone/>
              <a:defRPr sz="16000"/>
            </a:lvl6pPr>
            <a:lvl7pPr lvl="6" algn="r" rtl="0">
              <a:spcBef>
                <a:spcPts val="0"/>
              </a:spcBef>
              <a:spcAft>
                <a:spcPts val="0"/>
              </a:spcAft>
              <a:buSzPts val="12000"/>
              <a:buNone/>
              <a:defRPr sz="16000"/>
            </a:lvl7pPr>
            <a:lvl8pPr lvl="7" algn="r" rtl="0">
              <a:spcBef>
                <a:spcPts val="0"/>
              </a:spcBef>
              <a:spcAft>
                <a:spcPts val="0"/>
              </a:spcAft>
              <a:buSzPts val="12000"/>
              <a:buNone/>
              <a:defRPr sz="16000"/>
            </a:lvl8pPr>
            <a:lvl9pPr lvl="8" algn="r" rtl="0">
              <a:spcBef>
                <a:spcPts val="0"/>
              </a:spcBef>
              <a:spcAft>
                <a:spcPts val="0"/>
              </a:spcAft>
              <a:buSzPts val="12000"/>
              <a:buNone/>
              <a:defRPr sz="16000"/>
            </a:lvl9pPr>
          </a:lstStyle>
          <a:p>
            <a:r>
              <a:t>xx%</a:t>
            </a:r>
          </a:p>
        </p:txBody>
      </p:sp>
      <p:sp>
        <p:nvSpPr>
          <p:cNvPr id="153" name="Google Shape;153;p25"/>
          <p:cNvSpPr txBox="1">
            <a:spLocks noGrp="1"/>
          </p:cNvSpPr>
          <p:nvPr>
            <p:ph type="subTitle" idx="6"/>
          </p:nvPr>
        </p:nvSpPr>
        <p:spPr>
          <a:xfrm>
            <a:off x="8288133" y="4520067"/>
            <a:ext cx="2885600" cy="862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800"/>
              <a:buNone/>
              <a:defRPr sz="1867">
                <a:solidFill>
                  <a:schemeClr val="dk1"/>
                </a:solidFill>
              </a:defRPr>
            </a:lvl1pPr>
            <a:lvl2pPr lvl="1" algn="r" rtl="0">
              <a:spcBef>
                <a:spcPts val="2133"/>
              </a:spcBef>
              <a:spcAft>
                <a:spcPts val="0"/>
              </a:spcAft>
              <a:buClr>
                <a:schemeClr val="dk1"/>
              </a:buClr>
              <a:buSzPts val="2000"/>
              <a:buNone/>
              <a:defRPr sz="2667">
                <a:solidFill>
                  <a:schemeClr val="dk1"/>
                </a:solidFill>
              </a:defRPr>
            </a:lvl2pPr>
            <a:lvl3pPr lvl="2" algn="r" rtl="0">
              <a:spcBef>
                <a:spcPts val="2133"/>
              </a:spcBef>
              <a:spcAft>
                <a:spcPts val="0"/>
              </a:spcAft>
              <a:buClr>
                <a:schemeClr val="dk1"/>
              </a:buClr>
              <a:buSzPts val="2000"/>
              <a:buNone/>
              <a:defRPr sz="2667">
                <a:solidFill>
                  <a:schemeClr val="dk1"/>
                </a:solidFill>
              </a:defRPr>
            </a:lvl3pPr>
            <a:lvl4pPr lvl="3" algn="r" rtl="0">
              <a:spcBef>
                <a:spcPts val="2133"/>
              </a:spcBef>
              <a:spcAft>
                <a:spcPts val="0"/>
              </a:spcAft>
              <a:buClr>
                <a:schemeClr val="dk1"/>
              </a:buClr>
              <a:buSzPts val="2000"/>
              <a:buNone/>
              <a:defRPr sz="2667">
                <a:solidFill>
                  <a:schemeClr val="dk1"/>
                </a:solidFill>
              </a:defRPr>
            </a:lvl4pPr>
            <a:lvl5pPr lvl="4" algn="r" rtl="0">
              <a:spcBef>
                <a:spcPts val="2133"/>
              </a:spcBef>
              <a:spcAft>
                <a:spcPts val="0"/>
              </a:spcAft>
              <a:buClr>
                <a:schemeClr val="dk1"/>
              </a:buClr>
              <a:buSzPts val="2000"/>
              <a:buNone/>
              <a:defRPr sz="2667">
                <a:solidFill>
                  <a:schemeClr val="dk1"/>
                </a:solidFill>
              </a:defRPr>
            </a:lvl5pPr>
            <a:lvl6pPr lvl="5" algn="r" rtl="0">
              <a:spcBef>
                <a:spcPts val="2133"/>
              </a:spcBef>
              <a:spcAft>
                <a:spcPts val="0"/>
              </a:spcAft>
              <a:buClr>
                <a:schemeClr val="dk1"/>
              </a:buClr>
              <a:buSzPts val="2000"/>
              <a:buNone/>
              <a:defRPr sz="2667">
                <a:solidFill>
                  <a:schemeClr val="dk1"/>
                </a:solidFill>
              </a:defRPr>
            </a:lvl6pPr>
            <a:lvl7pPr lvl="6" algn="r" rtl="0">
              <a:spcBef>
                <a:spcPts val="2133"/>
              </a:spcBef>
              <a:spcAft>
                <a:spcPts val="0"/>
              </a:spcAft>
              <a:buClr>
                <a:schemeClr val="dk1"/>
              </a:buClr>
              <a:buSzPts val="2000"/>
              <a:buNone/>
              <a:defRPr sz="2667">
                <a:solidFill>
                  <a:schemeClr val="dk1"/>
                </a:solidFill>
              </a:defRPr>
            </a:lvl7pPr>
            <a:lvl8pPr lvl="7" algn="r" rtl="0">
              <a:spcBef>
                <a:spcPts val="2133"/>
              </a:spcBef>
              <a:spcAft>
                <a:spcPts val="0"/>
              </a:spcAft>
              <a:buClr>
                <a:schemeClr val="dk1"/>
              </a:buClr>
              <a:buSzPts val="2000"/>
              <a:buNone/>
              <a:defRPr sz="2667">
                <a:solidFill>
                  <a:schemeClr val="dk1"/>
                </a:solidFill>
              </a:defRPr>
            </a:lvl8pPr>
            <a:lvl9pPr lvl="8" algn="r" rtl="0">
              <a:spcBef>
                <a:spcPts val="2133"/>
              </a:spcBef>
              <a:spcAft>
                <a:spcPts val="2133"/>
              </a:spcAft>
              <a:buClr>
                <a:schemeClr val="dk1"/>
              </a:buClr>
              <a:buSzPts val="2000"/>
              <a:buNone/>
              <a:defRPr sz="2667">
                <a:solidFill>
                  <a:schemeClr val="dk1"/>
                </a:solidFill>
              </a:defRPr>
            </a:lvl9pPr>
          </a:lstStyle>
          <a:p>
            <a:r>
              <a:rPr lang="en-US"/>
              <a:t>Click to edit Master subtitle style</a:t>
            </a:r>
            <a:endParaRPr/>
          </a:p>
        </p:txBody>
      </p:sp>
      <p:sp>
        <p:nvSpPr>
          <p:cNvPr id="154" name="Google Shape;154;p25"/>
          <p:cNvSpPr/>
          <p:nvPr/>
        </p:nvSpPr>
        <p:spPr>
          <a:xfrm flipH="1">
            <a:off x="67" y="6445700"/>
            <a:ext cx="6096000" cy="412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25"/>
          <p:cNvSpPr/>
          <p:nvPr/>
        </p:nvSpPr>
        <p:spPr>
          <a:xfrm flipH="1">
            <a:off x="6096000" y="6445700"/>
            <a:ext cx="6096000" cy="4124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60189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6"/>
        <p:cNvGrpSpPr/>
        <p:nvPr/>
      </p:nvGrpSpPr>
      <p:grpSpPr>
        <a:xfrm>
          <a:off x="0" y="0"/>
          <a:ext cx="0" cy="0"/>
          <a:chOff x="0" y="0"/>
          <a:chExt cx="0" cy="0"/>
        </a:xfrm>
      </p:grpSpPr>
      <p:sp>
        <p:nvSpPr>
          <p:cNvPr id="157" name="Google Shape;157;p26"/>
          <p:cNvSpPr txBox="1">
            <a:spLocks noGrp="1"/>
          </p:cNvSpPr>
          <p:nvPr>
            <p:ph type="subTitle" idx="1"/>
          </p:nvPr>
        </p:nvSpPr>
        <p:spPr>
          <a:xfrm>
            <a:off x="949200" y="1968000"/>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n-US"/>
              <a:t>Click to edit Master subtitle style</a:t>
            </a:r>
            <a:endParaRPr/>
          </a:p>
        </p:txBody>
      </p:sp>
      <p:sp>
        <p:nvSpPr>
          <p:cNvPr id="158" name="Google Shape;158;p26"/>
          <p:cNvSpPr txBox="1">
            <a:spLocks noGrp="1"/>
          </p:cNvSpPr>
          <p:nvPr>
            <p:ph type="subTitle" idx="2"/>
          </p:nvPr>
        </p:nvSpPr>
        <p:spPr>
          <a:xfrm>
            <a:off x="949200" y="2468600"/>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159" name="Google Shape;159;p26"/>
          <p:cNvSpPr txBox="1">
            <a:spLocks noGrp="1"/>
          </p:cNvSpPr>
          <p:nvPr>
            <p:ph type="subTitle" idx="3"/>
          </p:nvPr>
        </p:nvSpPr>
        <p:spPr>
          <a:xfrm>
            <a:off x="3978600" y="1968000"/>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n-US"/>
              <a:t>Click to edit Master subtitle style</a:t>
            </a:r>
            <a:endParaRPr/>
          </a:p>
        </p:txBody>
      </p:sp>
      <p:sp>
        <p:nvSpPr>
          <p:cNvPr id="160" name="Google Shape;160;p26"/>
          <p:cNvSpPr txBox="1">
            <a:spLocks noGrp="1"/>
          </p:cNvSpPr>
          <p:nvPr>
            <p:ph type="subTitle" idx="4"/>
          </p:nvPr>
        </p:nvSpPr>
        <p:spPr>
          <a:xfrm>
            <a:off x="3978600" y="2468600"/>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0"/>
              </a:spcBef>
              <a:spcAft>
                <a:spcPts val="0"/>
              </a:spcAft>
              <a:buNone/>
              <a:defRPr sz="1867">
                <a:solidFill>
                  <a:schemeClr val="dk1"/>
                </a:solidFill>
              </a:defRPr>
            </a:lvl2pPr>
            <a:lvl3pPr lvl="2" rtl="0">
              <a:lnSpc>
                <a:spcPct val="100000"/>
              </a:lnSpc>
              <a:spcBef>
                <a:spcPts val="0"/>
              </a:spcBef>
              <a:spcAft>
                <a:spcPts val="0"/>
              </a:spcAft>
              <a:buNone/>
              <a:defRPr sz="1867">
                <a:solidFill>
                  <a:schemeClr val="dk1"/>
                </a:solidFill>
              </a:defRPr>
            </a:lvl3pPr>
            <a:lvl4pPr lvl="3" rtl="0">
              <a:lnSpc>
                <a:spcPct val="100000"/>
              </a:lnSpc>
              <a:spcBef>
                <a:spcPts val="0"/>
              </a:spcBef>
              <a:spcAft>
                <a:spcPts val="0"/>
              </a:spcAft>
              <a:buNone/>
              <a:defRPr sz="1867">
                <a:solidFill>
                  <a:schemeClr val="dk1"/>
                </a:solidFill>
              </a:defRPr>
            </a:lvl4pPr>
            <a:lvl5pPr lvl="4" rtl="0">
              <a:lnSpc>
                <a:spcPct val="100000"/>
              </a:lnSpc>
              <a:spcBef>
                <a:spcPts val="0"/>
              </a:spcBef>
              <a:spcAft>
                <a:spcPts val="0"/>
              </a:spcAft>
              <a:buNone/>
              <a:defRPr sz="1867">
                <a:solidFill>
                  <a:schemeClr val="dk1"/>
                </a:solidFill>
              </a:defRPr>
            </a:lvl5pPr>
            <a:lvl6pPr lvl="5" rtl="0">
              <a:lnSpc>
                <a:spcPct val="100000"/>
              </a:lnSpc>
              <a:spcBef>
                <a:spcPts val="0"/>
              </a:spcBef>
              <a:spcAft>
                <a:spcPts val="0"/>
              </a:spcAft>
              <a:buNone/>
              <a:defRPr sz="1867">
                <a:solidFill>
                  <a:schemeClr val="dk1"/>
                </a:solidFill>
              </a:defRPr>
            </a:lvl6pPr>
            <a:lvl7pPr lvl="6" rtl="0">
              <a:lnSpc>
                <a:spcPct val="100000"/>
              </a:lnSpc>
              <a:spcBef>
                <a:spcPts val="0"/>
              </a:spcBef>
              <a:spcAft>
                <a:spcPts val="0"/>
              </a:spcAft>
              <a:buNone/>
              <a:defRPr sz="1867">
                <a:solidFill>
                  <a:schemeClr val="dk1"/>
                </a:solidFill>
              </a:defRPr>
            </a:lvl7pPr>
            <a:lvl8pPr lvl="7" rtl="0">
              <a:lnSpc>
                <a:spcPct val="100000"/>
              </a:lnSpc>
              <a:spcBef>
                <a:spcPts val="0"/>
              </a:spcBef>
              <a:spcAft>
                <a:spcPts val="0"/>
              </a:spcAft>
              <a:buNone/>
              <a:defRPr sz="1867">
                <a:solidFill>
                  <a:schemeClr val="dk1"/>
                </a:solidFill>
              </a:defRPr>
            </a:lvl8pPr>
            <a:lvl9pPr lvl="8" rtl="0">
              <a:lnSpc>
                <a:spcPct val="100000"/>
              </a:lnSpc>
              <a:spcBef>
                <a:spcPts val="0"/>
              </a:spcBef>
              <a:spcAft>
                <a:spcPts val="0"/>
              </a:spcAft>
              <a:buNone/>
              <a:defRPr sz="1867">
                <a:solidFill>
                  <a:schemeClr val="dk1"/>
                </a:solidFill>
              </a:defRPr>
            </a:lvl9pPr>
          </a:lstStyle>
          <a:p>
            <a:r>
              <a:rPr lang="en-US"/>
              <a:t>Click to edit Master subtitle style</a:t>
            </a:r>
            <a:endParaRPr/>
          </a:p>
        </p:txBody>
      </p:sp>
      <p:sp>
        <p:nvSpPr>
          <p:cNvPr id="161" name="Google Shape;161;p26"/>
          <p:cNvSpPr txBox="1">
            <a:spLocks noGrp="1"/>
          </p:cNvSpPr>
          <p:nvPr>
            <p:ph type="subTitle" idx="5"/>
          </p:nvPr>
        </p:nvSpPr>
        <p:spPr>
          <a:xfrm>
            <a:off x="7008000" y="1968000"/>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n-US"/>
              <a:t>Click to edit Master subtitle style</a:t>
            </a:r>
            <a:endParaRPr/>
          </a:p>
        </p:txBody>
      </p:sp>
      <p:sp>
        <p:nvSpPr>
          <p:cNvPr id="162" name="Google Shape;162;p26"/>
          <p:cNvSpPr txBox="1">
            <a:spLocks noGrp="1"/>
          </p:cNvSpPr>
          <p:nvPr>
            <p:ph type="subTitle" idx="6"/>
          </p:nvPr>
        </p:nvSpPr>
        <p:spPr>
          <a:xfrm>
            <a:off x="7008000" y="2468600"/>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2133"/>
              </a:spcBef>
              <a:spcAft>
                <a:spcPts val="0"/>
              </a:spcAft>
              <a:buNone/>
              <a:defRPr sz="1867">
                <a:solidFill>
                  <a:schemeClr val="dk1"/>
                </a:solidFill>
              </a:defRPr>
            </a:lvl2pPr>
            <a:lvl3pPr lvl="2" rtl="0">
              <a:lnSpc>
                <a:spcPct val="100000"/>
              </a:lnSpc>
              <a:spcBef>
                <a:spcPts val="2133"/>
              </a:spcBef>
              <a:spcAft>
                <a:spcPts val="0"/>
              </a:spcAft>
              <a:buNone/>
              <a:defRPr sz="1867">
                <a:solidFill>
                  <a:schemeClr val="dk1"/>
                </a:solidFill>
              </a:defRPr>
            </a:lvl3pPr>
            <a:lvl4pPr lvl="3" rtl="0">
              <a:lnSpc>
                <a:spcPct val="100000"/>
              </a:lnSpc>
              <a:spcBef>
                <a:spcPts val="2133"/>
              </a:spcBef>
              <a:spcAft>
                <a:spcPts val="0"/>
              </a:spcAft>
              <a:buNone/>
              <a:defRPr sz="1867">
                <a:solidFill>
                  <a:schemeClr val="dk1"/>
                </a:solidFill>
              </a:defRPr>
            </a:lvl4pPr>
            <a:lvl5pPr lvl="4" rtl="0">
              <a:lnSpc>
                <a:spcPct val="100000"/>
              </a:lnSpc>
              <a:spcBef>
                <a:spcPts val="2133"/>
              </a:spcBef>
              <a:spcAft>
                <a:spcPts val="0"/>
              </a:spcAft>
              <a:buNone/>
              <a:defRPr sz="1867">
                <a:solidFill>
                  <a:schemeClr val="dk1"/>
                </a:solidFill>
              </a:defRPr>
            </a:lvl5pPr>
            <a:lvl6pPr lvl="5" rtl="0">
              <a:lnSpc>
                <a:spcPct val="100000"/>
              </a:lnSpc>
              <a:spcBef>
                <a:spcPts val="2133"/>
              </a:spcBef>
              <a:spcAft>
                <a:spcPts val="0"/>
              </a:spcAft>
              <a:buNone/>
              <a:defRPr sz="1867">
                <a:solidFill>
                  <a:schemeClr val="dk1"/>
                </a:solidFill>
              </a:defRPr>
            </a:lvl6pPr>
            <a:lvl7pPr lvl="6" rtl="0">
              <a:lnSpc>
                <a:spcPct val="100000"/>
              </a:lnSpc>
              <a:spcBef>
                <a:spcPts val="2133"/>
              </a:spcBef>
              <a:spcAft>
                <a:spcPts val="0"/>
              </a:spcAft>
              <a:buNone/>
              <a:defRPr sz="1867">
                <a:solidFill>
                  <a:schemeClr val="dk1"/>
                </a:solidFill>
              </a:defRPr>
            </a:lvl7pPr>
            <a:lvl8pPr lvl="7" rtl="0">
              <a:lnSpc>
                <a:spcPct val="100000"/>
              </a:lnSpc>
              <a:spcBef>
                <a:spcPts val="2133"/>
              </a:spcBef>
              <a:spcAft>
                <a:spcPts val="0"/>
              </a:spcAft>
              <a:buNone/>
              <a:defRPr sz="1867">
                <a:solidFill>
                  <a:schemeClr val="dk1"/>
                </a:solidFill>
              </a:defRPr>
            </a:lvl8pPr>
            <a:lvl9pPr lvl="8" rtl="0">
              <a:lnSpc>
                <a:spcPct val="100000"/>
              </a:lnSpc>
              <a:spcBef>
                <a:spcPts val="2133"/>
              </a:spcBef>
              <a:spcAft>
                <a:spcPts val="2133"/>
              </a:spcAft>
              <a:buNone/>
              <a:defRPr sz="1867">
                <a:solidFill>
                  <a:schemeClr val="dk1"/>
                </a:solidFill>
              </a:defRPr>
            </a:lvl9pPr>
          </a:lstStyle>
          <a:p>
            <a:r>
              <a:rPr lang="en-US"/>
              <a:t>Click to edit Master subtitle style</a:t>
            </a:r>
            <a:endParaRPr/>
          </a:p>
        </p:txBody>
      </p:sp>
      <p:sp>
        <p:nvSpPr>
          <p:cNvPr id="163" name="Google Shape;163;p26"/>
          <p:cNvSpPr txBox="1">
            <a:spLocks noGrp="1"/>
          </p:cNvSpPr>
          <p:nvPr>
            <p:ph type="subTitle" idx="7"/>
          </p:nvPr>
        </p:nvSpPr>
        <p:spPr>
          <a:xfrm>
            <a:off x="949200" y="3936267"/>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n-US"/>
              <a:t>Click to edit Master subtitle style</a:t>
            </a:r>
            <a:endParaRPr/>
          </a:p>
        </p:txBody>
      </p:sp>
      <p:sp>
        <p:nvSpPr>
          <p:cNvPr id="164" name="Google Shape;164;p26"/>
          <p:cNvSpPr txBox="1">
            <a:spLocks noGrp="1"/>
          </p:cNvSpPr>
          <p:nvPr>
            <p:ph type="subTitle" idx="8"/>
          </p:nvPr>
        </p:nvSpPr>
        <p:spPr>
          <a:xfrm>
            <a:off x="949200" y="4436867"/>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0"/>
              </a:spcBef>
              <a:spcAft>
                <a:spcPts val="0"/>
              </a:spcAft>
              <a:buNone/>
              <a:defRPr sz="1867">
                <a:solidFill>
                  <a:schemeClr val="dk1"/>
                </a:solidFill>
              </a:defRPr>
            </a:lvl2pPr>
            <a:lvl3pPr lvl="2" rtl="0">
              <a:lnSpc>
                <a:spcPct val="100000"/>
              </a:lnSpc>
              <a:spcBef>
                <a:spcPts val="0"/>
              </a:spcBef>
              <a:spcAft>
                <a:spcPts val="0"/>
              </a:spcAft>
              <a:buNone/>
              <a:defRPr sz="1867">
                <a:solidFill>
                  <a:schemeClr val="dk1"/>
                </a:solidFill>
              </a:defRPr>
            </a:lvl3pPr>
            <a:lvl4pPr lvl="3" rtl="0">
              <a:lnSpc>
                <a:spcPct val="100000"/>
              </a:lnSpc>
              <a:spcBef>
                <a:spcPts val="0"/>
              </a:spcBef>
              <a:spcAft>
                <a:spcPts val="0"/>
              </a:spcAft>
              <a:buNone/>
              <a:defRPr sz="1867">
                <a:solidFill>
                  <a:schemeClr val="dk1"/>
                </a:solidFill>
              </a:defRPr>
            </a:lvl4pPr>
            <a:lvl5pPr lvl="4" rtl="0">
              <a:lnSpc>
                <a:spcPct val="100000"/>
              </a:lnSpc>
              <a:spcBef>
                <a:spcPts val="0"/>
              </a:spcBef>
              <a:spcAft>
                <a:spcPts val="0"/>
              </a:spcAft>
              <a:buNone/>
              <a:defRPr sz="1867">
                <a:solidFill>
                  <a:schemeClr val="dk1"/>
                </a:solidFill>
              </a:defRPr>
            </a:lvl5pPr>
            <a:lvl6pPr lvl="5" rtl="0">
              <a:lnSpc>
                <a:spcPct val="100000"/>
              </a:lnSpc>
              <a:spcBef>
                <a:spcPts val="0"/>
              </a:spcBef>
              <a:spcAft>
                <a:spcPts val="0"/>
              </a:spcAft>
              <a:buNone/>
              <a:defRPr sz="1867">
                <a:solidFill>
                  <a:schemeClr val="dk1"/>
                </a:solidFill>
              </a:defRPr>
            </a:lvl6pPr>
            <a:lvl7pPr lvl="6" rtl="0">
              <a:lnSpc>
                <a:spcPct val="100000"/>
              </a:lnSpc>
              <a:spcBef>
                <a:spcPts val="0"/>
              </a:spcBef>
              <a:spcAft>
                <a:spcPts val="0"/>
              </a:spcAft>
              <a:buNone/>
              <a:defRPr sz="1867">
                <a:solidFill>
                  <a:schemeClr val="dk1"/>
                </a:solidFill>
              </a:defRPr>
            </a:lvl7pPr>
            <a:lvl8pPr lvl="7" rtl="0">
              <a:lnSpc>
                <a:spcPct val="100000"/>
              </a:lnSpc>
              <a:spcBef>
                <a:spcPts val="0"/>
              </a:spcBef>
              <a:spcAft>
                <a:spcPts val="0"/>
              </a:spcAft>
              <a:buNone/>
              <a:defRPr sz="1867">
                <a:solidFill>
                  <a:schemeClr val="dk1"/>
                </a:solidFill>
              </a:defRPr>
            </a:lvl8pPr>
            <a:lvl9pPr lvl="8" rtl="0">
              <a:lnSpc>
                <a:spcPct val="100000"/>
              </a:lnSpc>
              <a:spcBef>
                <a:spcPts val="0"/>
              </a:spcBef>
              <a:spcAft>
                <a:spcPts val="0"/>
              </a:spcAft>
              <a:buNone/>
              <a:defRPr sz="1867">
                <a:solidFill>
                  <a:schemeClr val="dk1"/>
                </a:solidFill>
              </a:defRPr>
            </a:lvl9pPr>
          </a:lstStyle>
          <a:p>
            <a:r>
              <a:rPr lang="en-US"/>
              <a:t>Click to edit Master subtitle style</a:t>
            </a:r>
            <a:endParaRPr/>
          </a:p>
        </p:txBody>
      </p:sp>
      <p:sp>
        <p:nvSpPr>
          <p:cNvPr id="165" name="Google Shape;165;p26"/>
          <p:cNvSpPr txBox="1">
            <a:spLocks noGrp="1"/>
          </p:cNvSpPr>
          <p:nvPr>
            <p:ph type="subTitle" idx="9"/>
          </p:nvPr>
        </p:nvSpPr>
        <p:spPr>
          <a:xfrm>
            <a:off x="3978600" y="3936267"/>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n-US"/>
              <a:t>Click to edit Master subtitle style</a:t>
            </a:r>
            <a:endParaRPr/>
          </a:p>
        </p:txBody>
      </p:sp>
      <p:sp>
        <p:nvSpPr>
          <p:cNvPr id="166" name="Google Shape;166;p26"/>
          <p:cNvSpPr txBox="1">
            <a:spLocks noGrp="1"/>
          </p:cNvSpPr>
          <p:nvPr>
            <p:ph type="subTitle" idx="13"/>
          </p:nvPr>
        </p:nvSpPr>
        <p:spPr>
          <a:xfrm>
            <a:off x="3978600" y="4436867"/>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0"/>
              </a:spcBef>
              <a:spcAft>
                <a:spcPts val="0"/>
              </a:spcAft>
              <a:buNone/>
              <a:defRPr sz="1867">
                <a:solidFill>
                  <a:schemeClr val="dk1"/>
                </a:solidFill>
              </a:defRPr>
            </a:lvl2pPr>
            <a:lvl3pPr lvl="2" rtl="0">
              <a:lnSpc>
                <a:spcPct val="100000"/>
              </a:lnSpc>
              <a:spcBef>
                <a:spcPts val="0"/>
              </a:spcBef>
              <a:spcAft>
                <a:spcPts val="0"/>
              </a:spcAft>
              <a:buNone/>
              <a:defRPr sz="1867">
                <a:solidFill>
                  <a:schemeClr val="dk1"/>
                </a:solidFill>
              </a:defRPr>
            </a:lvl3pPr>
            <a:lvl4pPr lvl="3" rtl="0">
              <a:lnSpc>
                <a:spcPct val="100000"/>
              </a:lnSpc>
              <a:spcBef>
                <a:spcPts val="0"/>
              </a:spcBef>
              <a:spcAft>
                <a:spcPts val="0"/>
              </a:spcAft>
              <a:buNone/>
              <a:defRPr sz="1867">
                <a:solidFill>
                  <a:schemeClr val="dk1"/>
                </a:solidFill>
              </a:defRPr>
            </a:lvl4pPr>
            <a:lvl5pPr lvl="4" rtl="0">
              <a:lnSpc>
                <a:spcPct val="100000"/>
              </a:lnSpc>
              <a:spcBef>
                <a:spcPts val="0"/>
              </a:spcBef>
              <a:spcAft>
                <a:spcPts val="0"/>
              </a:spcAft>
              <a:buNone/>
              <a:defRPr sz="1867">
                <a:solidFill>
                  <a:schemeClr val="dk1"/>
                </a:solidFill>
              </a:defRPr>
            </a:lvl5pPr>
            <a:lvl6pPr lvl="5" rtl="0">
              <a:lnSpc>
                <a:spcPct val="100000"/>
              </a:lnSpc>
              <a:spcBef>
                <a:spcPts val="0"/>
              </a:spcBef>
              <a:spcAft>
                <a:spcPts val="0"/>
              </a:spcAft>
              <a:buNone/>
              <a:defRPr sz="1867">
                <a:solidFill>
                  <a:schemeClr val="dk1"/>
                </a:solidFill>
              </a:defRPr>
            </a:lvl6pPr>
            <a:lvl7pPr lvl="6" rtl="0">
              <a:lnSpc>
                <a:spcPct val="100000"/>
              </a:lnSpc>
              <a:spcBef>
                <a:spcPts val="0"/>
              </a:spcBef>
              <a:spcAft>
                <a:spcPts val="0"/>
              </a:spcAft>
              <a:buNone/>
              <a:defRPr sz="1867">
                <a:solidFill>
                  <a:schemeClr val="dk1"/>
                </a:solidFill>
              </a:defRPr>
            </a:lvl7pPr>
            <a:lvl8pPr lvl="7" rtl="0">
              <a:lnSpc>
                <a:spcPct val="100000"/>
              </a:lnSpc>
              <a:spcBef>
                <a:spcPts val="0"/>
              </a:spcBef>
              <a:spcAft>
                <a:spcPts val="0"/>
              </a:spcAft>
              <a:buNone/>
              <a:defRPr sz="1867">
                <a:solidFill>
                  <a:schemeClr val="dk1"/>
                </a:solidFill>
              </a:defRPr>
            </a:lvl8pPr>
            <a:lvl9pPr lvl="8" rtl="0">
              <a:lnSpc>
                <a:spcPct val="100000"/>
              </a:lnSpc>
              <a:spcBef>
                <a:spcPts val="0"/>
              </a:spcBef>
              <a:spcAft>
                <a:spcPts val="0"/>
              </a:spcAft>
              <a:buNone/>
              <a:defRPr sz="1867">
                <a:solidFill>
                  <a:schemeClr val="dk1"/>
                </a:solidFill>
              </a:defRPr>
            </a:lvl9pPr>
          </a:lstStyle>
          <a:p>
            <a:r>
              <a:rPr lang="en-US"/>
              <a:t>Click to edit Master subtitle style</a:t>
            </a:r>
            <a:endParaRPr/>
          </a:p>
        </p:txBody>
      </p:sp>
      <p:sp>
        <p:nvSpPr>
          <p:cNvPr id="167" name="Google Shape;167;p26"/>
          <p:cNvSpPr txBox="1">
            <a:spLocks noGrp="1"/>
          </p:cNvSpPr>
          <p:nvPr>
            <p:ph type="subTitle" idx="14"/>
          </p:nvPr>
        </p:nvSpPr>
        <p:spPr>
          <a:xfrm>
            <a:off x="7008000" y="3936267"/>
            <a:ext cx="3015600" cy="544800"/>
          </a:xfrm>
          <a:prstGeom prst="rect">
            <a:avLst/>
          </a:prstGeom>
        </p:spPr>
        <p:txBody>
          <a:bodyPr spcFirstLastPara="1" wrap="square" lIns="91425" tIns="91425" rIns="91425" bIns="91425" anchor="t" anchorCtr="0">
            <a:noAutofit/>
          </a:bodyPr>
          <a:lstStyle>
            <a:lvl1pPr lvl="0" rtl="0">
              <a:spcBef>
                <a:spcPts val="0"/>
              </a:spcBef>
              <a:spcAft>
                <a:spcPts val="0"/>
              </a:spcAft>
              <a:buNone/>
              <a:defRPr b="1">
                <a:solidFill>
                  <a:schemeClr val="accent1"/>
                </a:solidFill>
              </a:defRPr>
            </a:lvl1pPr>
            <a:lvl2pPr lvl="1" rtl="0">
              <a:spcBef>
                <a:spcPts val="2133"/>
              </a:spcBef>
              <a:spcAft>
                <a:spcPts val="0"/>
              </a:spcAft>
              <a:buNone/>
              <a:defRPr b="1">
                <a:solidFill>
                  <a:schemeClr val="accent1"/>
                </a:solidFill>
              </a:defRPr>
            </a:lvl2pPr>
            <a:lvl3pPr lvl="2" rtl="0">
              <a:spcBef>
                <a:spcPts val="2133"/>
              </a:spcBef>
              <a:spcAft>
                <a:spcPts val="0"/>
              </a:spcAft>
              <a:buNone/>
              <a:defRPr b="1">
                <a:solidFill>
                  <a:schemeClr val="accent1"/>
                </a:solidFill>
              </a:defRPr>
            </a:lvl3pPr>
            <a:lvl4pPr lvl="3" rtl="0">
              <a:spcBef>
                <a:spcPts val="2133"/>
              </a:spcBef>
              <a:spcAft>
                <a:spcPts val="0"/>
              </a:spcAft>
              <a:buNone/>
              <a:defRPr b="1">
                <a:solidFill>
                  <a:schemeClr val="accent1"/>
                </a:solidFill>
              </a:defRPr>
            </a:lvl4pPr>
            <a:lvl5pPr lvl="4" rtl="0">
              <a:spcBef>
                <a:spcPts val="2133"/>
              </a:spcBef>
              <a:spcAft>
                <a:spcPts val="0"/>
              </a:spcAft>
              <a:buNone/>
              <a:defRPr b="1">
                <a:solidFill>
                  <a:schemeClr val="accent1"/>
                </a:solidFill>
              </a:defRPr>
            </a:lvl5pPr>
            <a:lvl6pPr lvl="5" rtl="0">
              <a:spcBef>
                <a:spcPts val="2133"/>
              </a:spcBef>
              <a:spcAft>
                <a:spcPts val="0"/>
              </a:spcAft>
              <a:buNone/>
              <a:defRPr b="1">
                <a:solidFill>
                  <a:schemeClr val="accent1"/>
                </a:solidFill>
              </a:defRPr>
            </a:lvl6pPr>
            <a:lvl7pPr lvl="6" rtl="0">
              <a:spcBef>
                <a:spcPts val="2133"/>
              </a:spcBef>
              <a:spcAft>
                <a:spcPts val="0"/>
              </a:spcAft>
              <a:buNone/>
              <a:defRPr b="1">
                <a:solidFill>
                  <a:schemeClr val="accent1"/>
                </a:solidFill>
              </a:defRPr>
            </a:lvl7pPr>
            <a:lvl8pPr lvl="7" rtl="0">
              <a:spcBef>
                <a:spcPts val="2133"/>
              </a:spcBef>
              <a:spcAft>
                <a:spcPts val="0"/>
              </a:spcAft>
              <a:buNone/>
              <a:defRPr b="1">
                <a:solidFill>
                  <a:schemeClr val="accent1"/>
                </a:solidFill>
              </a:defRPr>
            </a:lvl8pPr>
            <a:lvl9pPr lvl="8" rtl="0">
              <a:spcBef>
                <a:spcPts val="2133"/>
              </a:spcBef>
              <a:spcAft>
                <a:spcPts val="2133"/>
              </a:spcAft>
              <a:buNone/>
              <a:defRPr b="1">
                <a:solidFill>
                  <a:schemeClr val="accent1"/>
                </a:solidFill>
              </a:defRPr>
            </a:lvl9pPr>
          </a:lstStyle>
          <a:p>
            <a:r>
              <a:rPr lang="en-US"/>
              <a:t>Click to edit Master subtitle style</a:t>
            </a:r>
            <a:endParaRPr/>
          </a:p>
        </p:txBody>
      </p:sp>
      <p:sp>
        <p:nvSpPr>
          <p:cNvPr id="168" name="Google Shape;168;p26"/>
          <p:cNvSpPr txBox="1">
            <a:spLocks noGrp="1"/>
          </p:cNvSpPr>
          <p:nvPr>
            <p:ph type="subTitle" idx="15"/>
          </p:nvPr>
        </p:nvSpPr>
        <p:spPr>
          <a:xfrm>
            <a:off x="7008000" y="4436867"/>
            <a:ext cx="3015600" cy="96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867">
                <a:solidFill>
                  <a:schemeClr val="dk1"/>
                </a:solidFill>
              </a:defRPr>
            </a:lvl1pPr>
            <a:lvl2pPr lvl="1" rtl="0">
              <a:lnSpc>
                <a:spcPct val="100000"/>
              </a:lnSpc>
              <a:spcBef>
                <a:spcPts val="0"/>
              </a:spcBef>
              <a:spcAft>
                <a:spcPts val="0"/>
              </a:spcAft>
              <a:buNone/>
              <a:defRPr sz="1867">
                <a:solidFill>
                  <a:schemeClr val="dk1"/>
                </a:solidFill>
              </a:defRPr>
            </a:lvl2pPr>
            <a:lvl3pPr lvl="2" rtl="0">
              <a:lnSpc>
                <a:spcPct val="100000"/>
              </a:lnSpc>
              <a:spcBef>
                <a:spcPts val="0"/>
              </a:spcBef>
              <a:spcAft>
                <a:spcPts val="0"/>
              </a:spcAft>
              <a:buNone/>
              <a:defRPr sz="1867">
                <a:solidFill>
                  <a:schemeClr val="dk1"/>
                </a:solidFill>
              </a:defRPr>
            </a:lvl3pPr>
            <a:lvl4pPr lvl="3" rtl="0">
              <a:lnSpc>
                <a:spcPct val="100000"/>
              </a:lnSpc>
              <a:spcBef>
                <a:spcPts val="0"/>
              </a:spcBef>
              <a:spcAft>
                <a:spcPts val="0"/>
              </a:spcAft>
              <a:buNone/>
              <a:defRPr sz="1867">
                <a:solidFill>
                  <a:schemeClr val="dk1"/>
                </a:solidFill>
              </a:defRPr>
            </a:lvl4pPr>
            <a:lvl5pPr lvl="4" rtl="0">
              <a:lnSpc>
                <a:spcPct val="100000"/>
              </a:lnSpc>
              <a:spcBef>
                <a:spcPts val="0"/>
              </a:spcBef>
              <a:spcAft>
                <a:spcPts val="0"/>
              </a:spcAft>
              <a:buNone/>
              <a:defRPr sz="1867">
                <a:solidFill>
                  <a:schemeClr val="dk1"/>
                </a:solidFill>
              </a:defRPr>
            </a:lvl5pPr>
            <a:lvl6pPr lvl="5" rtl="0">
              <a:lnSpc>
                <a:spcPct val="100000"/>
              </a:lnSpc>
              <a:spcBef>
                <a:spcPts val="0"/>
              </a:spcBef>
              <a:spcAft>
                <a:spcPts val="0"/>
              </a:spcAft>
              <a:buNone/>
              <a:defRPr sz="1867">
                <a:solidFill>
                  <a:schemeClr val="dk1"/>
                </a:solidFill>
              </a:defRPr>
            </a:lvl6pPr>
            <a:lvl7pPr lvl="6" rtl="0">
              <a:lnSpc>
                <a:spcPct val="100000"/>
              </a:lnSpc>
              <a:spcBef>
                <a:spcPts val="0"/>
              </a:spcBef>
              <a:spcAft>
                <a:spcPts val="0"/>
              </a:spcAft>
              <a:buNone/>
              <a:defRPr sz="1867">
                <a:solidFill>
                  <a:schemeClr val="dk1"/>
                </a:solidFill>
              </a:defRPr>
            </a:lvl7pPr>
            <a:lvl8pPr lvl="7" rtl="0">
              <a:lnSpc>
                <a:spcPct val="100000"/>
              </a:lnSpc>
              <a:spcBef>
                <a:spcPts val="0"/>
              </a:spcBef>
              <a:spcAft>
                <a:spcPts val="0"/>
              </a:spcAft>
              <a:buNone/>
              <a:defRPr sz="1867">
                <a:solidFill>
                  <a:schemeClr val="dk1"/>
                </a:solidFill>
              </a:defRPr>
            </a:lvl8pPr>
            <a:lvl9pPr lvl="8" rtl="0">
              <a:lnSpc>
                <a:spcPct val="100000"/>
              </a:lnSpc>
              <a:spcBef>
                <a:spcPts val="0"/>
              </a:spcBef>
              <a:spcAft>
                <a:spcPts val="0"/>
              </a:spcAft>
              <a:buNone/>
              <a:defRPr sz="1867">
                <a:solidFill>
                  <a:schemeClr val="dk1"/>
                </a:solidFill>
              </a:defRPr>
            </a:lvl9pPr>
          </a:lstStyle>
          <a:p>
            <a:r>
              <a:rPr lang="en-US"/>
              <a:t>Click to edit Master subtitle style</a:t>
            </a:r>
            <a:endParaRPr/>
          </a:p>
        </p:txBody>
      </p:sp>
      <p:sp>
        <p:nvSpPr>
          <p:cNvPr id="169" name="Google Shape;169;p26"/>
          <p:cNvSpPr txBox="1">
            <a:spLocks noGrp="1"/>
          </p:cNvSpPr>
          <p:nvPr>
            <p:ph type="title"/>
          </p:nvPr>
        </p:nvSpPr>
        <p:spPr>
          <a:xfrm>
            <a:off x="957067" y="510900"/>
            <a:ext cx="10277600" cy="862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Font typeface="Montserrat"/>
              <a:buNone/>
              <a:defRPr>
                <a:solidFill>
                  <a:schemeClr val="accent1"/>
                </a:solidFill>
                <a:latin typeface="Montserrat"/>
                <a:ea typeface="Montserrat"/>
                <a:cs typeface="Montserrat"/>
                <a:sym typeface="Montserrat"/>
              </a:defRPr>
            </a:lvl1pPr>
            <a:lvl2pPr lvl="1" rtl="0">
              <a:spcBef>
                <a:spcPts val="0"/>
              </a:spcBef>
              <a:spcAft>
                <a:spcPts val="0"/>
              </a:spcAft>
              <a:buSzPts val="2800"/>
              <a:buFont typeface="Montserrat"/>
              <a:buNone/>
              <a:defRPr>
                <a:latin typeface="Montserrat"/>
                <a:ea typeface="Montserrat"/>
                <a:cs typeface="Montserrat"/>
                <a:sym typeface="Montserrat"/>
              </a:defRPr>
            </a:lvl2pPr>
            <a:lvl3pPr lvl="2" rtl="0">
              <a:spcBef>
                <a:spcPts val="0"/>
              </a:spcBef>
              <a:spcAft>
                <a:spcPts val="0"/>
              </a:spcAft>
              <a:buSzPts val="2800"/>
              <a:buFont typeface="Montserrat"/>
              <a:buNone/>
              <a:defRPr>
                <a:latin typeface="Montserrat"/>
                <a:ea typeface="Montserrat"/>
                <a:cs typeface="Montserrat"/>
                <a:sym typeface="Montserrat"/>
              </a:defRPr>
            </a:lvl3pPr>
            <a:lvl4pPr lvl="3" rtl="0">
              <a:spcBef>
                <a:spcPts val="0"/>
              </a:spcBef>
              <a:spcAft>
                <a:spcPts val="0"/>
              </a:spcAft>
              <a:buSzPts val="2800"/>
              <a:buFont typeface="Montserrat"/>
              <a:buNone/>
              <a:defRPr>
                <a:latin typeface="Montserrat"/>
                <a:ea typeface="Montserrat"/>
                <a:cs typeface="Montserrat"/>
                <a:sym typeface="Montserrat"/>
              </a:defRPr>
            </a:lvl4pPr>
            <a:lvl5pPr lvl="4" rtl="0">
              <a:spcBef>
                <a:spcPts val="0"/>
              </a:spcBef>
              <a:spcAft>
                <a:spcPts val="0"/>
              </a:spcAft>
              <a:buSzPts val="2800"/>
              <a:buFont typeface="Montserrat"/>
              <a:buNone/>
              <a:defRPr>
                <a:latin typeface="Montserrat"/>
                <a:ea typeface="Montserrat"/>
                <a:cs typeface="Montserrat"/>
                <a:sym typeface="Montserrat"/>
              </a:defRPr>
            </a:lvl5pPr>
            <a:lvl6pPr lvl="5" rtl="0">
              <a:spcBef>
                <a:spcPts val="0"/>
              </a:spcBef>
              <a:spcAft>
                <a:spcPts val="0"/>
              </a:spcAft>
              <a:buSzPts val="2800"/>
              <a:buFont typeface="Montserrat"/>
              <a:buNone/>
              <a:defRPr>
                <a:latin typeface="Montserrat"/>
                <a:ea typeface="Montserrat"/>
                <a:cs typeface="Montserrat"/>
                <a:sym typeface="Montserrat"/>
              </a:defRPr>
            </a:lvl6pPr>
            <a:lvl7pPr lvl="6" rtl="0">
              <a:spcBef>
                <a:spcPts val="0"/>
              </a:spcBef>
              <a:spcAft>
                <a:spcPts val="0"/>
              </a:spcAft>
              <a:buSzPts val="2800"/>
              <a:buFont typeface="Montserrat"/>
              <a:buNone/>
              <a:defRPr>
                <a:latin typeface="Montserrat"/>
                <a:ea typeface="Montserrat"/>
                <a:cs typeface="Montserrat"/>
                <a:sym typeface="Montserrat"/>
              </a:defRPr>
            </a:lvl7pPr>
            <a:lvl8pPr lvl="7" rtl="0">
              <a:spcBef>
                <a:spcPts val="0"/>
              </a:spcBef>
              <a:spcAft>
                <a:spcPts val="0"/>
              </a:spcAft>
              <a:buSzPts val="2800"/>
              <a:buFont typeface="Montserrat"/>
              <a:buNone/>
              <a:defRPr>
                <a:latin typeface="Montserrat"/>
                <a:ea typeface="Montserrat"/>
                <a:cs typeface="Montserrat"/>
                <a:sym typeface="Montserrat"/>
              </a:defRPr>
            </a:lvl8pPr>
            <a:lvl9pPr lvl="8" rtl="0">
              <a:spcBef>
                <a:spcPts val="0"/>
              </a:spcBef>
              <a:spcAft>
                <a:spcPts val="0"/>
              </a:spcAft>
              <a:buSzPts val="2800"/>
              <a:buFont typeface="Montserrat"/>
              <a:buNone/>
              <a:defRPr>
                <a:latin typeface="Montserrat"/>
                <a:ea typeface="Montserrat"/>
                <a:cs typeface="Montserrat"/>
                <a:sym typeface="Montserrat"/>
              </a:defRPr>
            </a:lvl9pPr>
          </a:lstStyle>
          <a:p>
            <a:r>
              <a:rPr lang="en-US"/>
              <a:t>Click to edit Master title style</a:t>
            </a:r>
            <a:endParaRPr/>
          </a:p>
        </p:txBody>
      </p:sp>
      <p:sp>
        <p:nvSpPr>
          <p:cNvPr id="170" name="Google Shape;170;p26"/>
          <p:cNvSpPr/>
          <p:nvPr/>
        </p:nvSpPr>
        <p:spPr>
          <a:xfrm>
            <a:off x="10570400" y="342880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26"/>
          <p:cNvSpPr/>
          <p:nvPr/>
        </p:nvSpPr>
        <p:spPr>
          <a:xfrm>
            <a:off x="10570400" y="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02233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2"/>
        <p:cNvGrpSpPr/>
        <p:nvPr/>
      </p:nvGrpSpPr>
      <p:grpSpPr>
        <a:xfrm>
          <a:off x="0" y="0"/>
          <a:ext cx="0" cy="0"/>
          <a:chOff x="0" y="0"/>
          <a:chExt cx="0" cy="0"/>
        </a:xfrm>
      </p:grpSpPr>
      <p:sp>
        <p:nvSpPr>
          <p:cNvPr id="173" name="Google Shape;173;p27"/>
          <p:cNvSpPr txBox="1">
            <a:spLocks noGrp="1"/>
          </p:cNvSpPr>
          <p:nvPr>
            <p:ph type="title"/>
          </p:nvPr>
        </p:nvSpPr>
        <p:spPr>
          <a:xfrm>
            <a:off x="950967" y="593367"/>
            <a:ext cx="5145200" cy="17844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1"/>
              </a:buClr>
              <a:buSzPts val="2800"/>
              <a:buNone/>
              <a:defRPr sz="9600">
                <a:solidFill>
                  <a:schemeClr val="accent1"/>
                </a:solidFill>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r>
              <a:rPr lang="en-US"/>
              <a:t>Click to edit Master title style</a:t>
            </a:r>
            <a:endParaRPr/>
          </a:p>
        </p:txBody>
      </p:sp>
      <p:sp>
        <p:nvSpPr>
          <p:cNvPr id="174" name="Google Shape;174;p27"/>
          <p:cNvSpPr txBox="1"/>
          <p:nvPr/>
        </p:nvSpPr>
        <p:spPr>
          <a:xfrm>
            <a:off x="950967" y="4647567"/>
            <a:ext cx="5274800" cy="816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400"/>
              </a:spcBef>
              <a:spcAft>
                <a:spcPts val="0"/>
              </a:spcAft>
              <a:buNone/>
            </a:pPr>
            <a:r>
              <a:rPr lang="en" sz="1467">
                <a:solidFill>
                  <a:schemeClr val="accent2"/>
                </a:solidFill>
                <a:latin typeface="Montserrat"/>
                <a:ea typeface="Montserrat"/>
                <a:cs typeface="Montserrat"/>
                <a:sym typeface="Montserrat"/>
              </a:rPr>
              <a:t>CREDITS: This presentation template was created by </a:t>
            </a:r>
            <a:r>
              <a:rPr lang="en" sz="1467" b="1">
                <a:solidFill>
                  <a:schemeClr val="accent2"/>
                </a:solidFill>
                <a:uFill>
                  <a:noFill/>
                </a:u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467">
                <a:solidFill>
                  <a:schemeClr val="accent2"/>
                </a:solidFill>
                <a:latin typeface="Montserrat"/>
                <a:ea typeface="Montserrat"/>
                <a:cs typeface="Montserrat"/>
                <a:sym typeface="Montserrat"/>
              </a:rPr>
              <a:t>, including icons by </a:t>
            </a:r>
            <a:r>
              <a:rPr lang="en" sz="1467" b="1">
                <a:solidFill>
                  <a:schemeClr val="accent2"/>
                </a:solidFill>
                <a:uFill>
                  <a:noFill/>
                </a:u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467">
                <a:solidFill>
                  <a:schemeClr val="accent2"/>
                </a:solidFill>
                <a:latin typeface="Montserrat"/>
                <a:ea typeface="Montserrat"/>
                <a:cs typeface="Montserrat"/>
                <a:sym typeface="Montserrat"/>
              </a:rPr>
              <a:t>, and infographics &amp; images by </a:t>
            </a:r>
            <a:r>
              <a:rPr lang="en" sz="1467" b="1">
                <a:solidFill>
                  <a:schemeClr val="accent2"/>
                </a:solidFill>
                <a:uFill>
                  <a:noFill/>
                </a:u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467" b="1">
              <a:solidFill>
                <a:schemeClr val="accent2"/>
              </a:solidFill>
              <a:latin typeface="Montserrat"/>
              <a:ea typeface="Montserrat"/>
              <a:cs typeface="Montserrat"/>
              <a:sym typeface="Montserrat"/>
            </a:endParaRPr>
          </a:p>
        </p:txBody>
      </p:sp>
      <p:sp>
        <p:nvSpPr>
          <p:cNvPr id="175" name="Google Shape;175;p27"/>
          <p:cNvSpPr/>
          <p:nvPr/>
        </p:nvSpPr>
        <p:spPr>
          <a:xfrm>
            <a:off x="8948800" y="3428800"/>
            <a:ext cx="1621600" cy="34288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27"/>
          <p:cNvSpPr/>
          <p:nvPr/>
        </p:nvSpPr>
        <p:spPr>
          <a:xfrm>
            <a:off x="10570400" y="0"/>
            <a:ext cx="1621600" cy="34288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963485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7131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55581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80"/>
        <p:cNvGrpSpPr/>
        <p:nvPr/>
      </p:nvGrpSpPr>
      <p:grpSpPr>
        <a:xfrm>
          <a:off x="0" y="0"/>
          <a:ext cx="0" cy="0"/>
          <a:chOff x="0" y="0"/>
          <a:chExt cx="0" cy="0"/>
        </a:xfrm>
      </p:grpSpPr>
    </p:spTree>
    <p:extLst>
      <p:ext uri="{BB962C8B-B14F-4D97-AF65-F5344CB8AC3E}">
        <p14:creationId xmlns:p14="http://schemas.microsoft.com/office/powerpoint/2010/main" val="25890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11/30/22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5243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11/30/22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9614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11/30/22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93016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11/30/22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11807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11/30/22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7593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11/30/22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36802"/>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2pPr>
            <a:lvl3pPr lvl="2">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3pPr>
            <a:lvl4pPr lvl="3">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4pPr>
            <a:lvl5pPr lvl="4">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5pPr>
            <a:lvl6pPr lvl="5">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6pPr>
            <a:lvl7pPr lvl="6">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7pPr>
            <a:lvl8pPr lvl="7">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8pPr>
            <a:lvl9pPr lvl="8">
              <a:lnSpc>
                <a:spcPct val="100000"/>
              </a:lnSpc>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marL="914400" lvl="1"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2"/>
              </a:buClr>
              <a:buSzPts val="1400"/>
              <a:buFont typeface="Montserrat"/>
              <a:buChar char="■"/>
              <a:defRPr>
                <a:solidFill>
                  <a:schemeClr val="dk2"/>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1529485952"/>
      </p:ext>
    </p:extLst>
  </p:cSld>
  <p:clrMap bg1="lt1" tx1="dk1" bg2="dk2"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 id="2147483864" r:id="rId18"/>
    <p:sldLayoutId id="2147483865" r:id="rId19"/>
    <p:sldLayoutId id="2147483866" r:id="rId20"/>
    <p:sldLayoutId id="2147483867" r:id="rId21"/>
    <p:sldLayoutId id="2147483868" r:id="rId22"/>
    <p:sldLayoutId id="2147483869" r:id="rId23"/>
    <p:sldLayoutId id="2147483870" r:id="rId24"/>
    <p:sldLayoutId id="2147483871" r:id="rId25"/>
    <p:sldLayoutId id="2147483872" r:id="rId26"/>
    <p:sldLayoutId id="2147483873" r:id="rId2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77"/>
        <p:cNvGrpSpPr/>
        <p:nvPr/>
      </p:nvGrpSpPr>
      <p:grpSpPr>
        <a:xfrm>
          <a:off x="0" y="0"/>
          <a:ext cx="0" cy="0"/>
          <a:chOff x="0" y="0"/>
          <a:chExt cx="0" cy="0"/>
        </a:xfrm>
      </p:grpSpPr>
      <p:sp>
        <p:nvSpPr>
          <p:cNvPr id="178" name="Google Shape;178;p28"/>
          <p:cNvSpPr txBox="1">
            <a:spLocks noGrp="1"/>
          </p:cNvSpPr>
          <p:nvPr>
            <p:ph type="title"/>
          </p:nvPr>
        </p:nvSpPr>
        <p:spPr>
          <a:xfrm>
            <a:off x="1424133" y="1244600"/>
            <a:ext cx="93964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79" name="Google Shape;179;p28"/>
          <p:cNvSpPr txBox="1">
            <a:spLocks noGrp="1"/>
          </p:cNvSpPr>
          <p:nvPr>
            <p:ph type="body" idx="1"/>
          </p:nvPr>
        </p:nvSpPr>
        <p:spPr>
          <a:xfrm>
            <a:off x="1424133" y="2260600"/>
            <a:ext cx="9396400" cy="3336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793158185"/>
      </p:ext>
    </p:extLst>
  </p:cSld>
  <p:clrMap bg1="lt1" tx1="dk1" bg2="dk2" tx2="lt2" accent1="accent1" accent2="accent2" accent3="accent3" accent4="accent4" accent5="accent5" accent6="accent6" hlink="hlink" folHlink="folHlink"/>
  <p:sldLayoutIdLst>
    <p:sldLayoutId id="2147483875"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0.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8590" y="643467"/>
            <a:ext cx="6913703" cy="5054008"/>
          </a:xfrm>
        </p:spPr>
        <p:txBody>
          <a:bodyPr vert="horz" lIns="91440" tIns="45720" rIns="91440" bIns="45720" rtlCol="0" anchor="ctr">
            <a:normAutofit/>
          </a:bodyPr>
          <a:lstStyle/>
          <a:p>
            <a:pPr>
              <a:spcBef>
                <a:spcPct val="0"/>
              </a:spcBef>
            </a:pPr>
            <a:r>
              <a:rPr lang="en-US" sz="6000">
                <a:solidFill>
                  <a:schemeClr val="tx1">
                    <a:lumMod val="85000"/>
                    <a:lumOff val="15000"/>
                  </a:schemeClr>
                </a:solidFill>
                <a:latin typeface="Georgia Pro"/>
              </a:rPr>
              <a:t>Student Success Center Marketing Research Report</a:t>
            </a:r>
          </a:p>
        </p:txBody>
      </p:sp>
      <p:sp>
        <p:nvSpPr>
          <p:cNvPr id="3" name="Subtitle 2"/>
          <p:cNvSpPr>
            <a:spLocks noGrp="1"/>
          </p:cNvSpPr>
          <p:nvPr>
            <p:ph type="subTitle" idx="1"/>
          </p:nvPr>
        </p:nvSpPr>
        <p:spPr>
          <a:xfrm>
            <a:off x="7870995" y="643467"/>
            <a:ext cx="3341488" cy="5054008"/>
          </a:xfrm>
        </p:spPr>
        <p:txBody>
          <a:bodyPr vert="horz" lIns="91440" tIns="45720" rIns="91440" bIns="45720" rtlCol="0" anchor="ctr">
            <a:normAutofit/>
          </a:bodyPr>
          <a:lstStyle/>
          <a:p>
            <a:pPr marL="0" indent="0" algn="l">
              <a:spcBef>
                <a:spcPts val="1200"/>
              </a:spcBef>
              <a:spcAft>
                <a:spcPts val="200"/>
              </a:spcAft>
              <a:buClr>
                <a:schemeClr val="accent1"/>
              </a:buClr>
              <a:buSzPct val="100000"/>
            </a:pPr>
            <a:r>
              <a:rPr lang="en-US" sz="2000" cap="all" spc="200">
                <a:solidFill>
                  <a:schemeClr val="tx1"/>
                </a:solidFill>
                <a:latin typeface="Georgia Pro"/>
              </a:rPr>
              <a:t>Kate </a:t>
            </a:r>
            <a:r>
              <a:rPr lang="en-US" sz="2000" cap="all" spc="200" err="1">
                <a:solidFill>
                  <a:schemeClr val="tx1"/>
                </a:solidFill>
                <a:latin typeface="Georgia Pro"/>
              </a:rPr>
              <a:t>Malazonia</a:t>
            </a:r>
            <a:endParaRPr lang="en-US" sz="2000" cap="all" spc="200">
              <a:solidFill>
                <a:schemeClr val="tx1"/>
              </a:solidFill>
              <a:latin typeface="Georgia Pro"/>
            </a:endParaRPr>
          </a:p>
          <a:p>
            <a:pPr marL="0" indent="0" algn="l">
              <a:spcBef>
                <a:spcPts val="1200"/>
              </a:spcBef>
              <a:spcAft>
                <a:spcPts val="200"/>
              </a:spcAft>
              <a:buClr>
                <a:schemeClr val="accent1"/>
              </a:buClr>
              <a:buSzPct val="100000"/>
            </a:pPr>
            <a:r>
              <a:rPr lang="en-US" sz="2000" cap="all" spc="200">
                <a:solidFill>
                  <a:schemeClr val="tx1"/>
                </a:solidFill>
                <a:latin typeface="Georgia Pro"/>
              </a:rPr>
              <a:t>Yarelis Nieves Marrero</a:t>
            </a:r>
          </a:p>
          <a:p>
            <a:pPr marL="0" indent="0" algn="l">
              <a:spcBef>
                <a:spcPts val="1200"/>
              </a:spcBef>
              <a:spcAft>
                <a:spcPts val="200"/>
              </a:spcAft>
              <a:buClr>
                <a:schemeClr val="accent1"/>
              </a:buClr>
              <a:buSzPct val="100000"/>
            </a:pPr>
            <a:r>
              <a:rPr lang="en-US" sz="2000" cap="all" spc="200">
                <a:solidFill>
                  <a:schemeClr val="tx1"/>
                </a:solidFill>
                <a:latin typeface="Georgia Pro"/>
              </a:rPr>
              <a:t>Joe Valenzuela </a:t>
            </a:r>
          </a:p>
        </p:txBody>
      </p:sp>
      <p:cxnSp>
        <p:nvCxnSpPr>
          <p:cNvPr id="16" name="Straight Connector 15">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52E9F68-B2F3-7693-448F-C18D3207422A}"/>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latin typeface="Georgia Pro Semibold"/>
                <a:cs typeface="Calibri Light"/>
              </a:rPr>
              <a:t>Process </a:t>
            </a:r>
          </a:p>
        </p:txBody>
      </p:sp>
      <p:sp>
        <p:nvSpPr>
          <p:cNvPr id="23" name="Rectangle 2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ontent Placeholder 2">
            <a:extLst>
              <a:ext uri="{FF2B5EF4-FFF2-40B4-BE49-F238E27FC236}">
                <a16:creationId xmlns:a16="http://schemas.microsoft.com/office/drawing/2014/main" id="{6B3BA975-BE24-9475-5457-D7E9778516E5}"/>
              </a:ext>
            </a:extLst>
          </p:cNvPr>
          <p:cNvGraphicFramePr>
            <a:graphicFrameLocks noGrp="1"/>
          </p:cNvGraphicFramePr>
          <p:nvPr>
            <p:ph idx="1"/>
            <p:extLst>
              <p:ext uri="{D42A27DB-BD31-4B8C-83A1-F6EECF244321}">
                <p14:modId xmlns:p14="http://schemas.microsoft.com/office/powerpoint/2010/main" val="137663903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662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EF2D-77DC-5995-CF13-933D684AB800}"/>
              </a:ext>
            </a:extLst>
          </p:cNvPr>
          <p:cNvSpPr>
            <a:spLocks noGrp="1"/>
          </p:cNvSpPr>
          <p:nvPr>
            <p:ph type="title"/>
          </p:nvPr>
        </p:nvSpPr>
        <p:spPr>
          <a:xfrm>
            <a:off x="1097280" y="686975"/>
            <a:ext cx="10051943" cy="959978"/>
          </a:xfrm>
        </p:spPr>
        <p:txBody>
          <a:bodyPr>
            <a:normAutofit fontScale="90000"/>
          </a:bodyPr>
          <a:lstStyle/>
          <a:p>
            <a:r>
              <a:rPr lang="en-GB" sz="4500">
                <a:latin typeface="Georgia Pro Semibold"/>
                <a:cs typeface="Calibri Light"/>
              </a:rPr>
              <a:t>Process for Coding IDI's/ Focus Groups</a:t>
            </a:r>
            <a:endParaRPr lang="en-GB" sz="4500">
              <a:latin typeface="Georgia Pro Semibold"/>
            </a:endParaRPr>
          </a:p>
        </p:txBody>
      </p:sp>
      <p:graphicFrame>
        <p:nvGraphicFramePr>
          <p:cNvPr id="11" name="Content Placeholder 2">
            <a:extLst>
              <a:ext uri="{FF2B5EF4-FFF2-40B4-BE49-F238E27FC236}">
                <a16:creationId xmlns:a16="http://schemas.microsoft.com/office/drawing/2014/main" id="{1C1198D1-504D-CE56-3856-D7A7C1199E46}"/>
              </a:ext>
            </a:extLst>
          </p:cNvPr>
          <p:cNvGraphicFramePr>
            <a:graphicFrameLocks noGrp="1"/>
          </p:cNvGraphicFramePr>
          <p:nvPr>
            <p:ph idx="1"/>
            <p:extLst>
              <p:ext uri="{D42A27DB-BD31-4B8C-83A1-F6EECF244321}">
                <p14:modId xmlns:p14="http://schemas.microsoft.com/office/powerpoint/2010/main" val="402337443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3170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5">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7">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61A8-E6D8-4277-CAE9-8DC85C9841F2}"/>
              </a:ext>
            </a:extLst>
          </p:cNvPr>
          <p:cNvSpPr>
            <a:spLocks noGrp="1"/>
          </p:cNvSpPr>
          <p:nvPr>
            <p:ph type="title"/>
          </p:nvPr>
        </p:nvSpPr>
        <p:spPr>
          <a:xfrm>
            <a:off x="8273293" y="1020097"/>
            <a:ext cx="3160920" cy="3359444"/>
          </a:xfrm>
        </p:spPr>
        <p:txBody>
          <a:bodyPr vert="horz" lIns="91440" tIns="45720" rIns="91440" bIns="45720" rtlCol="0" anchor="b">
            <a:normAutofit/>
          </a:bodyPr>
          <a:lstStyle/>
          <a:p>
            <a:r>
              <a:rPr lang="en-US" sz="5400">
                <a:solidFill>
                  <a:schemeClr val="tx1">
                    <a:lumMod val="85000"/>
                    <a:lumOff val="15000"/>
                  </a:schemeClr>
                </a:solidFill>
                <a:latin typeface="Georgia Pro"/>
              </a:rPr>
              <a:t>Coding Plan Example</a:t>
            </a:r>
          </a:p>
        </p:txBody>
      </p:sp>
      <p:sp>
        <p:nvSpPr>
          <p:cNvPr id="5" name="Content Placeholder 4">
            <a:extLst>
              <a:ext uri="{FF2B5EF4-FFF2-40B4-BE49-F238E27FC236}">
                <a16:creationId xmlns:a16="http://schemas.microsoft.com/office/drawing/2014/main" id="{22B86A7A-0CB0-F715-3A15-B41371669B1A}"/>
              </a:ext>
            </a:extLst>
          </p:cNvPr>
          <p:cNvSpPr>
            <a:spLocks noGrp="1"/>
          </p:cNvSpPr>
          <p:nvPr>
            <p:ph idx="1"/>
          </p:nvPr>
        </p:nvSpPr>
        <p:spPr>
          <a:xfrm>
            <a:off x="8141110" y="4455621"/>
            <a:ext cx="3417990" cy="1238616"/>
          </a:xfrm>
        </p:spPr>
        <p:txBody>
          <a:bodyPr vert="horz" lIns="91440" tIns="45720" rIns="91440" bIns="45720" rtlCol="0">
            <a:normAutofit/>
          </a:bodyPr>
          <a:lstStyle/>
          <a:p>
            <a:pPr marL="0" indent="0">
              <a:buNone/>
            </a:pPr>
            <a:r>
              <a:rPr lang="en-US" cap="all" spc="200">
                <a:solidFill>
                  <a:schemeClr val="tx1">
                    <a:lumMod val="85000"/>
                    <a:lumOff val="15000"/>
                  </a:schemeClr>
                </a:solidFill>
                <a:latin typeface="+mj-lt"/>
              </a:rPr>
              <a:t> full plan in appendix.</a:t>
            </a:r>
          </a:p>
        </p:txBody>
      </p:sp>
      <p:cxnSp>
        <p:nvCxnSpPr>
          <p:cNvPr id="17" name="Straight Connector 19">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21">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Table 6">
            <a:extLst>
              <a:ext uri="{FF2B5EF4-FFF2-40B4-BE49-F238E27FC236}">
                <a16:creationId xmlns:a16="http://schemas.microsoft.com/office/drawing/2014/main" id="{3F86D5FF-0C49-7F5A-0A31-2B1014049E64}"/>
              </a:ext>
            </a:extLst>
          </p:cNvPr>
          <p:cNvGraphicFramePr>
            <a:graphicFrameLocks noGrp="1"/>
          </p:cNvGraphicFramePr>
          <p:nvPr>
            <p:extLst>
              <p:ext uri="{D42A27DB-BD31-4B8C-83A1-F6EECF244321}">
                <p14:modId xmlns:p14="http://schemas.microsoft.com/office/powerpoint/2010/main" val="1419077897"/>
              </p:ext>
            </p:extLst>
          </p:nvPr>
        </p:nvGraphicFramePr>
        <p:xfrm>
          <a:off x="633999" y="690062"/>
          <a:ext cx="7269899" cy="5006700"/>
        </p:xfrm>
        <a:graphic>
          <a:graphicData uri="http://schemas.openxmlformats.org/drawingml/2006/table">
            <a:tbl>
              <a:tblPr firstRow="1" bandRow="1">
                <a:tableStyleId>{5C22544A-7EE6-4342-B048-85BDC9FD1C3A}</a:tableStyleId>
              </a:tblPr>
              <a:tblGrid>
                <a:gridCol w="4170165">
                  <a:extLst>
                    <a:ext uri="{9D8B030D-6E8A-4147-A177-3AD203B41FA5}">
                      <a16:colId xmlns:a16="http://schemas.microsoft.com/office/drawing/2014/main" val="127230394"/>
                    </a:ext>
                  </a:extLst>
                </a:gridCol>
                <a:gridCol w="1513093">
                  <a:extLst>
                    <a:ext uri="{9D8B030D-6E8A-4147-A177-3AD203B41FA5}">
                      <a16:colId xmlns:a16="http://schemas.microsoft.com/office/drawing/2014/main" val="4201929577"/>
                    </a:ext>
                  </a:extLst>
                </a:gridCol>
                <a:gridCol w="1586641">
                  <a:extLst>
                    <a:ext uri="{9D8B030D-6E8A-4147-A177-3AD203B41FA5}">
                      <a16:colId xmlns:a16="http://schemas.microsoft.com/office/drawing/2014/main" val="98237834"/>
                    </a:ext>
                  </a:extLst>
                </a:gridCol>
              </a:tblGrid>
              <a:tr h="221816">
                <a:tc>
                  <a:txBody>
                    <a:bodyPr/>
                    <a:lstStyle/>
                    <a:p>
                      <a:pPr fontAlgn="ctr"/>
                      <a:r>
                        <a:rPr lang="en-GB" sz="900">
                          <a:effectLst/>
                        </a:rPr>
                        <a:t>Question</a:t>
                      </a:r>
                      <a:endParaRPr lang="en-GB" sz="900">
                        <a:effectLst/>
                        <a:latin typeface="Calibri" panose="020F0502020204030204" pitchFamily="34" charset="0"/>
                      </a:endParaRPr>
                    </a:p>
                  </a:txBody>
                  <a:tcPr marL="7247" marR="7247" marT="7247" marB="34785" anchor="ctr"/>
                </a:tc>
                <a:tc>
                  <a:txBody>
                    <a:bodyPr/>
                    <a:lstStyle/>
                    <a:p>
                      <a:pPr fontAlgn="b"/>
                      <a:r>
                        <a:rPr lang="en-GB" sz="900">
                          <a:effectLst/>
                        </a:rPr>
                        <a:t>Codes</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Groups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2590520613"/>
                  </a:ext>
                </a:extLst>
              </a:tr>
              <a:tr h="221816">
                <a:tc rowSpan="5">
                  <a:txBody>
                    <a:bodyPr/>
                    <a:lstStyle/>
                    <a:p>
                      <a:pPr fontAlgn="ctr"/>
                      <a:r>
                        <a:rPr lang="en-GB" sz="900">
                          <a:effectLst/>
                        </a:rPr>
                        <a:t>Please tell us about a positive experience being a student in Texas State</a:t>
                      </a:r>
                      <a:endParaRPr lang="en-GB" sz="900">
                        <a:effectLst/>
                        <a:latin typeface="Calibri" panose="020F0502020204030204" pitchFamily="34" charset="0"/>
                      </a:endParaRPr>
                    </a:p>
                  </a:txBody>
                  <a:tcPr marL="7247" marR="7247" marT="7247" marB="34785" anchor="ctr"/>
                </a:tc>
                <a:tc>
                  <a:txBody>
                    <a:bodyPr/>
                    <a:lstStyle/>
                    <a:p>
                      <a:pPr fontAlgn="ctr"/>
                      <a:r>
                        <a:rPr lang="en-GB" sz="900">
                          <a:effectLst/>
                        </a:rPr>
                        <a:t>Services</a:t>
                      </a:r>
                      <a:endParaRPr lang="en-GB" sz="900">
                        <a:effectLst/>
                        <a:latin typeface="Times New Roman" panose="02020603050405020304" pitchFamily="18" charset="0"/>
                      </a:endParaRPr>
                    </a:p>
                  </a:txBody>
                  <a:tcPr marL="7247" marR="7247" marT="7247" marB="34785" anchor="ctr"/>
                </a:tc>
                <a:tc>
                  <a:txBody>
                    <a:bodyPr/>
                    <a:lstStyle/>
                    <a:p>
                      <a:pPr fontAlgn="b"/>
                      <a:r>
                        <a:rPr lang="en-GB" sz="900">
                          <a:effectLst/>
                        </a:rPr>
                        <a:t>Service Usage</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2636938015"/>
                  </a:ext>
                </a:extLst>
              </a:tr>
              <a:tr h="364411">
                <a:tc vMerge="1">
                  <a:txBody>
                    <a:bodyPr/>
                    <a:lstStyle/>
                    <a:p>
                      <a:endParaRPr lang="en-GB"/>
                    </a:p>
                  </a:txBody>
                  <a:tcPr/>
                </a:tc>
                <a:tc>
                  <a:txBody>
                    <a:bodyPr/>
                    <a:lstStyle/>
                    <a:p>
                      <a:pPr fontAlgn="b"/>
                      <a:r>
                        <a:rPr lang="en-GB" sz="900">
                          <a:effectLst/>
                        </a:rPr>
                        <a:t>Classes</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Academic Success/Career Preparedness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4247351157"/>
                  </a:ext>
                </a:extLst>
              </a:tr>
              <a:tr h="221816">
                <a:tc vMerge="1">
                  <a:txBody>
                    <a:bodyPr/>
                    <a:lstStyle/>
                    <a:p>
                      <a:endParaRPr lang="en-GB"/>
                    </a:p>
                  </a:txBody>
                  <a:tcPr/>
                </a:tc>
                <a:tc>
                  <a:txBody>
                    <a:bodyPr/>
                    <a:lstStyle/>
                    <a:p>
                      <a:pPr fontAlgn="b"/>
                      <a:r>
                        <a:rPr lang="en-GB" sz="900">
                          <a:effectLst/>
                        </a:rPr>
                        <a:t>Financial</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Reward</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366319471"/>
                  </a:ext>
                </a:extLst>
              </a:tr>
              <a:tr h="364411">
                <a:tc vMerge="1">
                  <a:txBody>
                    <a:bodyPr/>
                    <a:lstStyle/>
                    <a:p>
                      <a:endParaRPr lang="en-GB"/>
                    </a:p>
                  </a:txBody>
                  <a:tcPr/>
                </a:tc>
                <a:tc>
                  <a:txBody>
                    <a:bodyPr/>
                    <a:lstStyle/>
                    <a:p>
                      <a:pPr fontAlgn="b"/>
                      <a:r>
                        <a:rPr lang="en-GB" sz="900">
                          <a:effectLst/>
                        </a:rPr>
                        <a:t>staff</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Academic Success/Career Preparedness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2376334385"/>
                  </a:ext>
                </a:extLst>
              </a:tr>
              <a:tr h="221816">
                <a:tc vMerge="1">
                  <a:txBody>
                    <a:bodyPr/>
                    <a:lstStyle/>
                    <a:p>
                      <a:endParaRPr lang="en-GB"/>
                    </a:p>
                  </a:txBody>
                  <a:tcPr/>
                </a:tc>
                <a:tc>
                  <a:txBody>
                    <a:bodyPr/>
                    <a:lstStyle/>
                    <a:p>
                      <a:pPr fontAlgn="b"/>
                      <a:r>
                        <a:rPr lang="en-GB" sz="900">
                          <a:effectLst/>
                        </a:rPr>
                        <a:t>community </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Community</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2981395986"/>
                  </a:ext>
                </a:extLst>
              </a:tr>
              <a:tr h="221816">
                <a:tc rowSpan="5">
                  <a:txBody>
                    <a:bodyPr/>
                    <a:lstStyle/>
                    <a:p>
                      <a:pPr fontAlgn="ctr"/>
                      <a:r>
                        <a:rPr lang="en-GB" sz="900">
                          <a:effectLst/>
                        </a:rPr>
                        <a:t>Please tell us about a negative experience being a student at Texas State</a:t>
                      </a:r>
                      <a:endParaRPr lang="en-GB" sz="900">
                        <a:effectLst/>
                        <a:latin typeface="Calibri" panose="020F0502020204030204" pitchFamily="34" charset="0"/>
                      </a:endParaRPr>
                    </a:p>
                  </a:txBody>
                  <a:tcPr marL="7247" marR="7247" marT="7247" marB="34785" anchor="ctr"/>
                </a:tc>
                <a:tc>
                  <a:txBody>
                    <a:bodyPr/>
                    <a:lstStyle/>
                    <a:p>
                      <a:pPr fontAlgn="b"/>
                      <a:r>
                        <a:rPr lang="en-GB" sz="900">
                          <a:effectLst/>
                        </a:rPr>
                        <a:t>Facilities</a:t>
                      </a:r>
                      <a:endParaRPr lang="en-GB" sz="900">
                        <a:effectLst/>
                        <a:latin typeface="Times New Roman" panose="02020603050405020304" pitchFamily="18" charset="0"/>
                      </a:endParaRPr>
                    </a:p>
                  </a:txBody>
                  <a:tcPr marL="7247" marR="7247" marT="7247" marB="34785" anchor="b"/>
                </a:tc>
                <a:tc>
                  <a:txBody>
                    <a:bodyPr/>
                    <a:lstStyle/>
                    <a:p>
                      <a:pPr fontAlgn="b"/>
                      <a:r>
                        <a:rPr lang="en-GB" sz="900">
                          <a:effectLst/>
                        </a:rPr>
                        <a:t>Pain Points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3859488064"/>
                  </a:ext>
                </a:extLst>
              </a:tr>
              <a:tr h="221816">
                <a:tc vMerge="1">
                  <a:txBody>
                    <a:bodyPr/>
                    <a:lstStyle/>
                    <a:p>
                      <a:endParaRPr lang="en-GB"/>
                    </a:p>
                  </a:txBody>
                  <a:tcPr/>
                </a:tc>
                <a:tc>
                  <a:txBody>
                    <a:bodyPr/>
                    <a:lstStyle/>
                    <a:p>
                      <a:pPr fontAlgn="b"/>
                      <a:r>
                        <a:rPr lang="en-GB" sz="900">
                          <a:effectLst/>
                        </a:rPr>
                        <a:t>Academics</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Academic Success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2486776524"/>
                  </a:ext>
                </a:extLst>
              </a:tr>
              <a:tr h="221816">
                <a:tc vMerge="1">
                  <a:txBody>
                    <a:bodyPr/>
                    <a:lstStyle/>
                    <a:p>
                      <a:endParaRPr lang="en-GB"/>
                    </a:p>
                  </a:txBody>
                  <a:tcPr/>
                </a:tc>
                <a:tc>
                  <a:txBody>
                    <a:bodyPr/>
                    <a:lstStyle/>
                    <a:p>
                      <a:pPr fontAlgn="b"/>
                      <a:r>
                        <a:rPr lang="en-GB" sz="900">
                          <a:effectLst/>
                        </a:rPr>
                        <a:t>Time Management</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Academic Success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4199606442"/>
                  </a:ext>
                </a:extLst>
              </a:tr>
              <a:tr h="221816">
                <a:tc vMerge="1">
                  <a:txBody>
                    <a:bodyPr/>
                    <a:lstStyle/>
                    <a:p>
                      <a:endParaRPr lang="en-GB"/>
                    </a:p>
                  </a:txBody>
                  <a:tcPr/>
                </a:tc>
                <a:tc>
                  <a:txBody>
                    <a:bodyPr/>
                    <a:lstStyle/>
                    <a:p>
                      <a:pPr fontAlgn="b"/>
                      <a:r>
                        <a:rPr lang="en-GB" sz="900">
                          <a:effectLst/>
                        </a:rPr>
                        <a:t>Staff</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Academic Success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3391095942"/>
                  </a:ext>
                </a:extLst>
              </a:tr>
              <a:tr h="221816">
                <a:tc vMerge="1">
                  <a:txBody>
                    <a:bodyPr/>
                    <a:lstStyle/>
                    <a:p>
                      <a:endParaRPr lang="en-GB"/>
                    </a:p>
                  </a:txBody>
                  <a:tcPr/>
                </a:tc>
                <a:tc>
                  <a:txBody>
                    <a:bodyPr/>
                    <a:lstStyle/>
                    <a:p>
                      <a:pPr fontAlgn="b"/>
                      <a:r>
                        <a:rPr lang="en-GB" sz="900">
                          <a:effectLst/>
                        </a:rPr>
                        <a:t>Inconsistent Professors</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Academic Success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2113053971"/>
                  </a:ext>
                </a:extLst>
              </a:tr>
              <a:tr h="221816">
                <a:tc rowSpan="2">
                  <a:txBody>
                    <a:bodyPr/>
                    <a:lstStyle/>
                    <a:p>
                      <a:pPr fontAlgn="ctr"/>
                      <a:r>
                        <a:rPr lang="en-GB" sz="900">
                          <a:effectLst/>
                        </a:rPr>
                        <a:t>What are your biggest challenges being a student at Texas State? What causes you stress?</a:t>
                      </a:r>
                      <a:endParaRPr lang="en-GB" sz="900">
                        <a:effectLst/>
                        <a:latin typeface="Calibri" panose="020F0502020204030204" pitchFamily="34" charset="0"/>
                      </a:endParaRPr>
                    </a:p>
                  </a:txBody>
                  <a:tcPr marL="7247" marR="7247" marT="7247" marB="34785" anchor="ctr"/>
                </a:tc>
                <a:tc>
                  <a:txBody>
                    <a:bodyPr/>
                    <a:lstStyle/>
                    <a:p>
                      <a:pPr fontAlgn="b"/>
                      <a:r>
                        <a:rPr lang="en-GB" sz="900">
                          <a:effectLst/>
                        </a:rPr>
                        <a:t>Exams/Academics</a:t>
                      </a:r>
                      <a:endParaRPr lang="en-GB" sz="900">
                        <a:effectLst/>
                        <a:latin typeface="Times New Roman" panose="02020603050405020304" pitchFamily="18" charset="0"/>
                      </a:endParaRPr>
                    </a:p>
                  </a:txBody>
                  <a:tcPr marL="7247" marR="7247" marT="7247" marB="34785" anchor="b"/>
                </a:tc>
                <a:tc>
                  <a:txBody>
                    <a:bodyPr/>
                    <a:lstStyle/>
                    <a:p>
                      <a:pPr fontAlgn="b"/>
                      <a:r>
                        <a:rPr lang="en-GB" sz="900">
                          <a:effectLst/>
                        </a:rPr>
                        <a:t>Pain Points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1603677889"/>
                  </a:ext>
                </a:extLst>
              </a:tr>
              <a:tr h="364411">
                <a:tc vMerge="1">
                  <a:txBody>
                    <a:bodyPr/>
                    <a:lstStyle/>
                    <a:p>
                      <a:endParaRPr lang="en-GB"/>
                    </a:p>
                  </a:txBody>
                  <a:tcPr/>
                </a:tc>
                <a:tc>
                  <a:txBody>
                    <a:bodyPr/>
                    <a:lstStyle/>
                    <a:p>
                      <a:pPr fontAlgn="b"/>
                      <a:r>
                        <a:rPr lang="en-GB" sz="900">
                          <a:effectLst/>
                        </a:rPr>
                        <a:t>Anxiety Reduced through Knowledge</a:t>
                      </a:r>
                      <a:endParaRPr lang="en-GB" sz="900" err="1">
                        <a:effectLst/>
                        <a:latin typeface="Calibri" panose="020F0502020204030204" pitchFamily="34" charset="0"/>
                      </a:endParaRPr>
                    </a:p>
                  </a:txBody>
                  <a:tcPr marL="7247" marR="7247" marT="7247" marB="34785" anchor="b"/>
                </a:tc>
                <a:tc>
                  <a:txBody>
                    <a:bodyPr/>
                    <a:lstStyle/>
                    <a:p>
                      <a:pPr fontAlgn="b"/>
                      <a:r>
                        <a:rPr lang="en-GB" sz="900">
                          <a:effectLst/>
                        </a:rPr>
                        <a:t>Academic Success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3273304705"/>
                  </a:ext>
                </a:extLst>
              </a:tr>
              <a:tr h="364411">
                <a:tc rowSpan="4">
                  <a:txBody>
                    <a:bodyPr/>
                    <a:lstStyle/>
                    <a:p>
                      <a:pPr fontAlgn="ctr"/>
                      <a:r>
                        <a:rPr lang="en-GB" sz="900">
                          <a:effectLst/>
                        </a:rPr>
                        <a:t>How is McCoy College preparing you for success after college?</a:t>
                      </a:r>
                      <a:endParaRPr lang="en-GB" sz="900">
                        <a:effectLst/>
                        <a:latin typeface="Calibri" panose="020F0502020204030204" pitchFamily="34" charset="0"/>
                      </a:endParaRPr>
                    </a:p>
                  </a:txBody>
                  <a:tcPr marL="7247" marR="7247" marT="7247" marB="34785" anchor="ctr"/>
                </a:tc>
                <a:tc>
                  <a:txBody>
                    <a:bodyPr/>
                    <a:lstStyle/>
                    <a:p>
                      <a:pPr fontAlgn="b"/>
                      <a:r>
                        <a:rPr lang="en-GB" sz="900">
                          <a:effectLst/>
                        </a:rPr>
                        <a:t>Instructor Real World Knowledge</a:t>
                      </a:r>
                      <a:endParaRPr lang="en-GB" sz="900">
                        <a:effectLst/>
                        <a:latin typeface="Times New Roman" panose="02020603050405020304" pitchFamily="18" charset="0"/>
                      </a:endParaRPr>
                    </a:p>
                  </a:txBody>
                  <a:tcPr marL="7247" marR="7247" marT="7247" marB="34785" anchor="b"/>
                </a:tc>
                <a:tc>
                  <a:txBody>
                    <a:bodyPr/>
                    <a:lstStyle/>
                    <a:p>
                      <a:pPr fontAlgn="b"/>
                      <a:r>
                        <a:rPr lang="en-GB" sz="900">
                          <a:effectLst/>
                        </a:rPr>
                        <a:t>Career Preparedness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219927002"/>
                  </a:ext>
                </a:extLst>
              </a:tr>
              <a:tr h="221816">
                <a:tc vMerge="1">
                  <a:txBody>
                    <a:bodyPr/>
                    <a:lstStyle/>
                    <a:p>
                      <a:endParaRPr lang="en-GB"/>
                    </a:p>
                  </a:txBody>
                  <a:tcPr/>
                </a:tc>
                <a:tc>
                  <a:txBody>
                    <a:bodyPr/>
                    <a:lstStyle/>
                    <a:p>
                      <a:pPr fontAlgn="b"/>
                      <a:r>
                        <a:rPr lang="en-GB" sz="900">
                          <a:effectLst/>
                        </a:rPr>
                        <a:t>Career Exploration</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Career Preparedness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3385490259"/>
                  </a:ext>
                </a:extLst>
              </a:tr>
              <a:tr h="221816">
                <a:tc vMerge="1">
                  <a:txBody>
                    <a:bodyPr/>
                    <a:lstStyle/>
                    <a:p>
                      <a:endParaRPr lang="en-GB"/>
                    </a:p>
                  </a:txBody>
                  <a:tcPr/>
                </a:tc>
                <a:tc>
                  <a:txBody>
                    <a:bodyPr/>
                    <a:lstStyle/>
                    <a:p>
                      <a:pPr fontAlgn="b"/>
                      <a:r>
                        <a:rPr lang="en-GB" sz="900">
                          <a:effectLst/>
                        </a:rPr>
                        <a:t>Organizations</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Community</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1956838833"/>
                  </a:ext>
                </a:extLst>
              </a:tr>
              <a:tr h="221816">
                <a:tc vMerge="1">
                  <a:txBody>
                    <a:bodyPr/>
                    <a:lstStyle/>
                    <a:p>
                      <a:endParaRPr lang="en-GB"/>
                    </a:p>
                  </a:txBody>
                  <a:tcPr/>
                </a:tc>
                <a:tc>
                  <a:txBody>
                    <a:bodyPr/>
                    <a:lstStyle/>
                    <a:p>
                      <a:pPr fontAlgn="b"/>
                      <a:r>
                        <a:rPr lang="en-GB" sz="900">
                          <a:effectLst/>
                        </a:rPr>
                        <a:t>Unhelpful Professors</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Pain Points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617229463"/>
                  </a:ext>
                </a:extLst>
              </a:tr>
              <a:tr h="221816">
                <a:tc rowSpan="3">
                  <a:txBody>
                    <a:bodyPr/>
                    <a:lstStyle/>
                    <a:p>
                      <a:pPr fontAlgn="ctr"/>
                      <a:r>
                        <a:rPr lang="en-GB" sz="900">
                          <a:effectLst/>
                        </a:rPr>
                        <a:t>What do you or other business students need from Texas State or McCoy College to be successful? </a:t>
                      </a:r>
                      <a:endParaRPr lang="en-GB" sz="900">
                        <a:effectLst/>
                        <a:latin typeface="Calibri" panose="020F0502020204030204" pitchFamily="34" charset="0"/>
                      </a:endParaRPr>
                    </a:p>
                  </a:txBody>
                  <a:tcPr marL="7247" marR="7247" marT="7247" marB="34785" anchor="ctr"/>
                </a:tc>
                <a:tc>
                  <a:txBody>
                    <a:bodyPr/>
                    <a:lstStyle/>
                    <a:p>
                      <a:pPr fontAlgn="b"/>
                      <a:r>
                        <a:rPr lang="en-GB" sz="900">
                          <a:effectLst/>
                        </a:rPr>
                        <a:t>Resource Availability</a:t>
                      </a:r>
                      <a:endParaRPr lang="en-GB" sz="900">
                        <a:effectLst/>
                        <a:latin typeface="Times New Roman" panose="02020603050405020304" pitchFamily="18" charset="0"/>
                      </a:endParaRPr>
                    </a:p>
                  </a:txBody>
                  <a:tcPr marL="7247" marR="7247" marT="7247" marB="34785" anchor="b"/>
                </a:tc>
                <a:tc>
                  <a:txBody>
                    <a:bodyPr/>
                    <a:lstStyle/>
                    <a:p>
                      <a:pPr fontAlgn="b"/>
                      <a:r>
                        <a:rPr lang="en-GB" sz="900">
                          <a:effectLst/>
                        </a:rPr>
                        <a:t>Pain Points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945251118"/>
                  </a:ext>
                </a:extLst>
              </a:tr>
              <a:tr h="221816">
                <a:tc vMerge="1">
                  <a:txBody>
                    <a:bodyPr/>
                    <a:lstStyle/>
                    <a:p>
                      <a:endParaRPr lang="en-GB"/>
                    </a:p>
                  </a:txBody>
                  <a:tcPr/>
                </a:tc>
                <a:tc>
                  <a:txBody>
                    <a:bodyPr/>
                    <a:lstStyle/>
                    <a:p>
                      <a:pPr fontAlgn="b"/>
                      <a:r>
                        <a:rPr lang="en-GB" sz="900">
                          <a:effectLst/>
                        </a:rPr>
                        <a:t>Resource Information</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Outreach</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2018888673"/>
                  </a:ext>
                </a:extLst>
              </a:tr>
              <a:tr h="221816">
                <a:tc vMerge="1">
                  <a:txBody>
                    <a:bodyPr/>
                    <a:lstStyle/>
                    <a:p>
                      <a:endParaRPr lang="en-GB"/>
                    </a:p>
                  </a:txBody>
                  <a:tcPr/>
                </a:tc>
                <a:tc>
                  <a:txBody>
                    <a:bodyPr/>
                    <a:lstStyle/>
                    <a:p>
                      <a:pPr fontAlgn="b"/>
                      <a:r>
                        <a:rPr lang="en-GB" sz="900">
                          <a:effectLst/>
                        </a:rPr>
                        <a:t>Skills Workshops</a:t>
                      </a:r>
                      <a:endParaRPr lang="en-GB" sz="900">
                        <a:effectLst/>
                        <a:latin typeface="Calibri" panose="020F0502020204030204" pitchFamily="34" charset="0"/>
                      </a:endParaRPr>
                    </a:p>
                  </a:txBody>
                  <a:tcPr marL="7247" marR="7247" marT="7247" marB="34785" anchor="b"/>
                </a:tc>
                <a:tc>
                  <a:txBody>
                    <a:bodyPr/>
                    <a:lstStyle/>
                    <a:p>
                      <a:pPr fontAlgn="b"/>
                      <a:r>
                        <a:rPr lang="en-GB" sz="900">
                          <a:effectLst/>
                        </a:rPr>
                        <a:t>Career Preparedness</a:t>
                      </a:r>
                      <a:endParaRPr lang="en-GB" sz="900">
                        <a:effectLst/>
                        <a:latin typeface="Calibri" panose="020F0502020204030204" pitchFamily="34" charset="0"/>
                      </a:endParaRPr>
                    </a:p>
                  </a:txBody>
                  <a:tcPr marL="7247" marR="7247" marT="7247" marB="34785" anchor="b"/>
                </a:tc>
                <a:extLst>
                  <a:ext uri="{0D108BD9-81ED-4DB2-BD59-A6C34878D82A}">
                    <a16:rowId xmlns:a16="http://schemas.microsoft.com/office/drawing/2014/main" val="1700095791"/>
                  </a:ext>
                </a:extLst>
              </a:tr>
            </a:tbl>
          </a:graphicData>
        </a:graphic>
      </p:graphicFrame>
    </p:spTree>
    <p:extLst>
      <p:ext uri="{BB962C8B-B14F-4D97-AF65-F5344CB8AC3E}">
        <p14:creationId xmlns:p14="http://schemas.microsoft.com/office/powerpoint/2010/main" val="121359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A006A-E4A6-F320-A079-A15F82CC1E99}"/>
              </a:ext>
            </a:extLst>
          </p:cNvPr>
          <p:cNvSpPr>
            <a:spLocks noGrp="1"/>
          </p:cNvSpPr>
          <p:nvPr>
            <p:ph type="title"/>
          </p:nvPr>
        </p:nvSpPr>
        <p:spPr/>
        <p:txBody>
          <a:bodyPr/>
          <a:lstStyle/>
          <a:p>
            <a:r>
              <a:rPr lang="en-US">
                <a:latin typeface="Georgia Pro"/>
                <a:cs typeface="Calibri Light"/>
              </a:rPr>
              <a:t>Word Association Results</a:t>
            </a:r>
            <a:endParaRPr lang="en-US">
              <a:latin typeface="Georgia Pro"/>
            </a:endParaRPr>
          </a:p>
        </p:txBody>
      </p:sp>
      <p:graphicFrame>
        <p:nvGraphicFramePr>
          <p:cNvPr id="6" name="Content Placeholder 2">
            <a:extLst>
              <a:ext uri="{FF2B5EF4-FFF2-40B4-BE49-F238E27FC236}">
                <a16:creationId xmlns:a16="http://schemas.microsoft.com/office/drawing/2014/main" id="{AAC53F0B-88F5-2933-CFFF-BA744A5DDDC9}"/>
              </a:ext>
            </a:extLst>
          </p:cNvPr>
          <p:cNvGraphicFramePr>
            <a:graphicFrameLocks noGrp="1"/>
          </p:cNvGraphicFramePr>
          <p:nvPr>
            <p:ph idx="1"/>
            <p:extLst>
              <p:ext uri="{D42A27DB-BD31-4B8C-83A1-F6EECF244321}">
                <p14:modId xmlns:p14="http://schemas.microsoft.com/office/powerpoint/2010/main" val="3046793082"/>
              </p:ext>
            </p:extLst>
          </p:nvPr>
        </p:nvGraphicFramePr>
        <p:xfrm>
          <a:off x="1445216" y="2032268"/>
          <a:ext cx="4684825" cy="4118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Text&#10;&#10;Description automatically generated">
            <a:extLst>
              <a:ext uri="{FF2B5EF4-FFF2-40B4-BE49-F238E27FC236}">
                <a16:creationId xmlns:a16="http://schemas.microsoft.com/office/drawing/2014/main" id="{83CD4F75-20A7-4921-C46E-E6563CF0C473}"/>
              </a:ext>
            </a:extLst>
          </p:cNvPr>
          <p:cNvPicPr>
            <a:picLocks noChangeAspect="1"/>
          </p:cNvPicPr>
          <p:nvPr/>
        </p:nvPicPr>
        <p:blipFill>
          <a:blip r:embed="rId8"/>
          <a:stretch>
            <a:fillRect/>
          </a:stretch>
        </p:blipFill>
        <p:spPr>
          <a:xfrm>
            <a:off x="6509744" y="2073449"/>
            <a:ext cx="3777573" cy="3790489"/>
          </a:xfrm>
          <a:prstGeom prst="rect">
            <a:avLst/>
          </a:prstGeom>
        </p:spPr>
      </p:pic>
    </p:spTree>
    <p:extLst>
      <p:ext uri="{BB962C8B-B14F-4D97-AF65-F5344CB8AC3E}">
        <p14:creationId xmlns:p14="http://schemas.microsoft.com/office/powerpoint/2010/main" val="110143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CBA9-A6BE-5BAD-B57C-DB34E8511A6F}"/>
              </a:ext>
            </a:extLst>
          </p:cNvPr>
          <p:cNvSpPr>
            <a:spLocks noGrp="1"/>
          </p:cNvSpPr>
          <p:nvPr>
            <p:ph type="title"/>
          </p:nvPr>
        </p:nvSpPr>
        <p:spPr>
          <a:xfrm>
            <a:off x="1126872" y="484343"/>
            <a:ext cx="10058400" cy="821923"/>
          </a:xfrm>
        </p:spPr>
        <p:txBody>
          <a:bodyPr/>
          <a:lstStyle/>
          <a:p>
            <a:r>
              <a:rPr lang="en-GB">
                <a:latin typeface="Georgia Pro"/>
                <a:cs typeface="Calibri Light"/>
              </a:rPr>
              <a:t>Picture Association Results</a:t>
            </a:r>
            <a:endParaRPr lang="en-GB">
              <a:latin typeface="Georgia Pro"/>
            </a:endParaRPr>
          </a:p>
        </p:txBody>
      </p:sp>
      <p:pic>
        <p:nvPicPr>
          <p:cNvPr id="12" name="Picture 12">
            <a:extLst>
              <a:ext uri="{FF2B5EF4-FFF2-40B4-BE49-F238E27FC236}">
                <a16:creationId xmlns:a16="http://schemas.microsoft.com/office/drawing/2014/main" id="{F1C8DBDD-AE71-9C9C-79C7-FFEDDF29F249}"/>
              </a:ext>
            </a:extLst>
          </p:cNvPr>
          <p:cNvPicPr>
            <a:picLocks noGrp="1" noChangeAspect="1"/>
          </p:cNvPicPr>
          <p:nvPr>
            <p:ph idx="1"/>
          </p:nvPr>
        </p:nvPicPr>
        <p:blipFill>
          <a:blip r:embed="rId3"/>
          <a:stretch>
            <a:fillRect/>
          </a:stretch>
        </p:blipFill>
        <p:spPr>
          <a:xfrm>
            <a:off x="3046659" y="4321861"/>
            <a:ext cx="2695575" cy="1800225"/>
          </a:xfrm>
        </p:spPr>
      </p:pic>
      <p:pic>
        <p:nvPicPr>
          <p:cNvPr id="6" name="Picture 6">
            <a:extLst>
              <a:ext uri="{FF2B5EF4-FFF2-40B4-BE49-F238E27FC236}">
                <a16:creationId xmlns:a16="http://schemas.microsoft.com/office/drawing/2014/main" id="{7DB2113D-8FAD-3403-479A-AB7FBF0BCB3C}"/>
              </a:ext>
            </a:extLst>
          </p:cNvPr>
          <p:cNvPicPr>
            <a:picLocks noChangeAspect="1"/>
          </p:cNvPicPr>
          <p:nvPr/>
        </p:nvPicPr>
        <p:blipFill>
          <a:blip r:embed="rId4"/>
          <a:stretch>
            <a:fillRect/>
          </a:stretch>
        </p:blipFill>
        <p:spPr>
          <a:xfrm>
            <a:off x="1410070" y="1832170"/>
            <a:ext cx="2158754" cy="2239309"/>
          </a:xfrm>
          <a:prstGeom prst="rect">
            <a:avLst/>
          </a:prstGeom>
        </p:spPr>
      </p:pic>
      <p:pic>
        <p:nvPicPr>
          <p:cNvPr id="7" name="Picture 7">
            <a:extLst>
              <a:ext uri="{FF2B5EF4-FFF2-40B4-BE49-F238E27FC236}">
                <a16:creationId xmlns:a16="http://schemas.microsoft.com/office/drawing/2014/main" id="{944AA9EA-EEEC-2066-56EE-F484D4485217}"/>
              </a:ext>
            </a:extLst>
          </p:cNvPr>
          <p:cNvPicPr>
            <a:picLocks noChangeAspect="1"/>
          </p:cNvPicPr>
          <p:nvPr/>
        </p:nvPicPr>
        <p:blipFill>
          <a:blip r:embed="rId5"/>
          <a:stretch>
            <a:fillRect/>
          </a:stretch>
        </p:blipFill>
        <p:spPr>
          <a:xfrm>
            <a:off x="6721876" y="4323686"/>
            <a:ext cx="2684016" cy="1791287"/>
          </a:xfrm>
          <a:prstGeom prst="rect">
            <a:avLst/>
          </a:prstGeom>
        </p:spPr>
      </p:pic>
      <p:pic>
        <p:nvPicPr>
          <p:cNvPr id="8" name="Picture 8" descr="A picture containing text, table, person, book&#10;&#10;Description automatically generated">
            <a:extLst>
              <a:ext uri="{FF2B5EF4-FFF2-40B4-BE49-F238E27FC236}">
                <a16:creationId xmlns:a16="http://schemas.microsoft.com/office/drawing/2014/main" id="{B95B6EFA-AB37-AE94-FC06-23F6C79617B4}"/>
              </a:ext>
            </a:extLst>
          </p:cNvPr>
          <p:cNvPicPr>
            <a:picLocks noChangeAspect="1"/>
          </p:cNvPicPr>
          <p:nvPr/>
        </p:nvPicPr>
        <p:blipFill>
          <a:blip r:embed="rId6"/>
          <a:stretch>
            <a:fillRect/>
          </a:stretch>
        </p:blipFill>
        <p:spPr>
          <a:xfrm>
            <a:off x="5175682" y="1831721"/>
            <a:ext cx="2166153" cy="2247609"/>
          </a:xfrm>
          <a:prstGeom prst="rect">
            <a:avLst/>
          </a:prstGeom>
        </p:spPr>
      </p:pic>
      <p:pic>
        <p:nvPicPr>
          <p:cNvPr id="9" name="Picture 9">
            <a:extLst>
              <a:ext uri="{FF2B5EF4-FFF2-40B4-BE49-F238E27FC236}">
                <a16:creationId xmlns:a16="http://schemas.microsoft.com/office/drawing/2014/main" id="{EFD9B449-4BF7-485C-F72C-175107A7A5AC}"/>
              </a:ext>
            </a:extLst>
          </p:cNvPr>
          <p:cNvPicPr>
            <a:picLocks noChangeAspect="1"/>
          </p:cNvPicPr>
          <p:nvPr/>
        </p:nvPicPr>
        <p:blipFill>
          <a:blip r:embed="rId7"/>
          <a:stretch>
            <a:fillRect/>
          </a:stretch>
        </p:blipFill>
        <p:spPr>
          <a:xfrm>
            <a:off x="8896905" y="1831722"/>
            <a:ext cx="2173550" cy="2247609"/>
          </a:xfrm>
          <a:prstGeom prst="rect">
            <a:avLst/>
          </a:prstGeom>
        </p:spPr>
      </p:pic>
      <p:sp>
        <p:nvSpPr>
          <p:cNvPr id="17" name="TextBox 16">
            <a:extLst>
              <a:ext uri="{FF2B5EF4-FFF2-40B4-BE49-F238E27FC236}">
                <a16:creationId xmlns:a16="http://schemas.microsoft.com/office/drawing/2014/main" id="{1A2CA6CC-0C98-11BE-97BF-7A57BB82FE7C}"/>
              </a:ext>
            </a:extLst>
          </p:cNvPr>
          <p:cNvSpPr txBox="1"/>
          <p:nvPr/>
        </p:nvSpPr>
        <p:spPr>
          <a:xfrm>
            <a:off x="1824362" y="1461856"/>
            <a:ext cx="132277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Community </a:t>
            </a:r>
            <a:endParaRPr lang="en-GB"/>
          </a:p>
        </p:txBody>
      </p:sp>
      <p:sp>
        <p:nvSpPr>
          <p:cNvPr id="18" name="TextBox 17">
            <a:extLst>
              <a:ext uri="{FF2B5EF4-FFF2-40B4-BE49-F238E27FC236}">
                <a16:creationId xmlns:a16="http://schemas.microsoft.com/office/drawing/2014/main" id="{F169AE13-3D73-F484-577B-EB634FDA4189}"/>
              </a:ext>
            </a:extLst>
          </p:cNvPr>
          <p:cNvSpPr txBox="1"/>
          <p:nvPr/>
        </p:nvSpPr>
        <p:spPr>
          <a:xfrm>
            <a:off x="5856304" y="1461855"/>
            <a:ext cx="8049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Stress</a:t>
            </a:r>
          </a:p>
        </p:txBody>
      </p:sp>
      <p:sp>
        <p:nvSpPr>
          <p:cNvPr id="19" name="TextBox 18">
            <a:extLst>
              <a:ext uri="{FF2B5EF4-FFF2-40B4-BE49-F238E27FC236}">
                <a16:creationId xmlns:a16="http://schemas.microsoft.com/office/drawing/2014/main" id="{9A25FB24-FFFB-DA80-2264-8D535DB41924}"/>
              </a:ext>
            </a:extLst>
          </p:cNvPr>
          <p:cNvSpPr txBox="1"/>
          <p:nvPr/>
        </p:nvSpPr>
        <p:spPr>
          <a:xfrm>
            <a:off x="7565255" y="6070845"/>
            <a:ext cx="9972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Success</a:t>
            </a:r>
          </a:p>
        </p:txBody>
      </p:sp>
      <p:sp>
        <p:nvSpPr>
          <p:cNvPr id="20" name="TextBox 19">
            <a:extLst>
              <a:ext uri="{FF2B5EF4-FFF2-40B4-BE49-F238E27FC236}">
                <a16:creationId xmlns:a16="http://schemas.microsoft.com/office/drawing/2014/main" id="{A18DC23B-1599-CBF6-054F-6DBAAB944C1E}"/>
              </a:ext>
            </a:extLst>
          </p:cNvPr>
          <p:cNvSpPr txBox="1"/>
          <p:nvPr/>
        </p:nvSpPr>
        <p:spPr>
          <a:xfrm>
            <a:off x="9547935" y="1461856"/>
            <a:ext cx="10860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Guidance</a:t>
            </a:r>
          </a:p>
        </p:txBody>
      </p:sp>
      <p:sp>
        <p:nvSpPr>
          <p:cNvPr id="21" name="TextBox 20">
            <a:extLst>
              <a:ext uri="{FF2B5EF4-FFF2-40B4-BE49-F238E27FC236}">
                <a16:creationId xmlns:a16="http://schemas.microsoft.com/office/drawing/2014/main" id="{89FC43A5-D7DA-26B1-AD14-BC5A662F5F36}"/>
              </a:ext>
            </a:extLst>
          </p:cNvPr>
          <p:cNvSpPr txBox="1"/>
          <p:nvPr/>
        </p:nvSpPr>
        <p:spPr>
          <a:xfrm>
            <a:off x="4028983" y="6070845"/>
            <a:ext cx="9972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Mentor</a:t>
            </a:r>
          </a:p>
        </p:txBody>
      </p:sp>
    </p:spTree>
    <p:extLst>
      <p:ext uri="{BB962C8B-B14F-4D97-AF65-F5344CB8AC3E}">
        <p14:creationId xmlns:p14="http://schemas.microsoft.com/office/powerpoint/2010/main" val="412673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A5FD-EBF8-294A-41D7-AEBBBAE516A2}"/>
              </a:ext>
            </a:extLst>
          </p:cNvPr>
          <p:cNvSpPr>
            <a:spLocks noGrp="1"/>
          </p:cNvSpPr>
          <p:nvPr>
            <p:ph type="title"/>
          </p:nvPr>
        </p:nvSpPr>
        <p:spPr>
          <a:xfrm>
            <a:off x="1097280" y="286603"/>
            <a:ext cx="10058400" cy="1450757"/>
          </a:xfrm>
        </p:spPr>
        <p:txBody>
          <a:bodyPr>
            <a:normAutofit/>
          </a:bodyPr>
          <a:lstStyle/>
          <a:p>
            <a:r>
              <a:rPr lang="en-GB">
                <a:latin typeface="Georgia Pro"/>
                <a:cs typeface="Calibri Light"/>
              </a:rPr>
              <a:t>Themes Identified Word/Picture Association</a:t>
            </a:r>
            <a:endParaRPr lang="en-US">
              <a:latin typeface="Georgia Pro"/>
            </a:endParaRPr>
          </a:p>
        </p:txBody>
      </p:sp>
      <p:graphicFrame>
        <p:nvGraphicFramePr>
          <p:cNvPr id="7" name="Content Placeholder 2">
            <a:extLst>
              <a:ext uri="{FF2B5EF4-FFF2-40B4-BE49-F238E27FC236}">
                <a16:creationId xmlns:a16="http://schemas.microsoft.com/office/drawing/2014/main" id="{FF3935FC-81F1-99A5-3091-EA98AC15D929}"/>
              </a:ext>
            </a:extLst>
          </p:cNvPr>
          <p:cNvGraphicFramePr>
            <a:graphicFrameLocks noGrp="1"/>
          </p:cNvGraphicFramePr>
          <p:nvPr>
            <p:ph idx="1"/>
            <p:extLst>
              <p:ext uri="{D42A27DB-BD31-4B8C-83A1-F6EECF244321}">
                <p14:modId xmlns:p14="http://schemas.microsoft.com/office/powerpoint/2010/main" val="149263551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4361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F61A8-E6D8-4277-CAE9-8DC85C9841F2}"/>
              </a:ext>
            </a:extLst>
          </p:cNvPr>
          <p:cNvSpPr>
            <a:spLocks noGrp="1"/>
          </p:cNvSpPr>
          <p:nvPr>
            <p:ph type="title"/>
          </p:nvPr>
        </p:nvSpPr>
        <p:spPr/>
        <p:txBody>
          <a:bodyPr>
            <a:normAutofit/>
          </a:bodyPr>
          <a:lstStyle/>
          <a:p>
            <a:r>
              <a:rPr lang="en-US">
                <a:latin typeface="Georgia Pro"/>
                <a:cs typeface="Calibri Light"/>
              </a:rPr>
              <a:t>Secondary Research Findings</a:t>
            </a:r>
            <a:endParaRPr lang="en-US">
              <a:latin typeface="Georgia Pro"/>
            </a:endParaRPr>
          </a:p>
        </p:txBody>
      </p:sp>
      <p:graphicFrame>
        <p:nvGraphicFramePr>
          <p:cNvPr id="6" name="Content Placeholder 2">
            <a:extLst>
              <a:ext uri="{FF2B5EF4-FFF2-40B4-BE49-F238E27FC236}">
                <a16:creationId xmlns:a16="http://schemas.microsoft.com/office/drawing/2014/main" id="{8A17637D-D1CE-1BFE-2C1B-CF10588461E7}"/>
              </a:ext>
            </a:extLst>
          </p:cNvPr>
          <p:cNvGraphicFramePr>
            <a:graphicFrameLocks noGrp="1"/>
          </p:cNvGraphicFramePr>
          <p:nvPr>
            <p:ph idx="1"/>
            <p:extLst>
              <p:ext uri="{D42A27DB-BD31-4B8C-83A1-F6EECF244321}">
                <p14:modId xmlns:p14="http://schemas.microsoft.com/office/powerpoint/2010/main" val="188502431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0336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028E-A0DC-5FA5-B486-7AA9882C2D67}"/>
              </a:ext>
            </a:extLst>
          </p:cNvPr>
          <p:cNvSpPr>
            <a:spLocks noGrp="1"/>
          </p:cNvSpPr>
          <p:nvPr>
            <p:ph type="title"/>
          </p:nvPr>
        </p:nvSpPr>
        <p:spPr>
          <a:xfrm>
            <a:off x="1097280" y="286603"/>
            <a:ext cx="10058400" cy="1450757"/>
          </a:xfrm>
        </p:spPr>
        <p:txBody>
          <a:bodyPr>
            <a:normAutofit/>
          </a:bodyPr>
          <a:lstStyle/>
          <a:p>
            <a:pPr>
              <a:spcBef>
                <a:spcPts val="1000"/>
              </a:spcBef>
            </a:pPr>
            <a:r>
              <a:rPr lang="en-US">
                <a:latin typeface="Georgia Pro"/>
                <a:cs typeface="Calibri Light"/>
              </a:rPr>
              <a:t>Research Question: </a:t>
            </a:r>
            <a:r>
              <a:rPr lang="en-GB">
                <a:latin typeface="Georgia Pro"/>
                <a:cs typeface="Calibri"/>
              </a:rPr>
              <a:t>What Services do Students Need?</a:t>
            </a:r>
            <a:endParaRPr lang="en-US">
              <a:latin typeface="Georgia Pro"/>
              <a:ea typeface="+mj-lt"/>
              <a:cs typeface="+mj-lt"/>
            </a:endParaRPr>
          </a:p>
        </p:txBody>
      </p:sp>
      <p:graphicFrame>
        <p:nvGraphicFramePr>
          <p:cNvPr id="6" name="Content Placeholder 2">
            <a:extLst>
              <a:ext uri="{FF2B5EF4-FFF2-40B4-BE49-F238E27FC236}">
                <a16:creationId xmlns:a16="http://schemas.microsoft.com/office/drawing/2014/main" id="{13EE97F1-818E-E4D2-7158-CC46896C53EC}"/>
              </a:ext>
            </a:extLst>
          </p:cNvPr>
          <p:cNvGraphicFramePr>
            <a:graphicFrameLocks noGrp="1"/>
          </p:cNvGraphicFramePr>
          <p:nvPr>
            <p:ph idx="1"/>
            <p:extLst>
              <p:ext uri="{D42A27DB-BD31-4B8C-83A1-F6EECF244321}">
                <p14:modId xmlns:p14="http://schemas.microsoft.com/office/powerpoint/2010/main" val="256012253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357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965D-19FE-62E7-059F-20D87758E219}"/>
              </a:ext>
            </a:extLst>
          </p:cNvPr>
          <p:cNvSpPr>
            <a:spLocks noGrp="1"/>
          </p:cNvSpPr>
          <p:nvPr>
            <p:ph type="title"/>
          </p:nvPr>
        </p:nvSpPr>
        <p:spPr/>
        <p:txBody>
          <a:bodyPr/>
          <a:lstStyle/>
          <a:p>
            <a:r>
              <a:rPr lang="en-US">
                <a:latin typeface="Georgia Pro"/>
                <a:cs typeface="Calibri Light"/>
              </a:rPr>
              <a:t>Standout Quotes for Research Q 1</a:t>
            </a:r>
            <a:endParaRPr lang="en-US">
              <a:latin typeface="Georgia Pro"/>
            </a:endParaRPr>
          </a:p>
        </p:txBody>
      </p:sp>
      <p:sp>
        <p:nvSpPr>
          <p:cNvPr id="3" name="Content Placeholder 2">
            <a:extLst>
              <a:ext uri="{FF2B5EF4-FFF2-40B4-BE49-F238E27FC236}">
                <a16:creationId xmlns:a16="http://schemas.microsoft.com/office/drawing/2014/main" id="{03E74B43-0308-0277-A36A-E5DC43F17957}"/>
              </a:ext>
            </a:extLst>
          </p:cNvPr>
          <p:cNvSpPr>
            <a:spLocks noGrp="1"/>
          </p:cNvSpPr>
          <p:nvPr>
            <p:ph idx="1"/>
          </p:nvPr>
        </p:nvSpPr>
        <p:spPr/>
        <p:txBody>
          <a:bodyPr vert="horz" lIns="91440" tIns="45720" rIns="91440" bIns="45720" rtlCol="0" anchor="t">
            <a:normAutofit/>
          </a:bodyPr>
          <a:lstStyle/>
          <a:p>
            <a:pPr marL="0" indent="0">
              <a:buNone/>
            </a:pPr>
            <a:r>
              <a:rPr lang="en-US" i="1">
                <a:ea typeface="+mn-lt"/>
                <a:cs typeface="+mn-lt"/>
              </a:rPr>
              <a:t> </a:t>
            </a:r>
            <a:r>
              <a:rPr lang="en-US" i="1">
                <a:latin typeface="Georgia Pro"/>
                <a:ea typeface="+mn-lt"/>
                <a:cs typeface="+mn-lt"/>
              </a:rPr>
              <a:t>"I work as an RA...so living where I work and navigating that as a student is difficult"</a:t>
            </a:r>
          </a:p>
          <a:p>
            <a:r>
              <a:rPr lang="en-US" i="1">
                <a:latin typeface="Georgia Pro"/>
                <a:cs typeface="Calibri"/>
              </a:rPr>
              <a:t>"</a:t>
            </a:r>
            <a:r>
              <a:rPr lang="en-US" i="1">
                <a:latin typeface="Georgia Pro"/>
                <a:ea typeface="+mn-lt"/>
                <a:cs typeface="+mn-lt"/>
              </a:rPr>
              <a:t>My advisor kind of screwed me over a little bit freshman year, so I'm not really a big fan of using their services. I lost a scholarship because of them."</a:t>
            </a:r>
          </a:p>
          <a:p>
            <a:r>
              <a:rPr lang="en-US" i="1">
                <a:latin typeface="Georgia Pro"/>
                <a:cs typeface="Calibri"/>
              </a:rPr>
              <a:t>"</a:t>
            </a:r>
            <a:r>
              <a:rPr lang="en-US" i="1">
                <a:latin typeface="Georgia Pro"/>
                <a:ea typeface="+mn-lt"/>
                <a:cs typeface="+mn-lt"/>
              </a:rPr>
              <a:t>Being a peer mentor, my whole job is to advocate for those specific resources like tutoring... and I know a ton of people don't use them because I feel like they just don't know where to start."</a:t>
            </a:r>
          </a:p>
          <a:p>
            <a:r>
              <a:rPr lang="en-US" i="1">
                <a:latin typeface="Georgia Pro"/>
                <a:ea typeface="+mn-lt"/>
                <a:cs typeface="+mn-lt"/>
              </a:rPr>
              <a:t>"Something that I think would help me and other business students at Texas State would be something like weekly opportunities to get to know other business students and talk to professors or other business-minded professionals  to gain more tips about my specific career path, whether that be through meetings in McCoy or just some type of social gathering on campus."</a:t>
            </a:r>
          </a:p>
        </p:txBody>
      </p:sp>
      <p:sp>
        <p:nvSpPr>
          <p:cNvPr id="4" name="TextBox 3">
            <a:extLst>
              <a:ext uri="{FF2B5EF4-FFF2-40B4-BE49-F238E27FC236}">
                <a16:creationId xmlns:a16="http://schemas.microsoft.com/office/drawing/2014/main" id="{E954FC68-DEE8-98C5-EF8D-6D685693A468}"/>
              </a:ext>
            </a:extLst>
          </p:cNvPr>
          <p:cNvSpPr txBox="1"/>
          <p:nvPr/>
        </p:nvSpPr>
        <p:spPr>
          <a:xfrm>
            <a:off x="1098464" y="647457"/>
            <a:ext cx="336912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a:latin typeface="Georgia Pro"/>
              </a:rPr>
              <a:t>What services do students need?</a:t>
            </a:r>
            <a:endParaRPr lang="en-GB" i="1">
              <a:latin typeface="Georgia Pro"/>
              <a:cs typeface="Calibri"/>
            </a:endParaRPr>
          </a:p>
        </p:txBody>
      </p:sp>
    </p:spTree>
    <p:extLst>
      <p:ext uri="{BB962C8B-B14F-4D97-AF65-F5344CB8AC3E}">
        <p14:creationId xmlns:p14="http://schemas.microsoft.com/office/powerpoint/2010/main" val="3267867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028E-A0DC-5FA5-B486-7AA9882C2D67}"/>
              </a:ext>
            </a:extLst>
          </p:cNvPr>
          <p:cNvSpPr>
            <a:spLocks noGrp="1"/>
          </p:cNvSpPr>
          <p:nvPr>
            <p:ph type="title"/>
          </p:nvPr>
        </p:nvSpPr>
        <p:spPr>
          <a:xfrm>
            <a:off x="1097280" y="286603"/>
            <a:ext cx="10058400" cy="1450757"/>
          </a:xfrm>
        </p:spPr>
        <p:txBody>
          <a:bodyPr>
            <a:normAutofit/>
          </a:bodyPr>
          <a:lstStyle/>
          <a:p>
            <a:r>
              <a:rPr lang="en-US">
                <a:latin typeface="Georgia Pro"/>
                <a:cs typeface="Calibri Light"/>
              </a:rPr>
              <a:t>Recommendations</a:t>
            </a:r>
            <a:endParaRPr lang="en-US">
              <a:latin typeface="Georgia Pro"/>
            </a:endParaRPr>
          </a:p>
        </p:txBody>
      </p:sp>
      <p:graphicFrame>
        <p:nvGraphicFramePr>
          <p:cNvPr id="5" name="Content Placeholder 2">
            <a:extLst>
              <a:ext uri="{FF2B5EF4-FFF2-40B4-BE49-F238E27FC236}">
                <a16:creationId xmlns:a16="http://schemas.microsoft.com/office/drawing/2014/main" id="{FEDF3242-BEF6-F161-05C4-29DFCCE16F5C}"/>
              </a:ext>
            </a:extLst>
          </p:cNvPr>
          <p:cNvGraphicFramePr>
            <a:graphicFrameLocks noGrp="1"/>
          </p:cNvGraphicFramePr>
          <p:nvPr>
            <p:ph idx="1"/>
            <p:extLst>
              <p:ext uri="{D42A27DB-BD31-4B8C-83A1-F6EECF244321}">
                <p14:modId xmlns:p14="http://schemas.microsoft.com/office/powerpoint/2010/main" val="4221828366"/>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572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E3E9-39F0-B02A-8DB8-DED6F848F65F}"/>
              </a:ext>
            </a:extLst>
          </p:cNvPr>
          <p:cNvSpPr>
            <a:spLocks noGrp="1"/>
          </p:cNvSpPr>
          <p:nvPr>
            <p:ph type="title"/>
          </p:nvPr>
        </p:nvSpPr>
        <p:spPr>
          <a:xfrm>
            <a:off x="1097280" y="1022246"/>
            <a:ext cx="10058400" cy="750962"/>
          </a:xfrm>
        </p:spPr>
        <p:txBody>
          <a:bodyPr wrap="square" anchor="t">
            <a:normAutofit/>
          </a:bodyPr>
          <a:lstStyle/>
          <a:p>
            <a:r>
              <a:rPr lang="en-GB">
                <a:latin typeface="Georgia Pro"/>
              </a:rPr>
              <a:t>Executive Summary</a:t>
            </a:r>
          </a:p>
        </p:txBody>
      </p:sp>
      <p:graphicFrame>
        <p:nvGraphicFramePr>
          <p:cNvPr id="15" name="Content Placeholder 2">
            <a:extLst>
              <a:ext uri="{FF2B5EF4-FFF2-40B4-BE49-F238E27FC236}">
                <a16:creationId xmlns:a16="http://schemas.microsoft.com/office/drawing/2014/main" id="{3DDB1AD1-AF2D-8C76-CFA3-94D763667B93}"/>
              </a:ext>
            </a:extLst>
          </p:cNvPr>
          <p:cNvGraphicFramePr>
            <a:graphicFrameLocks noGrp="1"/>
          </p:cNvGraphicFramePr>
          <p:nvPr>
            <p:ph idx="1"/>
            <p:extLst>
              <p:ext uri="{D42A27DB-BD31-4B8C-83A1-F6EECF244321}">
                <p14:modId xmlns:p14="http://schemas.microsoft.com/office/powerpoint/2010/main" val="1191790090"/>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621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028E-A0DC-5FA5-B486-7AA9882C2D67}"/>
              </a:ext>
            </a:extLst>
          </p:cNvPr>
          <p:cNvSpPr>
            <a:spLocks noGrp="1"/>
          </p:cNvSpPr>
          <p:nvPr>
            <p:ph type="title"/>
          </p:nvPr>
        </p:nvSpPr>
        <p:spPr>
          <a:xfrm>
            <a:off x="1097280" y="286603"/>
            <a:ext cx="10058400" cy="1450757"/>
          </a:xfrm>
        </p:spPr>
        <p:txBody>
          <a:bodyPr>
            <a:normAutofit fontScale="90000"/>
          </a:bodyPr>
          <a:lstStyle/>
          <a:p>
            <a:pPr>
              <a:spcBef>
                <a:spcPts val="1000"/>
              </a:spcBef>
            </a:pPr>
            <a:r>
              <a:rPr lang="en-US" sz="3900">
                <a:latin typeface="Georgia Pro"/>
                <a:ea typeface="+mj-lt"/>
                <a:cs typeface="+mj-lt"/>
              </a:rPr>
              <a:t>Research Question 2</a:t>
            </a:r>
            <a:r>
              <a:rPr lang="en-GB" sz="3900">
                <a:latin typeface="Georgia Pro"/>
                <a:ea typeface="+mj-lt"/>
                <a:cs typeface="+mj-lt"/>
              </a:rPr>
              <a:t>: </a:t>
            </a:r>
            <a:r>
              <a:rPr lang="en-GB" sz="3900" b="1">
                <a:latin typeface="Georgia Pro"/>
                <a:ea typeface="+mj-lt"/>
                <a:cs typeface="+mj-lt"/>
              </a:rPr>
              <a:t>What services do students perceive they need to be successful? </a:t>
            </a:r>
            <a:endParaRPr lang="en-US" sz="3900">
              <a:latin typeface="Georgia Pro"/>
            </a:endParaRPr>
          </a:p>
        </p:txBody>
      </p:sp>
      <p:graphicFrame>
        <p:nvGraphicFramePr>
          <p:cNvPr id="6" name="Content Placeholder 2">
            <a:extLst>
              <a:ext uri="{FF2B5EF4-FFF2-40B4-BE49-F238E27FC236}">
                <a16:creationId xmlns:a16="http://schemas.microsoft.com/office/drawing/2014/main" id="{13EE97F1-818E-E4D2-7158-CC46896C53EC}"/>
              </a:ext>
            </a:extLst>
          </p:cNvPr>
          <p:cNvGraphicFramePr>
            <a:graphicFrameLocks noGrp="1"/>
          </p:cNvGraphicFramePr>
          <p:nvPr>
            <p:ph idx="1"/>
            <p:extLst>
              <p:ext uri="{D42A27DB-BD31-4B8C-83A1-F6EECF244321}">
                <p14:modId xmlns:p14="http://schemas.microsoft.com/office/powerpoint/2010/main" val="3698861126"/>
              </p:ext>
            </p:extLst>
          </p:nvPr>
        </p:nvGraphicFramePr>
        <p:xfrm>
          <a:off x="593896" y="1876574"/>
          <a:ext cx="10857389" cy="4614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7717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965D-19FE-62E7-059F-20D87758E219}"/>
              </a:ext>
            </a:extLst>
          </p:cNvPr>
          <p:cNvSpPr>
            <a:spLocks noGrp="1"/>
          </p:cNvSpPr>
          <p:nvPr>
            <p:ph type="title"/>
          </p:nvPr>
        </p:nvSpPr>
        <p:spPr/>
        <p:txBody>
          <a:bodyPr/>
          <a:lstStyle/>
          <a:p>
            <a:r>
              <a:rPr lang="en-US">
                <a:latin typeface="Georgia Pro"/>
                <a:cs typeface="Calibri Light"/>
              </a:rPr>
              <a:t>Standout Quotes for Research Q 2</a:t>
            </a:r>
            <a:endParaRPr lang="en-US">
              <a:latin typeface="Georgia Pro"/>
            </a:endParaRPr>
          </a:p>
        </p:txBody>
      </p:sp>
      <p:graphicFrame>
        <p:nvGraphicFramePr>
          <p:cNvPr id="8" name="Content Placeholder 2">
            <a:extLst>
              <a:ext uri="{FF2B5EF4-FFF2-40B4-BE49-F238E27FC236}">
                <a16:creationId xmlns:a16="http://schemas.microsoft.com/office/drawing/2014/main" id="{CBCEF3C3-4A29-821B-E527-D41FB0CF6944}"/>
              </a:ext>
            </a:extLst>
          </p:cNvPr>
          <p:cNvGraphicFramePr>
            <a:graphicFrameLocks noGrp="1"/>
          </p:cNvGraphicFramePr>
          <p:nvPr>
            <p:ph idx="1"/>
            <p:extLst>
              <p:ext uri="{D42A27DB-BD31-4B8C-83A1-F6EECF244321}">
                <p14:modId xmlns:p14="http://schemas.microsoft.com/office/powerpoint/2010/main" val="2058046671"/>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9E48526-3F45-EF02-596E-78DAC51A120D}"/>
              </a:ext>
            </a:extLst>
          </p:cNvPr>
          <p:cNvSpPr txBox="1"/>
          <p:nvPr/>
        </p:nvSpPr>
        <p:spPr>
          <a:xfrm>
            <a:off x="1098096" y="635454"/>
            <a:ext cx="62538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a:latin typeface="Georgia Pro"/>
              </a:rPr>
              <a:t>What services do students perceive they need to be successful?</a:t>
            </a:r>
            <a:endParaRPr lang="en-GB" i="1">
              <a:latin typeface="Georgia Pro"/>
              <a:cs typeface="Calibri"/>
            </a:endParaRPr>
          </a:p>
        </p:txBody>
      </p:sp>
    </p:spTree>
    <p:extLst>
      <p:ext uri="{BB962C8B-B14F-4D97-AF65-F5344CB8AC3E}">
        <p14:creationId xmlns:p14="http://schemas.microsoft.com/office/powerpoint/2010/main" val="375883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028E-A0DC-5FA5-B486-7AA9882C2D67}"/>
              </a:ext>
            </a:extLst>
          </p:cNvPr>
          <p:cNvSpPr>
            <a:spLocks noGrp="1"/>
          </p:cNvSpPr>
          <p:nvPr>
            <p:ph type="title"/>
          </p:nvPr>
        </p:nvSpPr>
        <p:spPr>
          <a:xfrm>
            <a:off x="1097280" y="286603"/>
            <a:ext cx="10058400" cy="1450757"/>
          </a:xfrm>
        </p:spPr>
        <p:txBody>
          <a:bodyPr>
            <a:normAutofit/>
          </a:bodyPr>
          <a:lstStyle/>
          <a:p>
            <a:r>
              <a:rPr lang="en-US">
                <a:latin typeface="Georgia Pro"/>
                <a:cs typeface="Calibri Light"/>
              </a:rPr>
              <a:t>Recommendations</a:t>
            </a:r>
            <a:endParaRPr lang="en-US">
              <a:latin typeface="Georgia Pro"/>
            </a:endParaRPr>
          </a:p>
        </p:txBody>
      </p:sp>
      <p:graphicFrame>
        <p:nvGraphicFramePr>
          <p:cNvPr id="5" name="Content Placeholder 2">
            <a:extLst>
              <a:ext uri="{FF2B5EF4-FFF2-40B4-BE49-F238E27FC236}">
                <a16:creationId xmlns:a16="http://schemas.microsoft.com/office/drawing/2014/main" id="{F5533F32-6E5F-A094-731E-8C7DD141B8A5}"/>
              </a:ext>
            </a:extLst>
          </p:cNvPr>
          <p:cNvGraphicFramePr>
            <a:graphicFrameLocks noGrp="1"/>
          </p:cNvGraphicFramePr>
          <p:nvPr>
            <p:ph idx="1"/>
            <p:extLst>
              <p:ext uri="{D42A27DB-BD31-4B8C-83A1-F6EECF244321}">
                <p14:modId xmlns:p14="http://schemas.microsoft.com/office/powerpoint/2010/main" val="1635583984"/>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6338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028E-A0DC-5FA5-B486-7AA9882C2D67}"/>
              </a:ext>
            </a:extLst>
          </p:cNvPr>
          <p:cNvSpPr>
            <a:spLocks noGrp="1"/>
          </p:cNvSpPr>
          <p:nvPr>
            <p:ph type="title"/>
          </p:nvPr>
        </p:nvSpPr>
        <p:spPr>
          <a:xfrm>
            <a:off x="1097280" y="286603"/>
            <a:ext cx="10058400" cy="1450757"/>
          </a:xfrm>
        </p:spPr>
        <p:txBody>
          <a:bodyPr>
            <a:normAutofit/>
          </a:bodyPr>
          <a:lstStyle/>
          <a:p>
            <a:pPr>
              <a:spcBef>
                <a:spcPts val="1000"/>
              </a:spcBef>
            </a:pPr>
            <a:r>
              <a:rPr lang="en-US" sz="2500">
                <a:latin typeface="Georgia Pro"/>
                <a:ea typeface="+mj-lt"/>
                <a:cs typeface="+mj-lt"/>
              </a:rPr>
              <a:t>Research Question 3</a:t>
            </a:r>
            <a:r>
              <a:rPr lang="en-GB" sz="2500">
                <a:latin typeface="Georgia Pro"/>
                <a:ea typeface="+mj-lt"/>
                <a:cs typeface="+mj-lt"/>
              </a:rPr>
              <a:t>: </a:t>
            </a:r>
            <a:r>
              <a:rPr lang="en-GB" sz="2500" b="1">
                <a:latin typeface="Georgia Pro"/>
                <a:ea typeface="+mj-lt"/>
                <a:cs typeface="+mj-lt"/>
              </a:rPr>
              <a:t>How can we successfully advertise the new McCoy College of Business Student Success Center at Texas State University and its offerings to the entire undergraduate community? </a:t>
            </a:r>
            <a:endParaRPr lang="en-US" sz="3900" b="1">
              <a:latin typeface="Georgia Pro"/>
            </a:endParaRPr>
          </a:p>
        </p:txBody>
      </p:sp>
      <p:graphicFrame>
        <p:nvGraphicFramePr>
          <p:cNvPr id="6" name="Content Placeholder 2">
            <a:extLst>
              <a:ext uri="{FF2B5EF4-FFF2-40B4-BE49-F238E27FC236}">
                <a16:creationId xmlns:a16="http://schemas.microsoft.com/office/drawing/2014/main" id="{13EE97F1-818E-E4D2-7158-CC46896C53EC}"/>
              </a:ext>
            </a:extLst>
          </p:cNvPr>
          <p:cNvGraphicFramePr>
            <a:graphicFrameLocks noGrp="1"/>
          </p:cNvGraphicFramePr>
          <p:nvPr>
            <p:ph idx="1"/>
            <p:extLst>
              <p:ext uri="{D42A27DB-BD31-4B8C-83A1-F6EECF244321}">
                <p14:modId xmlns:p14="http://schemas.microsoft.com/office/powerpoint/2010/main" val="3292822265"/>
              </p:ext>
            </p:extLst>
          </p:nvPr>
        </p:nvGraphicFramePr>
        <p:xfrm>
          <a:off x="593896" y="1876574"/>
          <a:ext cx="10857389" cy="4614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844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965D-19FE-62E7-059F-20D87758E219}"/>
              </a:ext>
            </a:extLst>
          </p:cNvPr>
          <p:cNvSpPr>
            <a:spLocks noGrp="1"/>
          </p:cNvSpPr>
          <p:nvPr>
            <p:ph type="title"/>
          </p:nvPr>
        </p:nvSpPr>
        <p:spPr/>
        <p:txBody>
          <a:bodyPr/>
          <a:lstStyle/>
          <a:p>
            <a:r>
              <a:rPr lang="en-US">
                <a:latin typeface="Georgia Pro"/>
                <a:cs typeface="Calibri Light"/>
              </a:rPr>
              <a:t>Standout Quotes for Research Q 3</a:t>
            </a:r>
            <a:endParaRPr lang="en-US">
              <a:latin typeface="Georgia Pro"/>
              <a:cs typeface="Times New Roman"/>
            </a:endParaRPr>
          </a:p>
        </p:txBody>
      </p:sp>
      <p:graphicFrame>
        <p:nvGraphicFramePr>
          <p:cNvPr id="8" name="Content Placeholder 2">
            <a:extLst>
              <a:ext uri="{FF2B5EF4-FFF2-40B4-BE49-F238E27FC236}">
                <a16:creationId xmlns:a16="http://schemas.microsoft.com/office/drawing/2014/main" id="{768BACDB-A659-7F46-24B1-626ED201FA97}"/>
              </a:ext>
            </a:extLst>
          </p:cNvPr>
          <p:cNvGraphicFramePr>
            <a:graphicFrameLocks noGrp="1"/>
          </p:cNvGraphicFramePr>
          <p:nvPr>
            <p:ph idx="1"/>
            <p:extLst>
              <p:ext uri="{D42A27DB-BD31-4B8C-83A1-F6EECF244321}">
                <p14:modId xmlns:p14="http://schemas.microsoft.com/office/powerpoint/2010/main" val="3001161472"/>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46B703D-FD64-3350-F93D-85B928D90417}"/>
              </a:ext>
            </a:extLst>
          </p:cNvPr>
          <p:cNvSpPr txBox="1"/>
          <p:nvPr/>
        </p:nvSpPr>
        <p:spPr>
          <a:xfrm>
            <a:off x="1098096" y="481680"/>
            <a:ext cx="86487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i="1">
                <a:solidFill>
                  <a:srgbClr val="444444"/>
                </a:solidFill>
                <a:latin typeface="Times New Roman"/>
                <a:cs typeface="Arial"/>
              </a:rPr>
              <a:t>How can we successfully advertise the new McCoy College of Business Student Success Center at Texas State University and its offerings to the entire undergraduate community? </a:t>
            </a:r>
            <a:r>
              <a:rPr lang="en-US" i="1">
                <a:solidFill>
                  <a:srgbClr val="444444"/>
                </a:solidFill>
                <a:latin typeface="Times New Roman"/>
                <a:cs typeface="Arial"/>
              </a:rPr>
              <a:t>​</a:t>
            </a:r>
            <a:endParaRPr lang="en-US" i="1">
              <a:latin typeface="Times New Roman"/>
              <a:cs typeface="Calibri"/>
            </a:endParaRPr>
          </a:p>
        </p:txBody>
      </p:sp>
    </p:spTree>
    <p:extLst>
      <p:ext uri="{BB962C8B-B14F-4D97-AF65-F5344CB8AC3E}">
        <p14:creationId xmlns:p14="http://schemas.microsoft.com/office/powerpoint/2010/main" val="2682973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8028E-A0DC-5FA5-B486-7AA9882C2D67}"/>
              </a:ext>
            </a:extLst>
          </p:cNvPr>
          <p:cNvSpPr>
            <a:spLocks noGrp="1"/>
          </p:cNvSpPr>
          <p:nvPr>
            <p:ph type="title"/>
          </p:nvPr>
        </p:nvSpPr>
        <p:spPr>
          <a:xfrm>
            <a:off x="1097280" y="286603"/>
            <a:ext cx="10058400" cy="1450757"/>
          </a:xfrm>
        </p:spPr>
        <p:txBody>
          <a:bodyPr>
            <a:normAutofit/>
          </a:bodyPr>
          <a:lstStyle/>
          <a:p>
            <a:r>
              <a:rPr lang="en-US">
                <a:latin typeface="Georgia Pro"/>
                <a:cs typeface="Calibri Light"/>
              </a:rPr>
              <a:t>Recommendations</a:t>
            </a:r>
            <a:endParaRPr lang="en-US">
              <a:latin typeface="Georgia Pro"/>
            </a:endParaRPr>
          </a:p>
        </p:txBody>
      </p:sp>
      <p:graphicFrame>
        <p:nvGraphicFramePr>
          <p:cNvPr id="5" name="Content Placeholder 2">
            <a:extLst>
              <a:ext uri="{FF2B5EF4-FFF2-40B4-BE49-F238E27FC236}">
                <a16:creationId xmlns:a16="http://schemas.microsoft.com/office/drawing/2014/main" id="{8B2E2581-4183-29D3-48D8-D6F120108BA2}"/>
              </a:ext>
            </a:extLst>
          </p:cNvPr>
          <p:cNvGraphicFramePr>
            <a:graphicFrameLocks noGrp="1"/>
          </p:cNvGraphicFramePr>
          <p:nvPr>
            <p:ph idx="1"/>
            <p:extLst>
              <p:ext uri="{D42A27DB-BD31-4B8C-83A1-F6EECF244321}">
                <p14:modId xmlns:p14="http://schemas.microsoft.com/office/powerpoint/2010/main" val="84307445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6548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3E09-D48A-E00D-4134-F612E01E0A6F}"/>
              </a:ext>
            </a:extLst>
          </p:cNvPr>
          <p:cNvSpPr>
            <a:spLocks noGrp="1"/>
          </p:cNvSpPr>
          <p:nvPr>
            <p:ph type="title"/>
          </p:nvPr>
        </p:nvSpPr>
        <p:spPr>
          <a:xfrm>
            <a:off x="1097280" y="286603"/>
            <a:ext cx="10058400" cy="1450757"/>
          </a:xfrm>
        </p:spPr>
        <p:txBody>
          <a:bodyPr>
            <a:normAutofit/>
          </a:bodyPr>
          <a:lstStyle/>
          <a:p>
            <a:r>
              <a:rPr lang="en-US">
                <a:latin typeface="Georgia Pro"/>
                <a:cs typeface="Calibri Light"/>
              </a:rPr>
              <a:t>Other</a:t>
            </a:r>
            <a:endParaRPr lang="en-US">
              <a:latin typeface="Georgia Pro"/>
            </a:endParaRPr>
          </a:p>
        </p:txBody>
      </p:sp>
      <p:sp>
        <p:nvSpPr>
          <p:cNvPr id="3" name="Content Placeholder 2">
            <a:extLst>
              <a:ext uri="{FF2B5EF4-FFF2-40B4-BE49-F238E27FC236}">
                <a16:creationId xmlns:a16="http://schemas.microsoft.com/office/drawing/2014/main" id="{67118789-AAEF-90A2-2C8E-00372519156E}"/>
              </a:ext>
            </a:extLst>
          </p:cNvPr>
          <p:cNvSpPr>
            <a:spLocks noGrp="1"/>
          </p:cNvSpPr>
          <p:nvPr>
            <p:ph idx="1"/>
          </p:nvPr>
        </p:nvSpPr>
        <p:spPr>
          <a:xfrm>
            <a:off x="1097279" y="1845734"/>
            <a:ext cx="6454987" cy="4023360"/>
          </a:xfrm>
        </p:spPr>
        <p:txBody>
          <a:bodyPr vert="horz" lIns="91440" tIns="45720" rIns="91440" bIns="45720" rtlCol="0" anchor="t">
            <a:normAutofit fontScale="92500" lnSpcReduction="10000"/>
          </a:bodyPr>
          <a:lstStyle/>
          <a:p>
            <a:pPr marL="0" indent="0">
              <a:buNone/>
            </a:pPr>
            <a:r>
              <a:rPr lang="en-US" b="1">
                <a:latin typeface="Georgia Pro"/>
                <a:cs typeface="Calibri"/>
              </a:rPr>
              <a:t>Mental Health Counselling – Walk in Counselor at the MSSC</a:t>
            </a:r>
            <a:endParaRPr lang="en-US">
              <a:latin typeface="Georgia Pro"/>
            </a:endParaRPr>
          </a:p>
          <a:p>
            <a:r>
              <a:rPr lang="en-US" i="1">
                <a:latin typeface="Georgia Pro"/>
                <a:cs typeface="Calibri"/>
              </a:rPr>
              <a:t>"</a:t>
            </a:r>
            <a:r>
              <a:rPr lang="en-US" i="1">
                <a:latin typeface="Georgia Pro"/>
                <a:ea typeface="+mn-lt"/>
                <a:cs typeface="+mn-lt"/>
              </a:rPr>
              <a:t>It's hard for them to for some students to admit that they need assistance with that sort of thing."</a:t>
            </a:r>
          </a:p>
          <a:p>
            <a:r>
              <a:rPr lang="en-US" i="1">
                <a:latin typeface="Georgia Pro"/>
                <a:ea typeface="+mn-lt"/>
                <a:cs typeface="+mn-lt"/>
              </a:rPr>
              <a:t>"If that's going to be advertised, it needs to be significantly different than the way it's done right now because every person I know who's tried to use that has been told no, because there's no appointments left, or it just doesn't seem to work right now."</a:t>
            </a:r>
            <a:endParaRPr lang="en-US" i="1">
              <a:latin typeface="Georgia Pro"/>
              <a:cs typeface="Calibri"/>
            </a:endParaRPr>
          </a:p>
          <a:p>
            <a:pPr marL="0" indent="0">
              <a:buNone/>
            </a:pPr>
            <a:r>
              <a:rPr lang="en-US" b="1">
                <a:latin typeface="Georgia Pro"/>
                <a:ea typeface="+mn-lt"/>
                <a:cs typeface="+mn-lt"/>
              </a:rPr>
              <a:t>Registering for Classes – Mentoring (sample degree paths)</a:t>
            </a:r>
          </a:p>
          <a:p>
            <a:r>
              <a:rPr lang="en-US" i="1">
                <a:latin typeface="Georgia Pro"/>
                <a:ea typeface="+mn-lt"/>
                <a:cs typeface="+mn-lt"/>
              </a:rPr>
              <a:t>"More description about each professor in the classes and how they're structured would be nice."</a:t>
            </a:r>
          </a:p>
        </p:txBody>
      </p:sp>
      <p:pic>
        <p:nvPicPr>
          <p:cNvPr id="16" name="Graphic 15" descr="Fingerprint">
            <a:extLst>
              <a:ext uri="{FF2B5EF4-FFF2-40B4-BE49-F238E27FC236}">
                <a16:creationId xmlns:a16="http://schemas.microsoft.com/office/drawing/2014/main" id="{36122D7F-9B7D-543A-2914-0ED7B60A9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0570" y="2084269"/>
            <a:ext cx="3135109" cy="3135109"/>
          </a:xfrm>
          <a:prstGeom prst="rect">
            <a:avLst/>
          </a:prstGeom>
        </p:spPr>
      </p:pic>
    </p:spTree>
    <p:extLst>
      <p:ext uri="{BB962C8B-B14F-4D97-AF65-F5344CB8AC3E}">
        <p14:creationId xmlns:p14="http://schemas.microsoft.com/office/powerpoint/2010/main" val="147872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BBD3E09-D48A-E00D-4134-F612E01E0A6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latin typeface="Georgia Pro"/>
                <a:cs typeface="Calibri Light"/>
              </a:rPr>
              <a:t>Good Ideas from Respondents</a:t>
            </a:r>
            <a:endParaRPr lang="en-US" sz="3600">
              <a:solidFill>
                <a:srgbClr val="FFFFFF"/>
              </a:solidFill>
              <a:latin typeface="Georgia Pro"/>
            </a:endParaRPr>
          </a:p>
        </p:txBody>
      </p:sp>
      <p:sp>
        <p:nvSpPr>
          <p:cNvPr id="7"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7118789-AAEF-90A2-2C8E-00372519156E}"/>
              </a:ext>
            </a:extLst>
          </p:cNvPr>
          <p:cNvSpPr>
            <a:spLocks noGrp="1"/>
          </p:cNvSpPr>
          <p:nvPr>
            <p:ph idx="1"/>
          </p:nvPr>
        </p:nvSpPr>
        <p:spPr>
          <a:xfrm>
            <a:off x="4742016" y="605896"/>
            <a:ext cx="6413663" cy="5646208"/>
          </a:xfrm>
        </p:spPr>
        <p:txBody>
          <a:bodyPr vert="horz" lIns="91440" tIns="45720" rIns="91440" bIns="45720" rtlCol="0" anchor="ctr">
            <a:normAutofit fontScale="92500"/>
          </a:bodyPr>
          <a:lstStyle/>
          <a:p>
            <a:pPr marL="0" indent="0">
              <a:buNone/>
            </a:pPr>
            <a:r>
              <a:rPr lang="en-US" sz="1900" b="1">
                <a:latin typeface="Georgia Pro"/>
                <a:ea typeface="+mn-lt"/>
                <a:cs typeface="+mn-lt"/>
              </a:rPr>
              <a:t>Leisure Hub at the McCoy Building</a:t>
            </a:r>
            <a:endParaRPr lang="en-US" sz="1900">
              <a:latin typeface="Georgia Pro"/>
            </a:endParaRPr>
          </a:p>
          <a:p>
            <a:r>
              <a:rPr lang="en-US" sz="1900" i="1">
                <a:latin typeface="Georgia Pro"/>
                <a:ea typeface="+mn-lt"/>
                <a:cs typeface="+mn-lt"/>
              </a:rPr>
              <a:t>"Leisure spots where it's easier to, communicate with other McCoy students would be a good start </a:t>
            </a:r>
            <a:r>
              <a:rPr lang="en-US" sz="1900" i="1" err="1">
                <a:latin typeface="Georgia Pro"/>
                <a:ea typeface="+mn-lt"/>
                <a:cs typeface="+mn-lt"/>
              </a:rPr>
              <a:t>'cause</a:t>
            </a:r>
            <a:r>
              <a:rPr lang="en-US" sz="1900" i="1">
                <a:latin typeface="Georgia Pro"/>
                <a:ea typeface="+mn-lt"/>
                <a:cs typeface="+mn-lt"/>
              </a:rPr>
              <a:t> right now we just have those chairs that all face like towards the hallway. So, they having communal spaces where people can like study and talk outside. Like Alkek, I think that would be a good thing.</a:t>
            </a:r>
          </a:p>
          <a:p>
            <a:r>
              <a:rPr lang="en-US" sz="1900" i="1">
                <a:latin typeface="Georgia Pro"/>
                <a:ea typeface="+mn-lt"/>
                <a:cs typeface="+mn-lt"/>
              </a:rPr>
              <a:t>"We could have something like the 7th floor of Alkek where it's just a ton of study space for you and you can interact with people at McCoy, I think that would really help."</a:t>
            </a:r>
            <a:endParaRPr lang="en-US" sz="1900" i="1">
              <a:latin typeface="Georgia Pro"/>
              <a:cs typeface="Calibri" panose="020F0502020204030204"/>
            </a:endParaRPr>
          </a:p>
          <a:p>
            <a:r>
              <a:rPr lang="en-US" sz="1900" i="1">
                <a:latin typeface="Georgia Pro"/>
                <a:ea typeface="+mn-lt"/>
                <a:cs typeface="+mn-lt"/>
              </a:rPr>
              <a:t>"Since Texas State is a big commuter campus a lot of the students can't really like go back home between classes if they have an hour and a half break, so it's important to have spaces for students to chill out and have a place to be."</a:t>
            </a:r>
            <a:endParaRPr lang="en-US" sz="1900" i="1">
              <a:latin typeface="Georgia Pro"/>
            </a:endParaRPr>
          </a:p>
          <a:p>
            <a:pPr marL="0" indent="0">
              <a:buNone/>
            </a:pPr>
            <a:r>
              <a:rPr lang="en-US" sz="1900" b="1">
                <a:latin typeface="Georgia Pro"/>
                <a:cs typeface="Calibri"/>
              </a:rPr>
              <a:t>Workshops – Less Goldman-Sachs More Google</a:t>
            </a:r>
          </a:p>
          <a:p>
            <a:r>
              <a:rPr lang="en-US" sz="1900" i="1">
                <a:latin typeface="Georgia Pro"/>
                <a:cs typeface="Calibri"/>
              </a:rPr>
              <a:t>"Workshops for students with anxiety when they go into interviews."</a:t>
            </a:r>
          </a:p>
          <a:p>
            <a:r>
              <a:rPr lang="en-US" sz="1900" i="1">
                <a:latin typeface="Georgia Pro"/>
                <a:cs typeface="Calibri"/>
              </a:rPr>
              <a:t>"Fun workshops"</a:t>
            </a:r>
          </a:p>
        </p:txBody>
      </p:sp>
    </p:spTree>
    <p:extLst>
      <p:ext uri="{BB962C8B-B14F-4D97-AF65-F5344CB8AC3E}">
        <p14:creationId xmlns:p14="http://schemas.microsoft.com/office/powerpoint/2010/main" val="525320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BBD3E09-D48A-E00D-4134-F612E01E0A6F}"/>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latin typeface="Georgia Pro"/>
                <a:cs typeface="Calibri Light"/>
              </a:rPr>
              <a:t>Good Ideas from Respondents Cont.</a:t>
            </a:r>
            <a:endParaRPr lang="en-US" sz="3600">
              <a:solidFill>
                <a:srgbClr val="FFFFFF"/>
              </a:solidFill>
              <a:latin typeface="Georgia Pro"/>
            </a:endParaRPr>
          </a:p>
        </p:txBody>
      </p:sp>
      <p:sp>
        <p:nvSpPr>
          <p:cNvPr id="7"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7118789-AAEF-90A2-2C8E-00372519156E}"/>
              </a:ext>
            </a:extLst>
          </p:cNvPr>
          <p:cNvSpPr>
            <a:spLocks noGrp="1"/>
          </p:cNvSpPr>
          <p:nvPr>
            <p:ph idx="1"/>
          </p:nvPr>
        </p:nvSpPr>
        <p:spPr>
          <a:xfrm>
            <a:off x="4742016" y="605896"/>
            <a:ext cx="6413663" cy="5646208"/>
          </a:xfrm>
        </p:spPr>
        <p:txBody>
          <a:bodyPr vert="horz" lIns="91440" tIns="45720" rIns="91440" bIns="45720" rtlCol="0" anchor="ctr">
            <a:normAutofit/>
          </a:bodyPr>
          <a:lstStyle/>
          <a:p>
            <a:pPr marL="0" indent="0">
              <a:buNone/>
            </a:pPr>
            <a:r>
              <a:rPr lang="en-US" b="1">
                <a:latin typeface="Georgia Pro"/>
                <a:ea typeface="+mn-lt"/>
                <a:cs typeface="+mn-lt"/>
              </a:rPr>
              <a:t>Run McCoy as a Business with Departments Providing "Services" to Other Colleges</a:t>
            </a:r>
          </a:p>
          <a:p>
            <a:r>
              <a:rPr lang="en-US">
                <a:latin typeface="Georgia Pro"/>
                <a:ea typeface="+mn-lt"/>
                <a:cs typeface="+mn-lt"/>
              </a:rPr>
              <a:t>"I also think that collaborating with other departments on campus would be helpful to create more well-rounded job applicants." </a:t>
            </a:r>
            <a:endParaRPr lang="en-US" b="1">
              <a:latin typeface="Georgia Pro"/>
              <a:cs typeface="Calibri"/>
            </a:endParaRPr>
          </a:p>
        </p:txBody>
      </p:sp>
    </p:spTree>
    <p:extLst>
      <p:ext uri="{BB962C8B-B14F-4D97-AF65-F5344CB8AC3E}">
        <p14:creationId xmlns:p14="http://schemas.microsoft.com/office/powerpoint/2010/main" val="1492636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descr="Question marks in a line and one question mark is lit">
            <a:extLst>
              <a:ext uri="{FF2B5EF4-FFF2-40B4-BE49-F238E27FC236}">
                <a16:creationId xmlns:a16="http://schemas.microsoft.com/office/drawing/2014/main" id="{B8B474B5-8B88-0723-89BE-62BA41699DA2}"/>
              </a:ext>
            </a:extLst>
          </p:cNvPr>
          <p:cNvPicPr>
            <a:picLocks noChangeAspect="1"/>
          </p:cNvPicPr>
          <p:nvPr/>
        </p:nvPicPr>
        <p:blipFill rotWithShape="1">
          <a:blip r:embed="rId2"/>
          <a:srcRect l="5006" r="50491" b="-3"/>
          <a:stretch/>
        </p:blipFill>
        <p:spPr>
          <a:xfrm>
            <a:off x="20" y="10"/>
            <a:ext cx="4578952" cy="6857990"/>
          </a:xfrm>
          <a:prstGeom prst="rect">
            <a:avLst/>
          </a:prstGeom>
        </p:spPr>
      </p:pic>
      <p:sp>
        <p:nvSpPr>
          <p:cNvPr id="9" name="Rectangle 8">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4E1E680-CE3C-26FE-08B2-10483A96E269}"/>
              </a:ext>
            </a:extLst>
          </p:cNvPr>
          <p:cNvSpPr>
            <a:spLocks noGrp="1"/>
          </p:cNvSpPr>
          <p:nvPr>
            <p:ph idx="1"/>
          </p:nvPr>
        </p:nvSpPr>
        <p:spPr>
          <a:xfrm>
            <a:off x="5124206" y="2236304"/>
            <a:ext cx="6339840" cy="3652667"/>
          </a:xfrm>
        </p:spPr>
        <p:txBody>
          <a:bodyPr vert="horz" lIns="0" tIns="45720" rIns="0" bIns="45720" rtlCol="0" anchor="t">
            <a:normAutofit/>
          </a:bodyPr>
          <a:lstStyle/>
          <a:p>
            <a:pPr marL="0" indent="0">
              <a:buNone/>
            </a:pPr>
            <a:r>
              <a:rPr lang="en-US" sz="4000">
                <a:solidFill>
                  <a:srgbClr val="FFFFFF"/>
                </a:solidFill>
                <a:latin typeface="Georgia Pro"/>
                <a:ea typeface="+mn-lt"/>
                <a:cs typeface="+mn-lt"/>
              </a:rPr>
              <a:t>Questions? </a:t>
            </a:r>
            <a:endParaRPr lang="en-US" sz="4000">
              <a:solidFill>
                <a:srgbClr val="FFFFFF"/>
              </a:solidFill>
              <a:latin typeface="Georgia Pro"/>
              <a:cs typeface="Calibri" panose="020F0502020204030204"/>
            </a:endParaRPr>
          </a:p>
        </p:txBody>
      </p:sp>
    </p:spTree>
    <p:extLst>
      <p:ext uri="{BB962C8B-B14F-4D97-AF65-F5344CB8AC3E}">
        <p14:creationId xmlns:p14="http://schemas.microsoft.com/office/powerpoint/2010/main" val="3428150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EECACA0-0C70-49C9-923F-8473245491A5}"/>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latin typeface="Georgia Pro"/>
                <a:cs typeface="Calibri Light"/>
              </a:rPr>
              <a:t>Problem Statement and Research Goals</a:t>
            </a:r>
            <a:endParaRPr lang="en-US" sz="3600">
              <a:solidFill>
                <a:srgbClr val="FFFFFF"/>
              </a:solidFill>
              <a:latin typeface="Georgia Pro"/>
            </a:endParaRPr>
          </a:p>
        </p:txBody>
      </p:sp>
      <p:sp>
        <p:nvSpPr>
          <p:cNvPr id="20"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8ED6CECE-A3F1-A61B-6EB3-C175E8B6B819}"/>
              </a:ext>
            </a:extLst>
          </p:cNvPr>
          <p:cNvGraphicFramePr>
            <a:graphicFrameLocks noGrp="1"/>
          </p:cNvGraphicFramePr>
          <p:nvPr>
            <p:ph idx="1"/>
            <p:extLst>
              <p:ext uri="{D42A27DB-BD31-4B8C-83A1-F6EECF244321}">
                <p14:modId xmlns:p14="http://schemas.microsoft.com/office/powerpoint/2010/main" val="1762967495"/>
              </p:ext>
            </p:extLst>
          </p:nvPr>
        </p:nvGraphicFramePr>
        <p:xfrm>
          <a:off x="4741863" y="601017"/>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91776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11E4-7C95-F68C-12B2-D68F4BBB891A}"/>
              </a:ext>
            </a:extLst>
          </p:cNvPr>
          <p:cNvSpPr>
            <a:spLocks noGrp="1"/>
          </p:cNvSpPr>
          <p:nvPr>
            <p:ph type="title"/>
          </p:nvPr>
        </p:nvSpPr>
        <p:spPr/>
        <p:txBody>
          <a:bodyPr/>
          <a:lstStyle/>
          <a:p>
            <a:r>
              <a:rPr lang="en-US">
                <a:latin typeface="Georgia Pro"/>
                <a:cs typeface="Calibri Light"/>
              </a:rPr>
              <a:t>Appendix</a:t>
            </a:r>
          </a:p>
        </p:txBody>
      </p:sp>
      <p:sp>
        <p:nvSpPr>
          <p:cNvPr id="3" name="Content Placeholder 2">
            <a:extLst>
              <a:ext uri="{FF2B5EF4-FFF2-40B4-BE49-F238E27FC236}">
                <a16:creationId xmlns:a16="http://schemas.microsoft.com/office/drawing/2014/main" id="{7521A193-C0E8-7F87-30BC-FEE1D97BF8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24822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F1B90403-8658-596F-2189-BD0725E268AB}"/>
              </a:ext>
            </a:extLst>
          </p:cNvPr>
          <p:cNvGraphicFramePr>
            <a:graphicFrameLocks noGrp="1"/>
          </p:cNvGraphicFramePr>
          <p:nvPr>
            <p:ph idx="1"/>
            <p:extLst>
              <p:ext uri="{D42A27DB-BD31-4B8C-83A1-F6EECF244321}">
                <p14:modId xmlns:p14="http://schemas.microsoft.com/office/powerpoint/2010/main" val="2388378006"/>
              </p:ext>
            </p:extLst>
          </p:nvPr>
        </p:nvGraphicFramePr>
        <p:xfrm>
          <a:off x="1154097" y="22195"/>
          <a:ext cx="9658902" cy="6966585"/>
        </p:xfrm>
        <a:graphic>
          <a:graphicData uri="http://schemas.openxmlformats.org/drawingml/2006/table">
            <a:tbl>
              <a:tblPr firstRow="1" bandRow="1">
                <a:tableStyleId>{5C22544A-7EE6-4342-B048-85BDC9FD1C3A}</a:tableStyleId>
              </a:tblPr>
              <a:tblGrid>
                <a:gridCol w="522690">
                  <a:extLst>
                    <a:ext uri="{9D8B030D-6E8A-4147-A177-3AD203B41FA5}">
                      <a16:colId xmlns:a16="http://schemas.microsoft.com/office/drawing/2014/main" val="920958235"/>
                    </a:ext>
                  </a:extLst>
                </a:gridCol>
                <a:gridCol w="5139802">
                  <a:extLst>
                    <a:ext uri="{9D8B030D-6E8A-4147-A177-3AD203B41FA5}">
                      <a16:colId xmlns:a16="http://schemas.microsoft.com/office/drawing/2014/main" val="3259339974"/>
                    </a:ext>
                  </a:extLst>
                </a:gridCol>
                <a:gridCol w="1927424">
                  <a:extLst>
                    <a:ext uri="{9D8B030D-6E8A-4147-A177-3AD203B41FA5}">
                      <a16:colId xmlns:a16="http://schemas.microsoft.com/office/drawing/2014/main" val="370270257"/>
                    </a:ext>
                  </a:extLst>
                </a:gridCol>
                <a:gridCol w="2068986">
                  <a:extLst>
                    <a:ext uri="{9D8B030D-6E8A-4147-A177-3AD203B41FA5}">
                      <a16:colId xmlns:a16="http://schemas.microsoft.com/office/drawing/2014/main" val="4070711475"/>
                    </a:ext>
                  </a:extLst>
                </a:gridCol>
              </a:tblGrid>
              <a:tr h="187777">
                <a:tc>
                  <a:txBody>
                    <a:bodyPr/>
                    <a:lstStyle/>
                    <a:p>
                      <a:pPr fontAlgn="b"/>
                      <a:endParaRPr lang="en-GB" sz="1100">
                        <a:effectLst/>
                        <a:latin typeface="Calibri" panose="020F0502020204030204" pitchFamily="34" charset="0"/>
                      </a:endParaRPr>
                    </a:p>
                  </a:txBody>
                  <a:tcPr marL="9525" marR="9525" marT="9525" anchor="b"/>
                </a:tc>
                <a:tc>
                  <a:txBody>
                    <a:bodyPr/>
                    <a:lstStyle/>
                    <a:p>
                      <a:pPr fontAlgn="ctr"/>
                      <a:r>
                        <a:rPr lang="en-GB" sz="1100">
                          <a:effectLst/>
                        </a:rPr>
                        <a:t>Question</a:t>
                      </a:r>
                      <a:endParaRPr lang="en-GB" sz="1100">
                        <a:effectLst/>
                        <a:latin typeface="Calibri" panose="020F0502020204030204" pitchFamily="34" charset="0"/>
                      </a:endParaRPr>
                    </a:p>
                  </a:txBody>
                  <a:tcPr marL="9525" marR="9525" marT="9525" anchor="ctr"/>
                </a:tc>
                <a:tc>
                  <a:txBody>
                    <a:bodyPr/>
                    <a:lstStyle/>
                    <a:p>
                      <a:pPr fontAlgn="b"/>
                      <a:r>
                        <a:rPr lang="en-GB" sz="1100">
                          <a:effectLst/>
                        </a:rPr>
                        <a:t>Codes</a:t>
                      </a:r>
                      <a:endParaRPr lang="en-GB" sz="1100">
                        <a:effectLst/>
                        <a:latin typeface="Calibri" panose="020F0502020204030204" pitchFamily="34" charset="0"/>
                      </a:endParaRPr>
                    </a:p>
                  </a:txBody>
                  <a:tcPr marL="9525" marR="9525" marT="9525" anchor="b"/>
                </a:tc>
                <a:tc>
                  <a:txBody>
                    <a:bodyPr/>
                    <a:lstStyle/>
                    <a:p>
                      <a:pPr fontAlgn="b"/>
                      <a:r>
                        <a:rPr lang="en-GB" sz="1100">
                          <a:effectLst/>
                        </a:rPr>
                        <a:t>Groups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503084092"/>
                  </a:ext>
                </a:extLst>
              </a:tr>
              <a:tr h="187777">
                <a:tc rowSpan="5">
                  <a:txBody>
                    <a:bodyPr/>
                    <a:lstStyle/>
                    <a:p>
                      <a:pPr algn="ctr" fontAlgn="b"/>
                      <a:r>
                        <a:rPr lang="en-GB" sz="1100">
                          <a:effectLst/>
                        </a:rPr>
                        <a:t>1</a:t>
                      </a:r>
                      <a:endParaRPr lang="en-GB" sz="1100">
                        <a:effectLst/>
                        <a:latin typeface="Calibri" panose="020F0502020204030204" pitchFamily="34" charset="0"/>
                      </a:endParaRPr>
                    </a:p>
                  </a:txBody>
                  <a:tcPr marL="9525" marR="9525" marT="9525" anchor="b"/>
                </a:tc>
                <a:tc rowSpan="5">
                  <a:txBody>
                    <a:bodyPr/>
                    <a:lstStyle/>
                    <a:p>
                      <a:pPr fontAlgn="ctr"/>
                      <a:r>
                        <a:rPr lang="en-GB" sz="1100">
                          <a:effectLst/>
                        </a:rPr>
                        <a:t>Please tell us about a positive experience being a student in Texas State</a:t>
                      </a:r>
                      <a:endParaRPr lang="en-GB" sz="1100">
                        <a:effectLst/>
                        <a:latin typeface="Calibri" panose="020F0502020204030204" pitchFamily="34" charset="0"/>
                      </a:endParaRPr>
                    </a:p>
                  </a:txBody>
                  <a:tcPr marL="9525" marR="9525" marT="9525" anchor="ctr"/>
                </a:tc>
                <a:tc>
                  <a:txBody>
                    <a:bodyPr/>
                    <a:lstStyle/>
                    <a:p>
                      <a:pPr fontAlgn="ctr"/>
                      <a:r>
                        <a:rPr lang="en-GB" sz="1100">
                          <a:effectLst/>
                        </a:rPr>
                        <a:t>Services</a:t>
                      </a:r>
                      <a:endParaRPr lang="en-GB" sz="1100">
                        <a:effectLst/>
                        <a:latin typeface="Times New Roman" panose="02020603050405020304" pitchFamily="18" charset="0"/>
                      </a:endParaRPr>
                    </a:p>
                  </a:txBody>
                  <a:tcPr marL="9525" marR="9525" marT="9525" anchor="ctr"/>
                </a:tc>
                <a:tc>
                  <a:txBody>
                    <a:bodyPr/>
                    <a:lstStyle/>
                    <a:p>
                      <a:pPr fontAlgn="b"/>
                      <a:r>
                        <a:rPr lang="en-GB" sz="1100">
                          <a:effectLst/>
                        </a:rPr>
                        <a:t>Service Usage</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615277895"/>
                  </a:ext>
                </a:extLst>
              </a:tr>
              <a:tr h="325480">
                <a:tc vMerge="1">
                  <a:txBody>
                    <a:bodyPr/>
                    <a:lstStyle/>
                    <a:p>
                      <a:endParaRPr lang="en-GB"/>
                    </a:p>
                  </a:txBody>
                  <a:tcPr/>
                </a:tc>
                <a:tc vMerge="1">
                  <a:txBody>
                    <a:bodyPr/>
                    <a:lstStyle/>
                    <a:p>
                      <a:endParaRPr lang="en-GB"/>
                    </a:p>
                  </a:txBody>
                  <a:tcPr/>
                </a:tc>
                <a:tc>
                  <a:txBody>
                    <a:bodyPr/>
                    <a:lstStyle/>
                    <a:p>
                      <a:pPr fontAlgn="b"/>
                      <a:r>
                        <a:rPr lang="en-GB" sz="1100">
                          <a:effectLst/>
                        </a:rPr>
                        <a:t>Classes</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776391952"/>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Financial</a:t>
                      </a:r>
                      <a:endParaRPr lang="en-GB" sz="1100">
                        <a:effectLst/>
                        <a:latin typeface="Calibri" panose="020F0502020204030204" pitchFamily="34" charset="0"/>
                      </a:endParaRPr>
                    </a:p>
                  </a:txBody>
                  <a:tcPr marL="9525" marR="9525" marT="9525" anchor="b"/>
                </a:tc>
                <a:tc>
                  <a:txBody>
                    <a:bodyPr/>
                    <a:lstStyle/>
                    <a:p>
                      <a:pPr fontAlgn="b"/>
                      <a:r>
                        <a:rPr lang="en-GB" sz="1100">
                          <a:effectLst/>
                        </a:rPr>
                        <a:t>Reward</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281837458"/>
                  </a:ext>
                </a:extLst>
              </a:tr>
              <a:tr h="325480">
                <a:tc vMerge="1">
                  <a:txBody>
                    <a:bodyPr/>
                    <a:lstStyle/>
                    <a:p>
                      <a:endParaRPr lang="en-GB"/>
                    </a:p>
                  </a:txBody>
                  <a:tcPr/>
                </a:tc>
                <a:tc vMerge="1">
                  <a:txBody>
                    <a:bodyPr/>
                    <a:lstStyle/>
                    <a:p>
                      <a:endParaRPr lang="en-GB"/>
                    </a:p>
                  </a:txBody>
                  <a:tcPr/>
                </a:tc>
                <a:tc>
                  <a:txBody>
                    <a:bodyPr/>
                    <a:lstStyle/>
                    <a:p>
                      <a:pPr fontAlgn="b"/>
                      <a:r>
                        <a:rPr lang="en-GB" sz="1100">
                          <a:effectLst/>
                        </a:rPr>
                        <a:t>staff</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925519592"/>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community </a:t>
                      </a:r>
                      <a:endParaRPr lang="en-GB" sz="1100">
                        <a:effectLst/>
                        <a:latin typeface="Calibri" panose="020F0502020204030204" pitchFamily="34" charset="0"/>
                      </a:endParaRPr>
                    </a:p>
                  </a:txBody>
                  <a:tcPr marL="9525" marR="9525" marT="9525" anchor="b"/>
                </a:tc>
                <a:tc>
                  <a:txBody>
                    <a:bodyPr/>
                    <a:lstStyle/>
                    <a:p>
                      <a:pPr fontAlgn="b"/>
                      <a:r>
                        <a:rPr lang="en-GB" sz="1100">
                          <a:effectLst/>
                        </a:rPr>
                        <a:t>Community</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37320323"/>
                  </a:ext>
                </a:extLst>
              </a:tr>
              <a:tr h="187777">
                <a:tc rowSpan="5">
                  <a:txBody>
                    <a:bodyPr/>
                    <a:lstStyle/>
                    <a:p>
                      <a:pPr algn="ctr" fontAlgn="b"/>
                      <a:r>
                        <a:rPr lang="en-GB" sz="1100">
                          <a:effectLst/>
                        </a:rPr>
                        <a:t>2</a:t>
                      </a:r>
                      <a:endParaRPr lang="en-GB" sz="1100">
                        <a:effectLst/>
                        <a:latin typeface="Calibri" panose="020F0502020204030204" pitchFamily="34" charset="0"/>
                      </a:endParaRPr>
                    </a:p>
                  </a:txBody>
                  <a:tcPr marL="9525" marR="9525" marT="9525" anchor="b"/>
                </a:tc>
                <a:tc rowSpan="5">
                  <a:txBody>
                    <a:bodyPr/>
                    <a:lstStyle/>
                    <a:p>
                      <a:pPr fontAlgn="ctr"/>
                      <a:r>
                        <a:rPr lang="en-GB" sz="1100">
                          <a:effectLst/>
                        </a:rPr>
                        <a:t>Please tell us about a negative experience being a student at Texas State</a:t>
                      </a:r>
                      <a:endParaRPr lang="en-GB" sz="1100">
                        <a:effectLst/>
                        <a:latin typeface="Calibri" panose="020F0502020204030204" pitchFamily="34" charset="0"/>
                      </a:endParaRPr>
                    </a:p>
                  </a:txBody>
                  <a:tcPr marL="9525" marR="9525" marT="9525" anchor="ctr"/>
                </a:tc>
                <a:tc>
                  <a:txBody>
                    <a:bodyPr/>
                    <a:lstStyle/>
                    <a:p>
                      <a:pPr fontAlgn="b"/>
                      <a:r>
                        <a:rPr lang="en-GB" sz="1100">
                          <a:effectLst/>
                        </a:rPr>
                        <a:t>Facilities</a:t>
                      </a:r>
                      <a:endParaRPr lang="en-GB" sz="1100">
                        <a:effectLst/>
                        <a:latin typeface="Times New Roman" panose="02020603050405020304" pitchFamily="18" charset="0"/>
                      </a:endParaRPr>
                    </a:p>
                  </a:txBody>
                  <a:tcPr marL="9525" marR="9525" marT="9525" anchor="b"/>
                </a:tc>
                <a:tc>
                  <a:txBody>
                    <a:bodyPr/>
                    <a:lstStyle/>
                    <a:p>
                      <a:pPr fontAlgn="b"/>
                      <a:r>
                        <a:rPr lang="en-GB" sz="1100">
                          <a:effectLst/>
                        </a:rPr>
                        <a:t>Pain Points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602321252"/>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Academics</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69117952"/>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Time Management</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981076877"/>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Staff</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559667760"/>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Inconsistent Professors</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577049756"/>
                  </a:ext>
                </a:extLst>
              </a:tr>
              <a:tr h="187777">
                <a:tc rowSpan="2">
                  <a:txBody>
                    <a:bodyPr/>
                    <a:lstStyle/>
                    <a:p>
                      <a:pPr algn="ctr" fontAlgn="b"/>
                      <a:r>
                        <a:rPr lang="en-GB" sz="1100">
                          <a:effectLst/>
                        </a:rPr>
                        <a:t>3</a:t>
                      </a:r>
                      <a:endParaRPr lang="en-GB" sz="1100">
                        <a:effectLst/>
                        <a:latin typeface="Calibri" panose="020F0502020204030204" pitchFamily="34" charset="0"/>
                      </a:endParaRPr>
                    </a:p>
                  </a:txBody>
                  <a:tcPr marL="9525" marR="9525" marT="9525" anchor="b"/>
                </a:tc>
                <a:tc rowSpan="2">
                  <a:txBody>
                    <a:bodyPr/>
                    <a:lstStyle/>
                    <a:p>
                      <a:pPr fontAlgn="ctr"/>
                      <a:r>
                        <a:rPr lang="en-GB" sz="1100">
                          <a:effectLst/>
                        </a:rPr>
                        <a:t>What are your biggest challenges being a student at Texas State? What causes you stress?</a:t>
                      </a:r>
                      <a:endParaRPr lang="en-GB" sz="1100">
                        <a:effectLst/>
                        <a:latin typeface="Calibri" panose="020F0502020204030204" pitchFamily="34" charset="0"/>
                      </a:endParaRPr>
                    </a:p>
                  </a:txBody>
                  <a:tcPr marL="9525" marR="9525" marT="9525" anchor="ctr"/>
                </a:tc>
                <a:tc>
                  <a:txBody>
                    <a:bodyPr/>
                    <a:lstStyle/>
                    <a:p>
                      <a:pPr fontAlgn="b"/>
                      <a:r>
                        <a:rPr lang="en-GB" sz="1100">
                          <a:effectLst/>
                        </a:rPr>
                        <a:t>Exams/Academics</a:t>
                      </a:r>
                      <a:endParaRPr lang="en-GB" sz="1100">
                        <a:effectLst/>
                        <a:latin typeface="Times New Roman" panose="02020603050405020304" pitchFamily="18" charset="0"/>
                      </a:endParaRPr>
                    </a:p>
                  </a:txBody>
                  <a:tcPr marL="9525" marR="9525" marT="9525" anchor="b"/>
                </a:tc>
                <a:tc>
                  <a:txBody>
                    <a:bodyPr/>
                    <a:lstStyle/>
                    <a:p>
                      <a:pPr fontAlgn="b"/>
                      <a:r>
                        <a:rPr lang="en-GB" sz="1100">
                          <a:effectLst/>
                        </a:rPr>
                        <a:t>Pain Points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4121292309"/>
                  </a:ext>
                </a:extLst>
              </a:tr>
              <a:tr h="325480">
                <a:tc vMerge="1">
                  <a:txBody>
                    <a:bodyPr/>
                    <a:lstStyle/>
                    <a:p>
                      <a:endParaRPr lang="en-GB"/>
                    </a:p>
                  </a:txBody>
                  <a:tcPr/>
                </a:tc>
                <a:tc vMerge="1">
                  <a:txBody>
                    <a:bodyPr/>
                    <a:lstStyle/>
                    <a:p>
                      <a:endParaRPr lang="en-GB"/>
                    </a:p>
                  </a:txBody>
                  <a:tcPr/>
                </a:tc>
                <a:tc>
                  <a:txBody>
                    <a:bodyPr/>
                    <a:lstStyle/>
                    <a:p>
                      <a:pPr fontAlgn="b"/>
                      <a:r>
                        <a:rPr lang="en-GB" sz="1100">
                          <a:effectLst/>
                        </a:rPr>
                        <a:t>Anxiety Reduced through Knowledge</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877277298"/>
                  </a:ext>
                </a:extLst>
              </a:tr>
              <a:tr h="200295">
                <a:tc rowSpan="4">
                  <a:txBody>
                    <a:bodyPr/>
                    <a:lstStyle/>
                    <a:p>
                      <a:pPr algn="ctr" fontAlgn="b"/>
                      <a:r>
                        <a:rPr lang="en-GB" sz="1100">
                          <a:effectLst/>
                        </a:rPr>
                        <a:t>4</a:t>
                      </a:r>
                      <a:endParaRPr lang="en-GB" sz="1100">
                        <a:effectLst/>
                        <a:latin typeface="Calibri" panose="020F0502020204030204" pitchFamily="34" charset="0"/>
                      </a:endParaRPr>
                    </a:p>
                  </a:txBody>
                  <a:tcPr marL="9525" marR="9525" marT="9525" anchor="b"/>
                </a:tc>
                <a:tc rowSpan="4">
                  <a:txBody>
                    <a:bodyPr/>
                    <a:lstStyle/>
                    <a:p>
                      <a:pPr fontAlgn="ctr"/>
                      <a:r>
                        <a:rPr lang="en-GB" sz="1100">
                          <a:effectLst/>
                        </a:rPr>
                        <a:t>How is McCoy College preparing you for success after college?</a:t>
                      </a:r>
                      <a:endParaRPr lang="en-GB" sz="1100">
                        <a:effectLst/>
                        <a:latin typeface="Calibri" panose="020F0502020204030204" pitchFamily="34" charset="0"/>
                      </a:endParaRPr>
                    </a:p>
                  </a:txBody>
                  <a:tcPr marL="9525" marR="9525" marT="9525" anchor="ctr"/>
                </a:tc>
                <a:tc>
                  <a:txBody>
                    <a:bodyPr/>
                    <a:lstStyle/>
                    <a:p>
                      <a:pPr fontAlgn="b"/>
                      <a:r>
                        <a:rPr lang="en-GB" sz="1100">
                          <a:effectLst/>
                        </a:rPr>
                        <a:t>Instructor Real World Knowledge</a:t>
                      </a:r>
                      <a:endParaRPr lang="en-GB" sz="1100">
                        <a:effectLst/>
                        <a:latin typeface="Times New Roman" panose="02020603050405020304" pitchFamily="18" charset="0"/>
                      </a:endParaRPr>
                    </a:p>
                  </a:txBody>
                  <a:tcPr marL="9525" marR="9525" marT="9525" anchor="b"/>
                </a:tc>
                <a:tc>
                  <a:txBody>
                    <a:bodyPr/>
                    <a:lstStyle/>
                    <a:p>
                      <a:pPr fontAlgn="b"/>
                      <a:r>
                        <a:rPr lang="en-GB" sz="1100">
                          <a:effectLst/>
                        </a:rPr>
                        <a:t>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57259302"/>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Career Exploration</a:t>
                      </a:r>
                      <a:endParaRPr lang="en-GB" sz="1100">
                        <a:effectLst/>
                        <a:latin typeface="Calibri" panose="020F0502020204030204" pitchFamily="34" charset="0"/>
                      </a:endParaRPr>
                    </a:p>
                  </a:txBody>
                  <a:tcPr marL="9525" marR="9525" marT="9525" anchor="b"/>
                </a:tc>
                <a:tc>
                  <a:txBody>
                    <a:bodyPr/>
                    <a:lstStyle/>
                    <a:p>
                      <a:pPr fontAlgn="b"/>
                      <a:r>
                        <a:rPr lang="en-GB" sz="1100">
                          <a:effectLst/>
                        </a:rPr>
                        <a:t>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941490257"/>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Organizations</a:t>
                      </a:r>
                      <a:endParaRPr lang="en-GB" sz="1100">
                        <a:effectLst/>
                        <a:latin typeface="Calibri" panose="020F0502020204030204" pitchFamily="34" charset="0"/>
                      </a:endParaRPr>
                    </a:p>
                  </a:txBody>
                  <a:tcPr marL="9525" marR="9525" marT="9525" anchor="b"/>
                </a:tc>
                <a:tc>
                  <a:txBody>
                    <a:bodyPr/>
                    <a:lstStyle/>
                    <a:p>
                      <a:pPr fontAlgn="b"/>
                      <a:r>
                        <a:rPr lang="en-GB" sz="1100">
                          <a:effectLst/>
                        </a:rPr>
                        <a:t>Community</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794252505"/>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Unhelpful Professors</a:t>
                      </a:r>
                      <a:endParaRPr lang="en-GB" sz="1100">
                        <a:effectLst/>
                        <a:latin typeface="Calibri" panose="020F0502020204030204" pitchFamily="34" charset="0"/>
                      </a:endParaRPr>
                    </a:p>
                  </a:txBody>
                  <a:tcPr marL="9525" marR="9525" marT="9525" anchor="b"/>
                </a:tc>
                <a:tc>
                  <a:txBody>
                    <a:bodyPr/>
                    <a:lstStyle/>
                    <a:p>
                      <a:pPr fontAlgn="b"/>
                      <a:r>
                        <a:rPr lang="en-GB" sz="1100">
                          <a:effectLst/>
                        </a:rPr>
                        <a:t>Pain Points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4122912524"/>
                  </a:ext>
                </a:extLst>
              </a:tr>
              <a:tr h="187777">
                <a:tc rowSpan="3">
                  <a:txBody>
                    <a:bodyPr/>
                    <a:lstStyle/>
                    <a:p>
                      <a:pPr algn="ctr" fontAlgn="b"/>
                      <a:r>
                        <a:rPr lang="en-GB" sz="1100">
                          <a:effectLst/>
                        </a:rPr>
                        <a:t>5</a:t>
                      </a:r>
                      <a:endParaRPr lang="en-GB" sz="1100">
                        <a:effectLst/>
                        <a:latin typeface="Calibri" panose="020F0502020204030204" pitchFamily="34" charset="0"/>
                      </a:endParaRPr>
                    </a:p>
                  </a:txBody>
                  <a:tcPr marL="9525" marR="9525" marT="9525" anchor="b"/>
                </a:tc>
                <a:tc rowSpan="3">
                  <a:txBody>
                    <a:bodyPr/>
                    <a:lstStyle/>
                    <a:p>
                      <a:pPr fontAlgn="ctr"/>
                      <a:r>
                        <a:rPr lang="en-GB" sz="1100">
                          <a:effectLst/>
                        </a:rPr>
                        <a:t>What do you or other business students need from Texas State or McCoy College to be successful? </a:t>
                      </a:r>
                      <a:endParaRPr lang="en-GB" sz="1100">
                        <a:effectLst/>
                        <a:latin typeface="Calibri" panose="020F0502020204030204" pitchFamily="34" charset="0"/>
                      </a:endParaRPr>
                    </a:p>
                  </a:txBody>
                  <a:tcPr marL="9525" marR="9525" marT="9525" anchor="ctr"/>
                </a:tc>
                <a:tc>
                  <a:txBody>
                    <a:bodyPr/>
                    <a:lstStyle/>
                    <a:p>
                      <a:pPr fontAlgn="b"/>
                      <a:r>
                        <a:rPr lang="en-GB" sz="1100">
                          <a:effectLst/>
                        </a:rPr>
                        <a:t>Resource Availability</a:t>
                      </a:r>
                      <a:endParaRPr lang="en-GB" sz="1100" err="1">
                        <a:effectLst/>
                        <a:latin typeface="Times New Roman" panose="02020603050405020304" pitchFamily="18" charset="0"/>
                      </a:endParaRPr>
                    </a:p>
                  </a:txBody>
                  <a:tcPr marL="9525" marR="9525" marT="9525" anchor="b"/>
                </a:tc>
                <a:tc>
                  <a:txBody>
                    <a:bodyPr/>
                    <a:lstStyle/>
                    <a:p>
                      <a:pPr fontAlgn="b"/>
                      <a:r>
                        <a:rPr lang="en-GB" sz="1100">
                          <a:effectLst/>
                        </a:rPr>
                        <a:t>Pain Points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41857933"/>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Resource Information</a:t>
                      </a:r>
                      <a:endParaRPr lang="en-GB" sz="1100">
                        <a:effectLst/>
                        <a:latin typeface="Calibri" panose="020F0502020204030204" pitchFamily="34" charset="0"/>
                      </a:endParaRPr>
                    </a:p>
                  </a:txBody>
                  <a:tcPr marL="9525" marR="9525" marT="9525" anchor="b"/>
                </a:tc>
                <a:tc>
                  <a:txBody>
                    <a:bodyPr/>
                    <a:lstStyle/>
                    <a:p>
                      <a:pPr fontAlgn="b"/>
                      <a:r>
                        <a:rPr lang="en-GB" sz="1100">
                          <a:effectLst/>
                        </a:rPr>
                        <a:t>Outreach</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382485773"/>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Skills Workshops</a:t>
                      </a:r>
                      <a:endParaRPr lang="en-GB" sz="1100">
                        <a:effectLst/>
                        <a:latin typeface="Calibri" panose="020F0502020204030204" pitchFamily="34" charset="0"/>
                      </a:endParaRPr>
                    </a:p>
                  </a:txBody>
                  <a:tcPr marL="9525" marR="9525" marT="9525" anchor="b"/>
                </a:tc>
                <a:tc>
                  <a:txBody>
                    <a:bodyPr/>
                    <a:lstStyle/>
                    <a:p>
                      <a:pPr fontAlgn="b"/>
                      <a:r>
                        <a:rPr lang="en-GB" sz="1100">
                          <a:effectLst/>
                        </a:rPr>
                        <a:t>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4039519326"/>
                  </a:ext>
                </a:extLst>
              </a:tr>
              <a:tr h="187777">
                <a:tc rowSpan="2">
                  <a:txBody>
                    <a:bodyPr/>
                    <a:lstStyle/>
                    <a:p>
                      <a:pPr algn="ctr" fontAlgn="b"/>
                      <a:r>
                        <a:rPr lang="en-GB" sz="1100">
                          <a:effectLst/>
                        </a:rPr>
                        <a:t>6</a:t>
                      </a:r>
                      <a:endParaRPr lang="en-GB" sz="1100">
                        <a:effectLst/>
                        <a:latin typeface="Calibri" panose="020F0502020204030204" pitchFamily="34" charset="0"/>
                      </a:endParaRPr>
                    </a:p>
                  </a:txBody>
                  <a:tcPr marL="9525" marR="9525" marT="9525" anchor="b"/>
                </a:tc>
                <a:tc rowSpan="2">
                  <a:txBody>
                    <a:bodyPr/>
                    <a:lstStyle/>
                    <a:p>
                      <a:pPr fontAlgn="ctr"/>
                      <a:r>
                        <a:rPr lang="en-GB" sz="1100">
                          <a:effectLst/>
                        </a:rPr>
                        <a:t>Many universities and colleges across the U.S. are adding student success </a:t>
                      </a:r>
                      <a:r>
                        <a:rPr lang="en-GB" sz="1100" err="1">
                          <a:effectLst/>
                        </a:rPr>
                        <a:t>centers</a:t>
                      </a:r>
                      <a:r>
                        <a:rPr lang="en-GB" sz="1100">
                          <a:effectLst/>
                        </a:rPr>
                        <a:t>.  What do you think a McCoy student success </a:t>
                      </a:r>
                      <a:r>
                        <a:rPr lang="en-GB" sz="1100" err="1">
                          <a:effectLst/>
                        </a:rPr>
                        <a:t>center</a:t>
                      </a:r>
                      <a:r>
                        <a:rPr lang="en-GB" sz="1100">
                          <a:effectLst/>
                        </a:rPr>
                        <a:t> should be and what services should it offer?</a:t>
                      </a:r>
                      <a:endParaRPr lang="en-GB" sz="1100">
                        <a:effectLst/>
                        <a:latin typeface="Calibri" panose="020F0502020204030204" pitchFamily="34" charset="0"/>
                      </a:endParaRPr>
                    </a:p>
                  </a:txBody>
                  <a:tcPr marL="9525" marR="9525" marT="9525" anchor="ctr"/>
                </a:tc>
                <a:tc>
                  <a:txBody>
                    <a:bodyPr/>
                    <a:lstStyle/>
                    <a:p>
                      <a:pPr fontAlgn="b"/>
                      <a:r>
                        <a:rPr lang="en-GB" sz="1100">
                          <a:effectLst/>
                        </a:rPr>
                        <a:t>Resource Hub</a:t>
                      </a:r>
                      <a:endParaRPr lang="en-GB" sz="1100">
                        <a:effectLst/>
                        <a:latin typeface="Times New Roman" panose="02020603050405020304" pitchFamily="18" charset="0"/>
                      </a:endParaRPr>
                    </a:p>
                  </a:txBody>
                  <a:tcPr marL="9525" marR="9525" marT="9525" anchor="b"/>
                </a:tc>
                <a:tc>
                  <a:txBody>
                    <a:bodyPr/>
                    <a:lstStyle/>
                    <a:p>
                      <a:pPr fontAlgn="b"/>
                      <a:r>
                        <a:rPr lang="en-GB" sz="1100">
                          <a:effectLst/>
                        </a:rPr>
                        <a:t>Outreach</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099965233"/>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Career Focused</a:t>
                      </a:r>
                      <a:endParaRPr lang="en-GB" sz="1100">
                        <a:effectLst/>
                        <a:latin typeface="Calibri" panose="020F0502020204030204" pitchFamily="34" charset="0"/>
                      </a:endParaRPr>
                    </a:p>
                  </a:txBody>
                  <a:tcPr marL="9525" marR="9525" marT="9525" anchor="b"/>
                </a:tc>
                <a:tc>
                  <a:txBody>
                    <a:bodyPr/>
                    <a:lstStyle/>
                    <a:p>
                      <a:pPr fontAlgn="b"/>
                      <a:r>
                        <a:rPr lang="en-GB" sz="1100">
                          <a:effectLst/>
                        </a:rPr>
                        <a:t>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047632258"/>
                  </a:ext>
                </a:extLst>
              </a:tr>
              <a:tr h="187777">
                <a:tc rowSpan="3">
                  <a:txBody>
                    <a:bodyPr/>
                    <a:lstStyle/>
                    <a:p>
                      <a:pPr algn="ctr" fontAlgn="b"/>
                      <a:r>
                        <a:rPr lang="en-GB" sz="1100">
                          <a:effectLst/>
                        </a:rPr>
                        <a:t>7</a:t>
                      </a:r>
                      <a:endParaRPr lang="en-GB" sz="1100">
                        <a:effectLst/>
                        <a:latin typeface="Calibri" panose="020F0502020204030204" pitchFamily="34" charset="0"/>
                      </a:endParaRPr>
                    </a:p>
                  </a:txBody>
                  <a:tcPr marL="9525" marR="9525" marT="9525" anchor="b"/>
                </a:tc>
                <a:tc rowSpan="3">
                  <a:txBody>
                    <a:bodyPr/>
                    <a:lstStyle/>
                    <a:p>
                      <a:pPr fontAlgn="ctr"/>
                      <a:r>
                        <a:rPr lang="en-GB" sz="1100">
                          <a:effectLst/>
                        </a:rPr>
                        <a:t>What workshops are you interested in?  career, professional development, mental health – back to student success </a:t>
                      </a:r>
                      <a:r>
                        <a:rPr lang="en-GB" sz="1100" err="1">
                          <a:effectLst/>
                        </a:rPr>
                        <a:t>center</a:t>
                      </a:r>
                      <a:endParaRPr lang="en-GB" sz="1100" err="1">
                        <a:effectLst/>
                        <a:latin typeface="Calibri" panose="020F0502020204030204" pitchFamily="34" charset="0"/>
                      </a:endParaRPr>
                    </a:p>
                  </a:txBody>
                  <a:tcPr marL="9525" marR="9525" marT="9525" anchor="ctr"/>
                </a:tc>
                <a:tc>
                  <a:txBody>
                    <a:bodyPr/>
                    <a:lstStyle/>
                    <a:p>
                      <a:pPr fontAlgn="b"/>
                      <a:r>
                        <a:rPr lang="en-GB" sz="1100">
                          <a:effectLst/>
                        </a:rPr>
                        <a:t>Life Skills</a:t>
                      </a:r>
                      <a:endParaRPr lang="en-GB" sz="1100">
                        <a:effectLst/>
                        <a:latin typeface="Times New Roman" panose="02020603050405020304" pitchFamily="18" charset="0"/>
                      </a:endParaRPr>
                    </a:p>
                  </a:txBody>
                  <a:tcPr marL="9525" marR="9525" marT="9525" anchor="b"/>
                </a:tc>
                <a:tc>
                  <a:txBody>
                    <a:bodyPr/>
                    <a:lstStyle/>
                    <a:p>
                      <a:pPr fontAlgn="b"/>
                      <a:r>
                        <a:rPr lang="en-GB" sz="1100">
                          <a:effectLst/>
                        </a:rPr>
                        <a:t>Academic Success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345378412"/>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Career Soft Skills</a:t>
                      </a:r>
                      <a:endParaRPr lang="en-GB" sz="1100">
                        <a:effectLst/>
                        <a:latin typeface="Calibri" panose="020F0502020204030204" pitchFamily="34" charset="0"/>
                      </a:endParaRPr>
                    </a:p>
                  </a:txBody>
                  <a:tcPr marL="9525" marR="9525" marT="9525" anchor="b"/>
                </a:tc>
                <a:tc>
                  <a:txBody>
                    <a:bodyPr/>
                    <a:lstStyle/>
                    <a:p>
                      <a:pPr fontAlgn="b"/>
                      <a:r>
                        <a:rPr lang="en-GB" sz="1100">
                          <a:effectLst/>
                        </a:rPr>
                        <a:t>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51416475"/>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Career Hard Skills</a:t>
                      </a:r>
                      <a:endParaRPr lang="en-GB" sz="1100">
                        <a:effectLst/>
                        <a:latin typeface="Calibri" panose="020F0502020204030204" pitchFamily="34" charset="0"/>
                      </a:endParaRPr>
                    </a:p>
                  </a:txBody>
                  <a:tcPr marL="9525" marR="9525" marT="9525" anchor="b"/>
                </a:tc>
                <a:tc>
                  <a:txBody>
                    <a:bodyPr/>
                    <a:lstStyle/>
                    <a:p>
                      <a:pPr fontAlgn="b"/>
                      <a:r>
                        <a:rPr lang="en-GB" sz="1100">
                          <a:effectLst/>
                        </a:rPr>
                        <a:t>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345765494"/>
                  </a:ext>
                </a:extLst>
              </a:tr>
              <a:tr h="187777">
                <a:tc rowSpan="4">
                  <a:txBody>
                    <a:bodyPr/>
                    <a:lstStyle/>
                    <a:p>
                      <a:pPr algn="ctr" fontAlgn="b"/>
                      <a:r>
                        <a:rPr lang="en-GB" sz="1100">
                          <a:effectLst/>
                        </a:rPr>
                        <a:t>8</a:t>
                      </a:r>
                      <a:endParaRPr lang="en-GB" sz="1100">
                        <a:effectLst/>
                        <a:latin typeface="Calibri" panose="020F0502020204030204" pitchFamily="34" charset="0"/>
                      </a:endParaRPr>
                    </a:p>
                  </a:txBody>
                  <a:tcPr marL="9525" marR="9525" marT="9525" anchor="b"/>
                </a:tc>
                <a:tc rowSpan="4">
                  <a:txBody>
                    <a:bodyPr/>
                    <a:lstStyle/>
                    <a:p>
                      <a:pPr fontAlgn="ctr"/>
                      <a:r>
                        <a:rPr lang="en-GB" sz="1100">
                          <a:effectLst/>
                        </a:rPr>
                        <a:t>Why do you think people use or don’t use career services, counselling </a:t>
                      </a:r>
                      <a:r>
                        <a:rPr lang="en-GB" sz="1100" err="1">
                          <a:effectLst/>
                        </a:rPr>
                        <a:t>center</a:t>
                      </a:r>
                      <a:r>
                        <a:rPr lang="en-GB" sz="1100">
                          <a:effectLst/>
                        </a:rPr>
                        <a:t>, writing </a:t>
                      </a:r>
                      <a:r>
                        <a:rPr lang="en-GB" sz="1100" err="1">
                          <a:effectLst/>
                        </a:rPr>
                        <a:t>center</a:t>
                      </a:r>
                      <a:r>
                        <a:rPr lang="en-GB" sz="1100">
                          <a:effectLst/>
                        </a:rPr>
                        <a:t>, SLAC, academic advising, professional development events, etc.?</a:t>
                      </a:r>
                      <a:endParaRPr lang="en-GB" sz="1100">
                        <a:effectLst/>
                        <a:latin typeface="Calibri" panose="020F0502020204030204" pitchFamily="34" charset="0"/>
                      </a:endParaRPr>
                    </a:p>
                  </a:txBody>
                  <a:tcPr marL="9525" marR="9525" marT="9525" anchor="ctr"/>
                </a:tc>
                <a:tc>
                  <a:txBody>
                    <a:bodyPr/>
                    <a:lstStyle/>
                    <a:p>
                      <a:pPr fontAlgn="b"/>
                      <a:r>
                        <a:rPr lang="en-GB" sz="1100">
                          <a:effectLst/>
                        </a:rPr>
                        <a:t>Inconvenient</a:t>
                      </a:r>
                      <a:endParaRPr lang="en-GB" sz="1100">
                        <a:effectLst/>
                        <a:latin typeface="Times New Roman" panose="02020603050405020304" pitchFamily="18" charset="0"/>
                      </a:endParaRPr>
                    </a:p>
                  </a:txBody>
                  <a:tcPr marL="9525" marR="9525" marT="9525" anchor="b"/>
                </a:tc>
                <a:tc>
                  <a:txBody>
                    <a:bodyPr/>
                    <a:lstStyle/>
                    <a:p>
                      <a:pPr fontAlgn="b"/>
                      <a:r>
                        <a:rPr lang="en-GB" sz="1100">
                          <a:effectLst/>
                        </a:rPr>
                        <a:t>Service Usage</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997148226"/>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awareness</a:t>
                      </a:r>
                      <a:endParaRPr lang="en-GB" sz="1100">
                        <a:effectLst/>
                        <a:latin typeface="Calibri" panose="020F0502020204030204" pitchFamily="34" charset="0"/>
                      </a:endParaRPr>
                    </a:p>
                  </a:txBody>
                  <a:tcPr marL="9525" marR="9525" marT="9525" anchor="b"/>
                </a:tc>
                <a:tc>
                  <a:txBody>
                    <a:bodyPr/>
                    <a:lstStyle/>
                    <a:p>
                      <a:pPr fontAlgn="b"/>
                      <a:r>
                        <a:rPr lang="en-GB" sz="1100">
                          <a:effectLst/>
                        </a:rPr>
                        <a:t>Outreach</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595586677"/>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inconsistent services</a:t>
                      </a:r>
                      <a:endParaRPr lang="en-GB" sz="1100">
                        <a:effectLst/>
                        <a:latin typeface="Calibri" panose="020F0502020204030204" pitchFamily="34" charset="0"/>
                      </a:endParaRPr>
                    </a:p>
                  </a:txBody>
                  <a:tcPr marL="9525" marR="9525" marT="9525" anchor="b"/>
                </a:tc>
                <a:tc>
                  <a:txBody>
                    <a:bodyPr/>
                    <a:lstStyle/>
                    <a:p>
                      <a:pPr fontAlgn="b"/>
                      <a:r>
                        <a:rPr lang="en-GB" sz="1100">
                          <a:effectLst/>
                        </a:rPr>
                        <a:t>Service Usage</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045675538"/>
                  </a:ext>
                </a:extLst>
              </a:tr>
              <a:tr h="187777">
                <a:tc vMerge="1">
                  <a:txBody>
                    <a:bodyPr/>
                    <a:lstStyle/>
                    <a:p>
                      <a:endParaRPr lang="en-GB"/>
                    </a:p>
                  </a:txBody>
                  <a:tcPr/>
                </a:tc>
                <a:tc vMerge="1">
                  <a:txBody>
                    <a:bodyPr/>
                    <a:lstStyle/>
                    <a:p>
                      <a:endParaRPr lang="en-GB"/>
                    </a:p>
                  </a:txBody>
                  <a:tcPr/>
                </a:tc>
                <a:tc>
                  <a:txBody>
                    <a:bodyPr/>
                    <a:lstStyle/>
                    <a:p>
                      <a:pPr fontAlgn="b"/>
                      <a:r>
                        <a:rPr lang="en-GB" sz="1100">
                          <a:effectLst/>
                        </a:rPr>
                        <a:t>Perception</a:t>
                      </a:r>
                      <a:endParaRPr lang="en-GB" sz="1100">
                        <a:effectLst/>
                        <a:latin typeface="Calibri" panose="020F0502020204030204" pitchFamily="34" charset="0"/>
                      </a:endParaRPr>
                    </a:p>
                  </a:txBody>
                  <a:tcPr marL="9525" marR="9525" marT="9525" anchor="b"/>
                </a:tc>
                <a:tc>
                  <a:txBody>
                    <a:bodyPr/>
                    <a:lstStyle/>
                    <a:p>
                      <a:pPr fontAlgn="b"/>
                      <a:r>
                        <a:rPr lang="en-GB" sz="1100">
                          <a:effectLst/>
                        </a:rPr>
                        <a:t>Service Usage</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778499909"/>
                  </a:ext>
                </a:extLst>
              </a:tr>
            </a:tbl>
          </a:graphicData>
        </a:graphic>
      </p:graphicFrame>
    </p:spTree>
    <p:extLst>
      <p:ext uri="{BB962C8B-B14F-4D97-AF65-F5344CB8AC3E}">
        <p14:creationId xmlns:p14="http://schemas.microsoft.com/office/powerpoint/2010/main" val="2939936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ADD8F9E7-DA06-AF71-85D8-6B7BB08CEE5C}"/>
              </a:ext>
            </a:extLst>
          </p:cNvPr>
          <p:cNvGraphicFramePr>
            <a:graphicFrameLocks noGrp="1"/>
          </p:cNvGraphicFramePr>
          <p:nvPr>
            <p:ph idx="1"/>
            <p:extLst>
              <p:ext uri="{D42A27DB-BD31-4B8C-83A1-F6EECF244321}">
                <p14:modId xmlns:p14="http://schemas.microsoft.com/office/powerpoint/2010/main" val="2223600105"/>
              </p:ext>
            </p:extLst>
          </p:nvPr>
        </p:nvGraphicFramePr>
        <p:xfrm>
          <a:off x="1065320" y="1154096"/>
          <a:ext cx="10058399" cy="4011930"/>
        </p:xfrm>
        <a:graphic>
          <a:graphicData uri="http://schemas.openxmlformats.org/drawingml/2006/table">
            <a:tbl>
              <a:tblPr firstRow="1" bandRow="1">
                <a:tableStyleId>{5C22544A-7EE6-4342-B048-85BDC9FD1C3A}</a:tableStyleId>
              </a:tblPr>
              <a:tblGrid>
                <a:gridCol w="544310">
                  <a:extLst>
                    <a:ext uri="{9D8B030D-6E8A-4147-A177-3AD203B41FA5}">
                      <a16:colId xmlns:a16="http://schemas.microsoft.com/office/drawing/2014/main" val="3174393550"/>
                    </a:ext>
                  </a:extLst>
                </a:gridCol>
                <a:gridCol w="5352384">
                  <a:extLst>
                    <a:ext uri="{9D8B030D-6E8A-4147-A177-3AD203B41FA5}">
                      <a16:colId xmlns:a16="http://schemas.microsoft.com/office/drawing/2014/main" val="419800127"/>
                    </a:ext>
                  </a:extLst>
                </a:gridCol>
                <a:gridCol w="2007144">
                  <a:extLst>
                    <a:ext uri="{9D8B030D-6E8A-4147-A177-3AD203B41FA5}">
                      <a16:colId xmlns:a16="http://schemas.microsoft.com/office/drawing/2014/main" val="3333980712"/>
                    </a:ext>
                  </a:extLst>
                </a:gridCol>
                <a:gridCol w="2154561">
                  <a:extLst>
                    <a:ext uri="{9D8B030D-6E8A-4147-A177-3AD203B41FA5}">
                      <a16:colId xmlns:a16="http://schemas.microsoft.com/office/drawing/2014/main" val="3802324180"/>
                    </a:ext>
                  </a:extLst>
                </a:gridCol>
              </a:tblGrid>
              <a:tr h="190500">
                <a:tc rowSpan="6">
                  <a:txBody>
                    <a:bodyPr/>
                    <a:lstStyle/>
                    <a:p>
                      <a:pPr algn="ctr" fontAlgn="b"/>
                      <a:r>
                        <a:rPr lang="en-GB" sz="1100">
                          <a:effectLst/>
                        </a:rPr>
                        <a:t>9</a:t>
                      </a:r>
                      <a:endParaRPr lang="en-GB" sz="1100">
                        <a:effectLst/>
                        <a:latin typeface="Calibri" panose="020F0502020204030204" pitchFamily="34" charset="0"/>
                      </a:endParaRPr>
                    </a:p>
                  </a:txBody>
                  <a:tcPr marL="9525" marR="9525" marT="9525" anchor="b"/>
                </a:tc>
                <a:tc rowSpan="6">
                  <a:txBody>
                    <a:bodyPr/>
                    <a:lstStyle/>
                    <a:p>
                      <a:pPr fontAlgn="ctr"/>
                      <a:r>
                        <a:rPr lang="en-GB" sz="1100">
                          <a:effectLst/>
                        </a:rPr>
                        <a:t>What would motivate you to attend a McCoy event or utilize McCoy services?  </a:t>
                      </a:r>
                      <a:endParaRPr lang="en-GB" sz="1100">
                        <a:effectLst/>
                        <a:latin typeface="Calibri" panose="020F0502020204030204" pitchFamily="34" charset="0"/>
                      </a:endParaRPr>
                    </a:p>
                  </a:txBody>
                  <a:tcPr marL="9525" marR="9525" marT="9525" anchor="ctr"/>
                </a:tc>
                <a:tc>
                  <a:txBody>
                    <a:bodyPr/>
                    <a:lstStyle/>
                    <a:p>
                      <a:pPr fontAlgn="b"/>
                      <a:r>
                        <a:rPr lang="en-GB" sz="1100">
                          <a:effectLst/>
                        </a:rPr>
                        <a:t>Extra credit</a:t>
                      </a:r>
                      <a:endParaRPr lang="en-GB" sz="1100">
                        <a:effectLst/>
                        <a:latin typeface="Times New Roman" panose="02020603050405020304" pitchFamily="18" charset="0"/>
                      </a:endParaRPr>
                    </a:p>
                  </a:txBody>
                  <a:tcPr marL="9525" marR="9525" marT="9525" anchor="b"/>
                </a:tc>
                <a:tc>
                  <a:txBody>
                    <a:bodyPr/>
                    <a:lstStyle/>
                    <a:p>
                      <a:pPr fontAlgn="b"/>
                      <a:r>
                        <a:rPr lang="en-GB" sz="1100">
                          <a:effectLst/>
                        </a:rPr>
                        <a:t>Reward</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630437332"/>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food/freebies</a:t>
                      </a:r>
                      <a:endParaRPr lang="en-GB" sz="1100">
                        <a:effectLst/>
                        <a:latin typeface="Calibri" panose="020F0502020204030204" pitchFamily="34" charset="0"/>
                      </a:endParaRPr>
                    </a:p>
                  </a:txBody>
                  <a:tcPr marL="9525" marR="9525" marT="9525" anchor="b"/>
                </a:tc>
                <a:tc>
                  <a:txBody>
                    <a:bodyPr/>
                    <a:lstStyle/>
                    <a:p>
                      <a:pPr fontAlgn="b"/>
                      <a:r>
                        <a:rPr lang="en-GB" sz="1100">
                          <a:effectLst/>
                        </a:rPr>
                        <a:t>Reward</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95707092"/>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convenience</a:t>
                      </a:r>
                      <a:endParaRPr lang="en-GB" sz="1100">
                        <a:effectLst/>
                        <a:latin typeface="Calibri" panose="020F0502020204030204" pitchFamily="34" charset="0"/>
                      </a:endParaRPr>
                    </a:p>
                  </a:txBody>
                  <a:tcPr marL="9525" marR="9525" marT="9525" anchor="b"/>
                </a:tc>
                <a:tc>
                  <a:txBody>
                    <a:bodyPr/>
                    <a:lstStyle/>
                    <a:p>
                      <a:pPr fontAlgn="b"/>
                      <a:r>
                        <a:rPr lang="en-GB" sz="1100">
                          <a:effectLst/>
                        </a:rPr>
                        <a:t>Service Usage</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4210214038"/>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relevance</a:t>
                      </a:r>
                      <a:endParaRPr lang="en-GB" sz="1100">
                        <a:effectLst/>
                        <a:latin typeface="Calibri" panose="020F0502020204030204" pitchFamily="34" charset="0"/>
                      </a:endParaRPr>
                    </a:p>
                  </a:txBody>
                  <a:tcPr marL="9525" marR="9525" marT="9525" anchor="b"/>
                </a:tc>
                <a:tc>
                  <a:txBody>
                    <a:bodyPr/>
                    <a:lstStyle/>
                    <a:p>
                      <a:pPr fontAlgn="b"/>
                      <a:r>
                        <a:rPr lang="en-GB" sz="1100">
                          <a:effectLst/>
                        </a:rPr>
                        <a:t>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744585132"/>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Community</a:t>
                      </a:r>
                      <a:endParaRPr lang="en-GB" sz="1100">
                        <a:effectLst/>
                        <a:latin typeface="Calibri" panose="020F0502020204030204" pitchFamily="34" charset="0"/>
                      </a:endParaRPr>
                    </a:p>
                  </a:txBody>
                  <a:tcPr marL="9525" marR="9525" marT="9525" anchor="b"/>
                </a:tc>
                <a:tc>
                  <a:txBody>
                    <a:bodyPr/>
                    <a:lstStyle/>
                    <a:p>
                      <a:pPr fontAlgn="b"/>
                      <a:r>
                        <a:rPr lang="en-GB" sz="1100">
                          <a:effectLst/>
                        </a:rPr>
                        <a:t>Community</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172304631"/>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awareness </a:t>
                      </a:r>
                      <a:endParaRPr lang="en-GB" sz="1100">
                        <a:effectLst/>
                        <a:latin typeface="Calibri" panose="020F0502020204030204" pitchFamily="34" charset="0"/>
                      </a:endParaRPr>
                    </a:p>
                  </a:txBody>
                  <a:tcPr marL="9525" marR="9525" marT="9525" anchor="b"/>
                </a:tc>
                <a:tc>
                  <a:txBody>
                    <a:bodyPr/>
                    <a:lstStyle/>
                    <a:p>
                      <a:pPr fontAlgn="b"/>
                      <a:r>
                        <a:rPr lang="en-GB" sz="1100">
                          <a:effectLst/>
                        </a:rPr>
                        <a:t>Outreach</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084022676"/>
                  </a:ext>
                </a:extLst>
              </a:tr>
              <a:tr h="190500">
                <a:tc rowSpan="6">
                  <a:txBody>
                    <a:bodyPr/>
                    <a:lstStyle/>
                    <a:p>
                      <a:pPr algn="ctr" fontAlgn="b"/>
                      <a:r>
                        <a:rPr lang="en-GB" sz="1100">
                          <a:effectLst/>
                        </a:rPr>
                        <a:t>10</a:t>
                      </a:r>
                      <a:endParaRPr lang="en-GB" sz="1100">
                        <a:effectLst/>
                        <a:latin typeface="Calibri" panose="020F0502020204030204" pitchFamily="34" charset="0"/>
                      </a:endParaRPr>
                    </a:p>
                  </a:txBody>
                  <a:tcPr marL="9525" marR="9525" marT="9525" anchor="b"/>
                </a:tc>
                <a:tc rowSpan="6">
                  <a:txBody>
                    <a:bodyPr/>
                    <a:lstStyle/>
                    <a:p>
                      <a:pPr fontAlgn="ctr"/>
                      <a:r>
                        <a:rPr lang="en-GB" sz="1100">
                          <a:effectLst/>
                        </a:rPr>
                        <a:t>Where do you get most of your information regarding university and McCoy College services, events, and activities?  How do you preferred to receive this information?</a:t>
                      </a:r>
                      <a:endParaRPr lang="en-GB" sz="1100">
                        <a:effectLst/>
                        <a:latin typeface="Calibri" panose="020F0502020204030204" pitchFamily="34" charset="0"/>
                      </a:endParaRPr>
                    </a:p>
                  </a:txBody>
                  <a:tcPr marL="9525" marR="9525" marT="9525" anchor="ctr"/>
                </a:tc>
                <a:tc>
                  <a:txBody>
                    <a:bodyPr/>
                    <a:lstStyle/>
                    <a:p>
                      <a:pPr fontAlgn="b"/>
                      <a:r>
                        <a:rPr lang="en-GB" sz="1100">
                          <a:effectLst/>
                        </a:rPr>
                        <a:t>Regular Email</a:t>
                      </a:r>
                      <a:endParaRPr lang="en-GB" sz="1100">
                        <a:effectLst/>
                        <a:latin typeface="Times New Roman" panose="02020603050405020304" pitchFamily="18" charset="0"/>
                      </a:endParaRPr>
                    </a:p>
                  </a:txBody>
                  <a:tcPr marL="9525" marR="9525" marT="9525" anchor="b"/>
                </a:tc>
                <a:tc>
                  <a:txBody>
                    <a:bodyPr/>
                    <a:lstStyle/>
                    <a:p>
                      <a:pPr fontAlgn="b"/>
                      <a:r>
                        <a:rPr lang="en-GB" sz="1100">
                          <a:effectLst/>
                        </a:rPr>
                        <a:t>Outreach</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670294663"/>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professors</a:t>
                      </a:r>
                      <a:endParaRPr lang="en-GB" sz="1100">
                        <a:effectLst/>
                        <a:latin typeface="Calibri" panose="020F0502020204030204" pitchFamily="34" charset="0"/>
                      </a:endParaRPr>
                    </a:p>
                  </a:txBody>
                  <a:tcPr marL="9525" marR="9525" marT="9525" anchor="b"/>
                </a:tc>
                <a:tc>
                  <a:txBody>
                    <a:bodyPr/>
                    <a:lstStyle/>
                    <a:p>
                      <a:pPr fontAlgn="b"/>
                      <a:r>
                        <a:rPr lang="en-GB" sz="1100">
                          <a:effectLst/>
                        </a:rPr>
                        <a:t>Outreach</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452237954"/>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TXST app</a:t>
                      </a:r>
                      <a:endParaRPr lang="en-GB" sz="1100">
                        <a:effectLst/>
                        <a:latin typeface="Calibri" panose="020F0502020204030204" pitchFamily="34" charset="0"/>
                      </a:endParaRPr>
                    </a:p>
                  </a:txBody>
                  <a:tcPr marL="9525" marR="9525" marT="9525" anchor="b"/>
                </a:tc>
                <a:tc>
                  <a:txBody>
                    <a:bodyPr/>
                    <a:lstStyle/>
                    <a:p>
                      <a:pPr fontAlgn="b"/>
                      <a:r>
                        <a:rPr lang="en-GB" sz="1100">
                          <a:effectLst/>
                        </a:rPr>
                        <a:t>Outreach</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942280262"/>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social media</a:t>
                      </a:r>
                      <a:endParaRPr lang="en-GB" sz="1100">
                        <a:effectLst/>
                        <a:latin typeface="Calibri" panose="020F0502020204030204" pitchFamily="34" charset="0"/>
                      </a:endParaRPr>
                    </a:p>
                  </a:txBody>
                  <a:tcPr marL="9525" marR="9525" marT="9525" anchor="b"/>
                </a:tc>
                <a:tc>
                  <a:txBody>
                    <a:bodyPr/>
                    <a:lstStyle/>
                    <a:p>
                      <a:pPr fontAlgn="b"/>
                      <a:r>
                        <a:rPr lang="en-GB" sz="1100">
                          <a:effectLst/>
                        </a:rPr>
                        <a:t>Outreach</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60810109"/>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flyers</a:t>
                      </a:r>
                      <a:endParaRPr lang="en-GB" sz="1100">
                        <a:effectLst/>
                        <a:latin typeface="Calibri" panose="020F0502020204030204" pitchFamily="34" charset="0"/>
                      </a:endParaRPr>
                    </a:p>
                  </a:txBody>
                  <a:tcPr marL="9525" marR="9525" marT="9525" anchor="b"/>
                </a:tc>
                <a:tc>
                  <a:txBody>
                    <a:bodyPr/>
                    <a:lstStyle/>
                    <a:p>
                      <a:pPr fontAlgn="b"/>
                      <a:r>
                        <a:rPr lang="en-GB" sz="1100">
                          <a:effectLst/>
                        </a:rPr>
                        <a:t>Outreach</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417555895"/>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location</a:t>
                      </a:r>
                      <a:endParaRPr lang="en-GB" sz="1100">
                        <a:effectLst/>
                        <a:latin typeface="Calibri" panose="020F0502020204030204" pitchFamily="34" charset="0"/>
                      </a:endParaRPr>
                    </a:p>
                  </a:txBody>
                  <a:tcPr marL="9525" marR="9525" marT="9525" anchor="b"/>
                </a:tc>
                <a:tc>
                  <a:txBody>
                    <a:bodyPr/>
                    <a:lstStyle/>
                    <a:p>
                      <a:pPr fontAlgn="b"/>
                      <a:r>
                        <a:rPr lang="en-GB" sz="1100">
                          <a:effectLst/>
                        </a:rPr>
                        <a:t>Outreach</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4253459318"/>
                  </a:ext>
                </a:extLst>
              </a:tr>
              <a:tr h="190500">
                <a:tc rowSpan="6">
                  <a:txBody>
                    <a:bodyPr/>
                    <a:lstStyle/>
                    <a:p>
                      <a:pPr algn="ctr" fontAlgn="b"/>
                      <a:r>
                        <a:rPr lang="en-GB" sz="1100">
                          <a:effectLst/>
                        </a:rPr>
                        <a:t>11</a:t>
                      </a:r>
                      <a:endParaRPr lang="en-GB" sz="1100">
                        <a:effectLst/>
                        <a:latin typeface="Calibri" panose="020F0502020204030204" pitchFamily="34" charset="0"/>
                      </a:endParaRPr>
                    </a:p>
                  </a:txBody>
                  <a:tcPr marL="9525" marR="9525" marT="9525" anchor="b"/>
                </a:tc>
                <a:tc rowSpan="6">
                  <a:txBody>
                    <a:bodyPr/>
                    <a:lstStyle/>
                    <a:p>
                      <a:pPr fontAlgn="ctr"/>
                      <a:r>
                        <a:rPr lang="en-GB" sz="1100">
                          <a:effectLst/>
                        </a:rPr>
                        <a:t>Do you feel like a part of the McCoy College?  Why or why not?</a:t>
                      </a:r>
                      <a:endParaRPr lang="en-GB" sz="1100">
                        <a:effectLst/>
                        <a:latin typeface="Calibri" panose="020F0502020204030204" pitchFamily="34" charset="0"/>
                      </a:endParaRPr>
                    </a:p>
                  </a:txBody>
                  <a:tcPr marL="9525" marR="9525" marT="9525" anchor="ctr"/>
                </a:tc>
                <a:tc>
                  <a:txBody>
                    <a:bodyPr/>
                    <a:lstStyle/>
                    <a:p>
                      <a:pPr fontAlgn="b"/>
                      <a:r>
                        <a:rPr lang="en-GB" sz="1100">
                          <a:effectLst/>
                        </a:rPr>
                        <a:t>Friends</a:t>
                      </a:r>
                      <a:endParaRPr lang="en-GB" sz="1100">
                        <a:effectLst/>
                        <a:latin typeface="Times New Roman" panose="02020603050405020304" pitchFamily="18" charset="0"/>
                      </a:endParaRPr>
                    </a:p>
                  </a:txBody>
                  <a:tcPr marL="9525" marR="9525" marT="9525" anchor="b"/>
                </a:tc>
                <a:tc>
                  <a:txBody>
                    <a:bodyPr/>
                    <a:lstStyle/>
                    <a:p>
                      <a:pPr fontAlgn="b"/>
                      <a:r>
                        <a:rPr lang="en-GB" sz="1100">
                          <a:effectLst/>
                        </a:rPr>
                        <a:t>Community</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562143643"/>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organizations</a:t>
                      </a:r>
                      <a:endParaRPr lang="en-GB" sz="1100">
                        <a:effectLst/>
                        <a:latin typeface="Calibri" panose="020F0502020204030204" pitchFamily="34" charset="0"/>
                      </a:endParaRPr>
                    </a:p>
                  </a:txBody>
                  <a:tcPr marL="9525" marR="9525" marT="9525" anchor="b"/>
                </a:tc>
                <a:tc>
                  <a:txBody>
                    <a:bodyPr/>
                    <a:lstStyle/>
                    <a:p>
                      <a:pPr fontAlgn="b"/>
                      <a:r>
                        <a:rPr lang="en-GB" sz="1100">
                          <a:effectLst/>
                        </a:rPr>
                        <a:t>Community</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817661572"/>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affiliated</a:t>
                      </a:r>
                      <a:endParaRPr lang="en-GB" sz="1100">
                        <a:effectLst/>
                        <a:latin typeface="Calibri" panose="020F0502020204030204" pitchFamily="34" charset="0"/>
                      </a:endParaRPr>
                    </a:p>
                  </a:txBody>
                  <a:tcPr marL="9525" marR="9525" marT="9525" anchor="b"/>
                </a:tc>
                <a:tc>
                  <a:txBody>
                    <a:bodyPr/>
                    <a:lstStyle/>
                    <a:p>
                      <a:pPr fontAlgn="b"/>
                      <a:r>
                        <a:rPr lang="en-GB" sz="1100">
                          <a:effectLst/>
                        </a:rPr>
                        <a:t>Community</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128560843"/>
                  </a:ext>
                </a:extLst>
              </a:tr>
              <a:tr h="190500">
                <a:tc vMerge="1">
                  <a:txBody>
                    <a:bodyPr/>
                    <a:lstStyle/>
                    <a:p>
                      <a:endParaRPr lang="en-GB"/>
                    </a:p>
                  </a:txBody>
                  <a:tcPr/>
                </a:tc>
                <a:tc vMerge="1">
                  <a:txBody>
                    <a:bodyPr/>
                    <a:lstStyle/>
                    <a:p>
                      <a:endParaRPr lang="en-GB"/>
                    </a:p>
                  </a:txBody>
                  <a:tcPr/>
                </a:tc>
                <a:tc>
                  <a:txBody>
                    <a:bodyPr/>
                    <a:lstStyle/>
                    <a:p>
                      <a:pPr fontAlgn="b"/>
                      <a:r>
                        <a:rPr lang="en-GB" sz="1100" err="1">
                          <a:effectLst/>
                        </a:rPr>
                        <a:t>TIme</a:t>
                      </a:r>
                      <a:r>
                        <a:rPr lang="en-GB" sz="1100">
                          <a:effectLst/>
                        </a:rPr>
                        <a:t> in Building</a:t>
                      </a:r>
                      <a:endParaRPr lang="en-GB" sz="1100">
                        <a:effectLst/>
                        <a:latin typeface="Calibri" panose="020F0502020204030204" pitchFamily="34" charset="0"/>
                      </a:endParaRPr>
                    </a:p>
                  </a:txBody>
                  <a:tcPr marL="9525" marR="9525" marT="9525" anchor="b"/>
                </a:tc>
                <a:tc>
                  <a:txBody>
                    <a:bodyPr/>
                    <a:lstStyle/>
                    <a:p>
                      <a:pPr fontAlgn="b"/>
                      <a:r>
                        <a:rPr lang="en-GB" sz="1100">
                          <a:effectLst/>
                        </a:rPr>
                        <a:t>??</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042312791"/>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Yes</a:t>
                      </a:r>
                      <a:endParaRPr lang="en-GB" sz="1100">
                        <a:effectLst/>
                        <a:latin typeface="Calibri" panose="020F0502020204030204" pitchFamily="34" charset="0"/>
                      </a:endParaRPr>
                    </a:p>
                  </a:txBody>
                  <a:tcPr marL="9525" marR="9525" marT="9525" anchor="b"/>
                </a:tc>
                <a:tc>
                  <a:txBody>
                    <a:bodyPr/>
                    <a:lstStyle/>
                    <a:p>
                      <a:pPr fontAlgn="b"/>
                      <a:r>
                        <a:rPr lang="en-GB" sz="1100">
                          <a:effectLst/>
                        </a:rPr>
                        <a:t>??</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978627434"/>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No</a:t>
                      </a:r>
                      <a:endParaRPr lang="en-GB" sz="1100">
                        <a:effectLst/>
                        <a:latin typeface="Calibri" panose="020F0502020204030204" pitchFamily="34" charset="0"/>
                      </a:endParaRPr>
                    </a:p>
                  </a:txBody>
                  <a:tcPr marL="9525" marR="9525" marT="9525" anchor="b"/>
                </a:tc>
                <a:tc>
                  <a:txBody>
                    <a:bodyPr/>
                    <a:lstStyle/>
                    <a:p>
                      <a:pPr fontAlgn="b"/>
                      <a:r>
                        <a:rPr lang="en-GB" sz="1100">
                          <a:effectLst/>
                        </a:rPr>
                        <a:t>??</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275102698"/>
                  </a:ext>
                </a:extLst>
              </a:tr>
            </a:tbl>
          </a:graphicData>
        </a:graphic>
      </p:graphicFrame>
    </p:spTree>
    <p:extLst>
      <p:ext uri="{BB962C8B-B14F-4D97-AF65-F5344CB8AC3E}">
        <p14:creationId xmlns:p14="http://schemas.microsoft.com/office/powerpoint/2010/main" val="1221354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044A24C-0BBA-DF9E-DA0C-665D3ED23A39}"/>
              </a:ext>
            </a:extLst>
          </p:cNvPr>
          <p:cNvGraphicFramePr>
            <a:graphicFrameLocks noGrp="1"/>
          </p:cNvGraphicFramePr>
          <p:nvPr>
            <p:ph idx="1"/>
            <p:extLst>
              <p:ext uri="{D42A27DB-BD31-4B8C-83A1-F6EECF244321}">
                <p14:modId xmlns:p14="http://schemas.microsoft.com/office/powerpoint/2010/main" val="3141614136"/>
              </p:ext>
            </p:extLst>
          </p:nvPr>
        </p:nvGraphicFramePr>
        <p:xfrm>
          <a:off x="1067371" y="1298807"/>
          <a:ext cx="10058399" cy="3903345"/>
        </p:xfrm>
        <a:graphic>
          <a:graphicData uri="http://schemas.openxmlformats.org/drawingml/2006/table">
            <a:tbl>
              <a:tblPr firstRow="1" bandRow="1">
                <a:tableStyleId>{5C22544A-7EE6-4342-B048-85BDC9FD1C3A}</a:tableStyleId>
              </a:tblPr>
              <a:tblGrid>
                <a:gridCol w="544310">
                  <a:extLst>
                    <a:ext uri="{9D8B030D-6E8A-4147-A177-3AD203B41FA5}">
                      <a16:colId xmlns:a16="http://schemas.microsoft.com/office/drawing/2014/main" val="2400098814"/>
                    </a:ext>
                  </a:extLst>
                </a:gridCol>
                <a:gridCol w="5352384">
                  <a:extLst>
                    <a:ext uri="{9D8B030D-6E8A-4147-A177-3AD203B41FA5}">
                      <a16:colId xmlns:a16="http://schemas.microsoft.com/office/drawing/2014/main" val="1423372651"/>
                    </a:ext>
                  </a:extLst>
                </a:gridCol>
                <a:gridCol w="2007144">
                  <a:extLst>
                    <a:ext uri="{9D8B030D-6E8A-4147-A177-3AD203B41FA5}">
                      <a16:colId xmlns:a16="http://schemas.microsoft.com/office/drawing/2014/main" val="1851322926"/>
                    </a:ext>
                  </a:extLst>
                </a:gridCol>
                <a:gridCol w="2154561">
                  <a:extLst>
                    <a:ext uri="{9D8B030D-6E8A-4147-A177-3AD203B41FA5}">
                      <a16:colId xmlns:a16="http://schemas.microsoft.com/office/drawing/2014/main" val="834087851"/>
                    </a:ext>
                  </a:extLst>
                </a:gridCol>
              </a:tblGrid>
              <a:tr h="190500">
                <a:tc rowSpan="3">
                  <a:txBody>
                    <a:bodyPr/>
                    <a:lstStyle/>
                    <a:p>
                      <a:pPr algn="ctr" fontAlgn="b"/>
                      <a:r>
                        <a:rPr lang="en-GB" sz="1100">
                          <a:effectLst/>
                        </a:rPr>
                        <a:t>12</a:t>
                      </a:r>
                      <a:endParaRPr lang="en-GB" sz="1100">
                        <a:effectLst/>
                        <a:latin typeface="Calibri" panose="020F0502020204030204" pitchFamily="34" charset="0"/>
                      </a:endParaRPr>
                    </a:p>
                  </a:txBody>
                  <a:tcPr marL="9525" marR="9525" marT="9525" anchor="b"/>
                </a:tc>
                <a:tc rowSpan="3">
                  <a:txBody>
                    <a:bodyPr/>
                    <a:lstStyle/>
                    <a:p>
                      <a:pPr fontAlgn="ctr"/>
                      <a:r>
                        <a:rPr lang="en-GB" sz="1100">
                          <a:effectLst/>
                        </a:rPr>
                        <a:t>What are ways in which McCoy College can build a sense of community for its students?</a:t>
                      </a:r>
                      <a:endParaRPr lang="en-GB" sz="1100">
                        <a:effectLst/>
                        <a:latin typeface="Calibri" panose="020F0502020204030204" pitchFamily="34" charset="0"/>
                      </a:endParaRPr>
                    </a:p>
                  </a:txBody>
                  <a:tcPr marL="9525" marR="9525" marT="9525" anchor="ctr"/>
                </a:tc>
                <a:tc>
                  <a:txBody>
                    <a:bodyPr/>
                    <a:lstStyle/>
                    <a:p>
                      <a:pPr fontAlgn="b"/>
                      <a:r>
                        <a:rPr lang="en-GB" sz="1100">
                          <a:effectLst/>
                        </a:rPr>
                        <a:t>Hub for meeting</a:t>
                      </a:r>
                      <a:endParaRPr lang="en-GB" sz="1100">
                        <a:effectLst/>
                        <a:latin typeface="Times New Roman" panose="02020603050405020304" pitchFamily="18" charset="0"/>
                      </a:endParaRPr>
                    </a:p>
                  </a:txBody>
                  <a:tcPr marL="9525" marR="9525" marT="9525" anchor="b"/>
                </a:tc>
                <a:tc>
                  <a:txBody>
                    <a:bodyPr/>
                    <a:lstStyle/>
                    <a:p>
                      <a:pPr fontAlgn="b"/>
                      <a:r>
                        <a:rPr lang="en-GB" sz="1100">
                          <a:effectLst/>
                        </a:rPr>
                        <a:t>Outreach</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4194174091"/>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events</a:t>
                      </a:r>
                      <a:endParaRPr lang="en-GB" sz="1100">
                        <a:effectLst/>
                        <a:latin typeface="Calibri" panose="020F0502020204030204" pitchFamily="34" charset="0"/>
                      </a:endParaRPr>
                    </a:p>
                  </a:txBody>
                  <a:tcPr marL="9525" marR="9525" marT="9525" anchor="b"/>
                </a:tc>
                <a:tc>
                  <a:txBody>
                    <a:bodyPr/>
                    <a:lstStyle/>
                    <a:p>
                      <a:pPr fontAlgn="b"/>
                      <a:r>
                        <a:rPr lang="en-GB" sz="1100">
                          <a:effectLst/>
                        </a:rPr>
                        <a:t>Outreach</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731642534"/>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organizations</a:t>
                      </a:r>
                      <a:endParaRPr lang="en-GB" sz="1100">
                        <a:effectLst/>
                        <a:latin typeface="Calibri" panose="020F0502020204030204" pitchFamily="34" charset="0"/>
                      </a:endParaRPr>
                    </a:p>
                  </a:txBody>
                  <a:tcPr marL="9525" marR="9525" marT="9525" anchor="b"/>
                </a:tc>
                <a:tc>
                  <a:txBody>
                    <a:bodyPr/>
                    <a:lstStyle/>
                    <a:p>
                      <a:pPr fontAlgn="b"/>
                      <a:r>
                        <a:rPr lang="en-GB" sz="1100">
                          <a:effectLst/>
                        </a:rPr>
                        <a:t>Community</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381553220"/>
                  </a:ext>
                </a:extLst>
              </a:tr>
              <a:tr h="190500">
                <a:tc rowSpan="6">
                  <a:txBody>
                    <a:bodyPr/>
                    <a:lstStyle/>
                    <a:p>
                      <a:pPr algn="ctr" fontAlgn="b"/>
                      <a:r>
                        <a:rPr lang="en-GB" sz="1100">
                          <a:effectLst/>
                        </a:rPr>
                        <a:t>13</a:t>
                      </a:r>
                      <a:endParaRPr lang="en-GB" sz="1100">
                        <a:effectLst/>
                        <a:latin typeface="Calibri" panose="020F0502020204030204" pitchFamily="34" charset="0"/>
                      </a:endParaRPr>
                    </a:p>
                  </a:txBody>
                  <a:tcPr marL="9525" marR="9525" marT="9525" anchor="b"/>
                </a:tc>
                <a:tc rowSpan="6">
                  <a:txBody>
                    <a:bodyPr/>
                    <a:lstStyle/>
                    <a:p>
                      <a:pPr fontAlgn="ctr"/>
                      <a:r>
                        <a:rPr lang="en-GB" sz="1100">
                          <a:effectLst/>
                        </a:rPr>
                        <a:t>Do you have a mentor or a person who guides you, um, either on campus or associated with the university and maybe kind of describe that person's role, um, in your life? * (additional question)</a:t>
                      </a:r>
                      <a:endParaRPr lang="en-GB" sz="1100">
                        <a:effectLst/>
                        <a:latin typeface="Calibri" panose="020F0502020204030204" pitchFamily="34" charset="0"/>
                      </a:endParaRPr>
                    </a:p>
                  </a:txBody>
                  <a:tcPr marL="9525" marR="9525" marT="9525" anchor="ctr"/>
                </a:tc>
                <a:tc>
                  <a:txBody>
                    <a:bodyPr/>
                    <a:lstStyle/>
                    <a:p>
                      <a:pPr fontAlgn="b"/>
                      <a:r>
                        <a:rPr lang="en-GB" sz="1100">
                          <a:effectLst/>
                        </a:rPr>
                        <a:t>Professor</a:t>
                      </a:r>
                      <a:endParaRPr lang="en-GB" sz="1100">
                        <a:effectLst/>
                        <a:latin typeface="Times New Roman" panose="02020603050405020304" pitchFamily="18" charset="0"/>
                      </a:endParaRPr>
                    </a:p>
                  </a:txBody>
                  <a:tcPr marL="9525" marR="9525" marT="9525" anchor="b"/>
                </a:tc>
                <a:tc>
                  <a:txBody>
                    <a:bodyPr/>
                    <a:lstStyle/>
                    <a:p>
                      <a:pPr fontAlgn="b"/>
                      <a:r>
                        <a:rPr lang="en-GB" sz="1100">
                          <a:effectLst/>
                        </a:rPr>
                        <a:t>Academic Success/Career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748378657"/>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family</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3921150921"/>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staff</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484561357"/>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faculty</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03712179"/>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upper class men</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779967628"/>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None</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1615527958"/>
                  </a:ext>
                </a:extLst>
              </a:tr>
              <a:tr h="190500">
                <a:tc rowSpan="4">
                  <a:txBody>
                    <a:bodyPr/>
                    <a:lstStyle/>
                    <a:p>
                      <a:pPr algn="ctr" fontAlgn="b"/>
                      <a:r>
                        <a:rPr lang="en-GB" sz="1100">
                          <a:effectLst/>
                        </a:rPr>
                        <a:t>14</a:t>
                      </a:r>
                      <a:endParaRPr lang="en-GB" sz="1100">
                        <a:effectLst/>
                        <a:latin typeface="Calibri" panose="020F0502020204030204" pitchFamily="34" charset="0"/>
                      </a:endParaRPr>
                    </a:p>
                  </a:txBody>
                  <a:tcPr marL="9525" marR="9525" marT="9525" anchor="b"/>
                </a:tc>
                <a:tc rowSpan="4">
                  <a:txBody>
                    <a:bodyPr/>
                    <a:lstStyle/>
                    <a:p>
                      <a:pPr fontAlgn="ctr"/>
                      <a:r>
                        <a:rPr lang="en-GB" sz="1100">
                          <a:effectLst/>
                        </a:rPr>
                        <a:t>After our discussion today, is there anything else you think a McCoy student success </a:t>
                      </a:r>
                      <a:r>
                        <a:rPr lang="en-GB" sz="1100" err="1">
                          <a:effectLst/>
                        </a:rPr>
                        <a:t>center</a:t>
                      </a:r>
                      <a:r>
                        <a:rPr lang="en-GB" sz="1100">
                          <a:effectLst/>
                        </a:rPr>
                        <a:t> should include?</a:t>
                      </a:r>
                      <a:endParaRPr lang="en-GB" sz="1100">
                        <a:effectLst/>
                        <a:latin typeface="Calibri" panose="020F0502020204030204" pitchFamily="34" charset="0"/>
                      </a:endParaRPr>
                    </a:p>
                  </a:txBody>
                  <a:tcPr marL="9525" marR="9525" marT="9525" anchor="ctr"/>
                </a:tc>
                <a:tc>
                  <a:txBody>
                    <a:bodyPr/>
                    <a:lstStyle/>
                    <a:p>
                      <a:pPr fontAlgn="b"/>
                      <a:r>
                        <a:rPr lang="en-GB" sz="1100">
                          <a:effectLst/>
                        </a:rPr>
                        <a:t>Convenience</a:t>
                      </a:r>
                      <a:endParaRPr lang="en-GB" sz="1100">
                        <a:effectLst/>
                        <a:latin typeface="Times New Roman" panose="02020603050405020304" pitchFamily="18" charset="0"/>
                      </a:endParaRPr>
                    </a:p>
                  </a:txBody>
                  <a:tcPr marL="9525" marR="9525" marT="9525" anchor="b"/>
                </a:tc>
                <a:tc>
                  <a:txBody>
                    <a:bodyPr/>
                    <a:lstStyle/>
                    <a:p>
                      <a:pPr fontAlgn="b"/>
                      <a:r>
                        <a:rPr lang="en-GB" sz="1100">
                          <a:effectLst/>
                        </a:rPr>
                        <a:t>Service Usage</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4044756370"/>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guidance</a:t>
                      </a:r>
                      <a:endParaRPr lang="en-GB" sz="1100">
                        <a:effectLst/>
                        <a:latin typeface="Calibri" panose="020F0502020204030204" pitchFamily="34" charset="0"/>
                      </a:endParaRPr>
                    </a:p>
                  </a:txBody>
                  <a:tcPr marL="9525" marR="9525" marT="9525" anchor="b"/>
                </a:tc>
                <a:tc>
                  <a:txBody>
                    <a:bodyPr/>
                    <a:lstStyle/>
                    <a:p>
                      <a:pPr fontAlgn="b"/>
                      <a:r>
                        <a:rPr lang="en-GB" sz="1100">
                          <a:effectLst/>
                        </a:rPr>
                        <a:t>Academic Success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850959760"/>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Q&amp;A with professionals</a:t>
                      </a:r>
                      <a:endParaRPr lang="en-GB" sz="1100">
                        <a:effectLst/>
                        <a:latin typeface="Calibri" panose="020F0502020204030204" pitchFamily="34" charset="0"/>
                      </a:endParaRPr>
                    </a:p>
                  </a:txBody>
                  <a:tcPr marL="9525" marR="9525" marT="9525" anchor="b"/>
                </a:tc>
                <a:tc>
                  <a:txBody>
                    <a:bodyPr/>
                    <a:lstStyle/>
                    <a:p>
                      <a:pPr fontAlgn="b"/>
                      <a:r>
                        <a:rPr lang="en-GB" sz="1100">
                          <a:effectLst/>
                        </a:rPr>
                        <a:t>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2402332158"/>
                  </a:ext>
                </a:extLst>
              </a:tr>
              <a:tr h="190500">
                <a:tc vMerge="1">
                  <a:txBody>
                    <a:bodyPr/>
                    <a:lstStyle/>
                    <a:p>
                      <a:endParaRPr lang="en-GB"/>
                    </a:p>
                  </a:txBody>
                  <a:tcPr/>
                </a:tc>
                <a:tc vMerge="1">
                  <a:txBody>
                    <a:bodyPr/>
                    <a:lstStyle/>
                    <a:p>
                      <a:endParaRPr lang="en-GB"/>
                    </a:p>
                  </a:txBody>
                  <a:tcPr/>
                </a:tc>
                <a:tc>
                  <a:txBody>
                    <a:bodyPr/>
                    <a:lstStyle/>
                    <a:p>
                      <a:pPr fontAlgn="b"/>
                      <a:r>
                        <a:rPr lang="en-GB" sz="1100">
                          <a:effectLst/>
                        </a:rPr>
                        <a:t>resume services</a:t>
                      </a:r>
                      <a:endParaRPr lang="en-GB" sz="1100">
                        <a:effectLst/>
                        <a:latin typeface="Calibri" panose="020F0502020204030204" pitchFamily="34" charset="0"/>
                      </a:endParaRPr>
                    </a:p>
                  </a:txBody>
                  <a:tcPr marL="9525" marR="9525" marT="9525" anchor="b"/>
                </a:tc>
                <a:tc>
                  <a:txBody>
                    <a:bodyPr/>
                    <a:lstStyle/>
                    <a:p>
                      <a:pPr fontAlgn="b"/>
                      <a:r>
                        <a:rPr lang="en-GB" sz="1100">
                          <a:effectLst/>
                        </a:rPr>
                        <a:t>Career Preparedness</a:t>
                      </a:r>
                      <a:endParaRPr lang="en-GB" sz="1100">
                        <a:effectLst/>
                        <a:latin typeface="Calibri" panose="020F0502020204030204" pitchFamily="34" charset="0"/>
                      </a:endParaRPr>
                    </a:p>
                  </a:txBody>
                  <a:tcPr marL="9525" marR="9525" marT="9525" anchor="b"/>
                </a:tc>
                <a:extLst>
                  <a:ext uri="{0D108BD9-81ED-4DB2-BD59-A6C34878D82A}">
                    <a16:rowId xmlns:a16="http://schemas.microsoft.com/office/drawing/2014/main" val="657800094"/>
                  </a:ext>
                </a:extLst>
              </a:tr>
            </a:tbl>
          </a:graphicData>
        </a:graphic>
      </p:graphicFrame>
    </p:spTree>
    <p:extLst>
      <p:ext uri="{BB962C8B-B14F-4D97-AF65-F5344CB8AC3E}">
        <p14:creationId xmlns:p14="http://schemas.microsoft.com/office/powerpoint/2010/main" val="1935653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38AE-2413-FBCF-6C8F-69E5F4350703}"/>
              </a:ext>
            </a:extLst>
          </p:cNvPr>
          <p:cNvSpPr>
            <a:spLocks noGrp="1"/>
          </p:cNvSpPr>
          <p:nvPr>
            <p:ph type="title"/>
          </p:nvPr>
        </p:nvSpPr>
        <p:spPr/>
        <p:txBody>
          <a:bodyPr/>
          <a:lstStyle/>
          <a:p>
            <a:r>
              <a:rPr lang="en-US">
                <a:latin typeface="Georgia Pro"/>
                <a:cs typeface="Calibri Light"/>
              </a:rPr>
              <a:t>Demographics AGE</a:t>
            </a:r>
            <a:endParaRPr lang="en-US">
              <a:latin typeface="Georgia Pro"/>
            </a:endParaRPr>
          </a:p>
        </p:txBody>
      </p:sp>
      <p:pic>
        <p:nvPicPr>
          <p:cNvPr id="4" name="Picture 4" descr="Chart, waterfall chart&#10;&#10;Description automatically generated">
            <a:extLst>
              <a:ext uri="{FF2B5EF4-FFF2-40B4-BE49-F238E27FC236}">
                <a16:creationId xmlns:a16="http://schemas.microsoft.com/office/drawing/2014/main" id="{EB6D5150-AB90-9391-0031-F3862075825F}"/>
              </a:ext>
            </a:extLst>
          </p:cNvPr>
          <p:cNvPicPr>
            <a:picLocks noChangeAspect="1"/>
          </p:cNvPicPr>
          <p:nvPr/>
        </p:nvPicPr>
        <p:blipFill>
          <a:blip r:embed="rId2"/>
          <a:stretch>
            <a:fillRect/>
          </a:stretch>
        </p:blipFill>
        <p:spPr>
          <a:xfrm>
            <a:off x="4934838" y="1774097"/>
            <a:ext cx="6273478" cy="4486568"/>
          </a:xfrm>
          <a:prstGeom prst="rect">
            <a:avLst/>
          </a:prstGeom>
        </p:spPr>
      </p:pic>
      <p:sp>
        <p:nvSpPr>
          <p:cNvPr id="6" name="TextBox 5">
            <a:extLst>
              <a:ext uri="{FF2B5EF4-FFF2-40B4-BE49-F238E27FC236}">
                <a16:creationId xmlns:a16="http://schemas.microsoft.com/office/drawing/2014/main" id="{79615252-661F-FC4F-0A9E-DDE1D7ABCAD1}"/>
              </a:ext>
            </a:extLst>
          </p:cNvPr>
          <p:cNvSpPr txBox="1"/>
          <p:nvPr/>
        </p:nvSpPr>
        <p:spPr>
          <a:xfrm>
            <a:off x="916328" y="2257063"/>
            <a:ext cx="36074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Pro"/>
                <a:cs typeface="Calibri"/>
              </a:rPr>
              <a:t>Generally normal distributions that we would expect with some outliers</a:t>
            </a:r>
            <a:endParaRPr lang="en-US">
              <a:latin typeface="Georgia Pro"/>
            </a:endParaRPr>
          </a:p>
        </p:txBody>
      </p:sp>
    </p:spTree>
    <p:extLst>
      <p:ext uri="{BB962C8B-B14F-4D97-AF65-F5344CB8AC3E}">
        <p14:creationId xmlns:p14="http://schemas.microsoft.com/office/powerpoint/2010/main" val="37771033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38AE-2413-FBCF-6C8F-69E5F4350703}"/>
              </a:ext>
            </a:extLst>
          </p:cNvPr>
          <p:cNvSpPr>
            <a:spLocks noGrp="1"/>
          </p:cNvSpPr>
          <p:nvPr>
            <p:ph type="title"/>
          </p:nvPr>
        </p:nvSpPr>
        <p:spPr/>
        <p:txBody>
          <a:bodyPr/>
          <a:lstStyle/>
          <a:p>
            <a:r>
              <a:rPr lang="en-US">
                <a:latin typeface="Georgia Pro"/>
                <a:cs typeface="Calibri Light"/>
              </a:rPr>
              <a:t>Demographics Transfers</a:t>
            </a:r>
            <a:endParaRPr lang="en-US">
              <a:latin typeface="Georgia Pro"/>
            </a:endParaRPr>
          </a:p>
        </p:txBody>
      </p:sp>
      <p:sp>
        <p:nvSpPr>
          <p:cNvPr id="6" name="TextBox 5">
            <a:extLst>
              <a:ext uri="{FF2B5EF4-FFF2-40B4-BE49-F238E27FC236}">
                <a16:creationId xmlns:a16="http://schemas.microsoft.com/office/drawing/2014/main" id="{79615252-661F-FC4F-0A9E-DDE1D7ABCAD1}"/>
              </a:ext>
            </a:extLst>
          </p:cNvPr>
          <p:cNvSpPr txBox="1"/>
          <p:nvPr/>
        </p:nvSpPr>
        <p:spPr>
          <a:xfrm>
            <a:off x="916328" y="2257063"/>
            <a:ext cx="36074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Pro"/>
                <a:cs typeface="Calibri"/>
              </a:rPr>
              <a:t>Juniors and seniors see an increased number of transfer students (as expected)</a:t>
            </a:r>
          </a:p>
        </p:txBody>
      </p:sp>
      <p:pic>
        <p:nvPicPr>
          <p:cNvPr id="3" name="Picture 4" descr="Graphical user interface, application, PowerPoint&#10;&#10;Description automatically generated">
            <a:extLst>
              <a:ext uri="{FF2B5EF4-FFF2-40B4-BE49-F238E27FC236}">
                <a16:creationId xmlns:a16="http://schemas.microsoft.com/office/drawing/2014/main" id="{77C75C78-7B34-49D7-C9CB-87BBA90E5438}"/>
              </a:ext>
            </a:extLst>
          </p:cNvPr>
          <p:cNvPicPr>
            <a:picLocks noChangeAspect="1"/>
          </p:cNvPicPr>
          <p:nvPr/>
        </p:nvPicPr>
        <p:blipFill>
          <a:blip r:embed="rId2"/>
          <a:stretch>
            <a:fillRect/>
          </a:stretch>
        </p:blipFill>
        <p:spPr>
          <a:xfrm>
            <a:off x="5003180" y="1798798"/>
            <a:ext cx="6265126" cy="4496331"/>
          </a:xfrm>
          <a:prstGeom prst="rect">
            <a:avLst/>
          </a:prstGeom>
        </p:spPr>
      </p:pic>
    </p:spTree>
    <p:extLst>
      <p:ext uri="{BB962C8B-B14F-4D97-AF65-F5344CB8AC3E}">
        <p14:creationId xmlns:p14="http://schemas.microsoft.com/office/powerpoint/2010/main" val="23835516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38AE-2413-FBCF-6C8F-69E5F4350703}"/>
              </a:ext>
            </a:extLst>
          </p:cNvPr>
          <p:cNvSpPr>
            <a:spLocks noGrp="1"/>
          </p:cNvSpPr>
          <p:nvPr>
            <p:ph type="title"/>
          </p:nvPr>
        </p:nvSpPr>
        <p:spPr/>
        <p:txBody>
          <a:bodyPr/>
          <a:lstStyle/>
          <a:p>
            <a:r>
              <a:rPr lang="en-US">
                <a:latin typeface="Georgia Pro"/>
                <a:cs typeface="Calibri Light"/>
              </a:rPr>
              <a:t>Demographics Gender</a:t>
            </a:r>
            <a:endParaRPr lang="en-US">
              <a:latin typeface="Georgia Pro"/>
            </a:endParaRPr>
          </a:p>
        </p:txBody>
      </p:sp>
      <p:sp>
        <p:nvSpPr>
          <p:cNvPr id="6" name="TextBox 5">
            <a:extLst>
              <a:ext uri="{FF2B5EF4-FFF2-40B4-BE49-F238E27FC236}">
                <a16:creationId xmlns:a16="http://schemas.microsoft.com/office/drawing/2014/main" id="{79615252-661F-FC4F-0A9E-DDE1D7ABCAD1}"/>
              </a:ext>
            </a:extLst>
          </p:cNvPr>
          <p:cNvSpPr txBox="1"/>
          <p:nvPr/>
        </p:nvSpPr>
        <p:spPr>
          <a:xfrm>
            <a:off x="916328" y="2257063"/>
            <a:ext cx="360744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Georgia Pro"/>
                <a:cs typeface="Calibri"/>
              </a:rPr>
              <a:t>Biggest thing to note is that across the school males outnumber females</a:t>
            </a:r>
            <a:endParaRPr lang="en-US">
              <a:latin typeface="Georgia Pro"/>
            </a:endParaRPr>
          </a:p>
        </p:txBody>
      </p:sp>
      <p:pic>
        <p:nvPicPr>
          <p:cNvPr id="4" name="Picture 4" descr="Graphical user interface, application, PowerPoint&#10;&#10;Description automatically generated">
            <a:extLst>
              <a:ext uri="{FF2B5EF4-FFF2-40B4-BE49-F238E27FC236}">
                <a16:creationId xmlns:a16="http://schemas.microsoft.com/office/drawing/2014/main" id="{7CE94691-58B3-7D3C-DAC1-FD8A4D791B36}"/>
              </a:ext>
            </a:extLst>
          </p:cNvPr>
          <p:cNvPicPr>
            <a:picLocks noChangeAspect="1"/>
          </p:cNvPicPr>
          <p:nvPr/>
        </p:nvPicPr>
        <p:blipFill>
          <a:blip r:embed="rId2"/>
          <a:stretch>
            <a:fillRect/>
          </a:stretch>
        </p:blipFill>
        <p:spPr>
          <a:xfrm>
            <a:off x="4882376" y="1798798"/>
            <a:ext cx="6265126" cy="4496331"/>
          </a:xfrm>
          <a:prstGeom prst="rect">
            <a:avLst/>
          </a:prstGeom>
        </p:spPr>
      </p:pic>
    </p:spTree>
    <p:extLst>
      <p:ext uri="{BB962C8B-B14F-4D97-AF65-F5344CB8AC3E}">
        <p14:creationId xmlns:p14="http://schemas.microsoft.com/office/powerpoint/2010/main" val="4239911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38AE-2413-FBCF-6C8F-69E5F4350703}"/>
              </a:ext>
            </a:extLst>
          </p:cNvPr>
          <p:cNvSpPr>
            <a:spLocks noGrp="1"/>
          </p:cNvSpPr>
          <p:nvPr>
            <p:ph type="title"/>
          </p:nvPr>
        </p:nvSpPr>
        <p:spPr/>
        <p:txBody>
          <a:bodyPr/>
          <a:lstStyle/>
          <a:p>
            <a:r>
              <a:rPr lang="en-US">
                <a:cs typeface="Calibri Light"/>
              </a:rPr>
              <a:t>Demographics Race</a:t>
            </a:r>
            <a:endParaRPr lang="en-US"/>
          </a:p>
        </p:txBody>
      </p:sp>
      <p:sp>
        <p:nvSpPr>
          <p:cNvPr id="6" name="TextBox 5">
            <a:extLst>
              <a:ext uri="{FF2B5EF4-FFF2-40B4-BE49-F238E27FC236}">
                <a16:creationId xmlns:a16="http://schemas.microsoft.com/office/drawing/2014/main" id="{79615252-661F-FC4F-0A9E-DDE1D7ABCAD1}"/>
              </a:ext>
            </a:extLst>
          </p:cNvPr>
          <p:cNvSpPr txBox="1"/>
          <p:nvPr/>
        </p:nvSpPr>
        <p:spPr>
          <a:xfrm>
            <a:off x="916328" y="2257063"/>
            <a:ext cx="3607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3" name="Picture 4" descr="A picture containing application&#10;&#10;Description automatically generated">
            <a:extLst>
              <a:ext uri="{FF2B5EF4-FFF2-40B4-BE49-F238E27FC236}">
                <a16:creationId xmlns:a16="http://schemas.microsoft.com/office/drawing/2014/main" id="{9CBB815F-4066-6432-0869-D1B82117B2D4}"/>
              </a:ext>
            </a:extLst>
          </p:cNvPr>
          <p:cNvPicPr>
            <a:picLocks noChangeAspect="1"/>
          </p:cNvPicPr>
          <p:nvPr/>
        </p:nvPicPr>
        <p:blipFill>
          <a:blip r:embed="rId2"/>
          <a:stretch>
            <a:fillRect/>
          </a:stretch>
        </p:blipFill>
        <p:spPr>
          <a:xfrm>
            <a:off x="4854498" y="1733749"/>
            <a:ext cx="6265126" cy="4496331"/>
          </a:xfrm>
          <a:prstGeom prst="rect">
            <a:avLst/>
          </a:prstGeom>
        </p:spPr>
      </p:pic>
      <p:pic>
        <p:nvPicPr>
          <p:cNvPr id="5" name="Picture 6" descr="Chart, bar chart&#10;&#10;Description automatically generated">
            <a:extLst>
              <a:ext uri="{FF2B5EF4-FFF2-40B4-BE49-F238E27FC236}">
                <a16:creationId xmlns:a16="http://schemas.microsoft.com/office/drawing/2014/main" id="{90280161-FE28-DD27-476F-93E81BFFC7FD}"/>
              </a:ext>
            </a:extLst>
          </p:cNvPr>
          <p:cNvPicPr>
            <a:picLocks noChangeAspect="1"/>
          </p:cNvPicPr>
          <p:nvPr/>
        </p:nvPicPr>
        <p:blipFill>
          <a:blip r:embed="rId3"/>
          <a:stretch>
            <a:fillRect/>
          </a:stretch>
        </p:blipFill>
        <p:spPr>
          <a:xfrm>
            <a:off x="199437" y="2411657"/>
            <a:ext cx="4558829" cy="3257651"/>
          </a:xfrm>
          <a:prstGeom prst="rect">
            <a:avLst/>
          </a:prstGeom>
        </p:spPr>
      </p:pic>
    </p:spTree>
    <p:extLst>
      <p:ext uri="{BB962C8B-B14F-4D97-AF65-F5344CB8AC3E}">
        <p14:creationId xmlns:p14="http://schemas.microsoft.com/office/powerpoint/2010/main" val="1400450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38AE-2413-FBCF-6C8F-69E5F4350703}"/>
              </a:ext>
            </a:extLst>
          </p:cNvPr>
          <p:cNvSpPr>
            <a:spLocks noGrp="1"/>
          </p:cNvSpPr>
          <p:nvPr>
            <p:ph type="title"/>
          </p:nvPr>
        </p:nvSpPr>
        <p:spPr/>
        <p:txBody>
          <a:bodyPr/>
          <a:lstStyle/>
          <a:p>
            <a:r>
              <a:rPr lang="en-US">
                <a:cs typeface="Calibri Light"/>
              </a:rPr>
              <a:t>Demographics Semesters</a:t>
            </a:r>
            <a:endParaRPr lang="en-US"/>
          </a:p>
        </p:txBody>
      </p:sp>
      <p:sp>
        <p:nvSpPr>
          <p:cNvPr id="6" name="TextBox 5">
            <a:extLst>
              <a:ext uri="{FF2B5EF4-FFF2-40B4-BE49-F238E27FC236}">
                <a16:creationId xmlns:a16="http://schemas.microsoft.com/office/drawing/2014/main" id="{79615252-661F-FC4F-0A9E-DDE1D7ABCAD1}"/>
              </a:ext>
            </a:extLst>
          </p:cNvPr>
          <p:cNvSpPr txBox="1"/>
          <p:nvPr/>
        </p:nvSpPr>
        <p:spPr>
          <a:xfrm>
            <a:off x="916328" y="2257063"/>
            <a:ext cx="3607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4" name="Picture 4" descr="Graphical user interface, application&#10;&#10;Description automatically generated">
            <a:extLst>
              <a:ext uri="{FF2B5EF4-FFF2-40B4-BE49-F238E27FC236}">
                <a16:creationId xmlns:a16="http://schemas.microsoft.com/office/drawing/2014/main" id="{82147D6D-C689-D503-9E33-FF42C6BC3F80}"/>
              </a:ext>
            </a:extLst>
          </p:cNvPr>
          <p:cNvPicPr>
            <a:picLocks noChangeAspect="1"/>
          </p:cNvPicPr>
          <p:nvPr/>
        </p:nvPicPr>
        <p:blipFill>
          <a:blip r:embed="rId2"/>
          <a:stretch>
            <a:fillRect/>
          </a:stretch>
        </p:blipFill>
        <p:spPr>
          <a:xfrm>
            <a:off x="5081881" y="1743731"/>
            <a:ext cx="6412088" cy="4593502"/>
          </a:xfrm>
          <a:prstGeom prst="rect">
            <a:avLst/>
          </a:prstGeom>
        </p:spPr>
      </p:pic>
      <p:pic>
        <p:nvPicPr>
          <p:cNvPr id="5" name="Picture 6" descr="Chart, bar chart&#10;&#10;Description automatically generated">
            <a:extLst>
              <a:ext uri="{FF2B5EF4-FFF2-40B4-BE49-F238E27FC236}">
                <a16:creationId xmlns:a16="http://schemas.microsoft.com/office/drawing/2014/main" id="{103D77A9-5795-8B6E-E439-9CAC563EBB3C}"/>
              </a:ext>
            </a:extLst>
          </p:cNvPr>
          <p:cNvPicPr>
            <a:picLocks noChangeAspect="1"/>
          </p:cNvPicPr>
          <p:nvPr/>
        </p:nvPicPr>
        <p:blipFill>
          <a:blip r:embed="rId3"/>
          <a:stretch>
            <a:fillRect/>
          </a:stretch>
        </p:blipFill>
        <p:spPr>
          <a:xfrm>
            <a:off x="331140" y="2204693"/>
            <a:ext cx="4746977" cy="3389354"/>
          </a:xfrm>
          <a:prstGeom prst="rect">
            <a:avLst/>
          </a:prstGeom>
        </p:spPr>
      </p:pic>
    </p:spTree>
    <p:extLst>
      <p:ext uri="{BB962C8B-B14F-4D97-AF65-F5344CB8AC3E}">
        <p14:creationId xmlns:p14="http://schemas.microsoft.com/office/powerpoint/2010/main" val="1442889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38AE-2413-FBCF-6C8F-69E5F4350703}"/>
              </a:ext>
            </a:extLst>
          </p:cNvPr>
          <p:cNvSpPr>
            <a:spLocks noGrp="1"/>
          </p:cNvSpPr>
          <p:nvPr>
            <p:ph type="title"/>
          </p:nvPr>
        </p:nvSpPr>
        <p:spPr/>
        <p:txBody>
          <a:bodyPr/>
          <a:lstStyle/>
          <a:p>
            <a:r>
              <a:rPr lang="en-US">
                <a:cs typeface="Calibri Light"/>
              </a:rPr>
              <a:t>Demographics Major</a:t>
            </a:r>
            <a:endParaRPr lang="en-US"/>
          </a:p>
        </p:txBody>
      </p:sp>
      <p:sp>
        <p:nvSpPr>
          <p:cNvPr id="6" name="TextBox 5">
            <a:extLst>
              <a:ext uri="{FF2B5EF4-FFF2-40B4-BE49-F238E27FC236}">
                <a16:creationId xmlns:a16="http://schemas.microsoft.com/office/drawing/2014/main" id="{79615252-661F-FC4F-0A9E-DDE1D7ABCAD1}"/>
              </a:ext>
            </a:extLst>
          </p:cNvPr>
          <p:cNvSpPr txBox="1"/>
          <p:nvPr/>
        </p:nvSpPr>
        <p:spPr>
          <a:xfrm>
            <a:off x="916328" y="2257063"/>
            <a:ext cx="3607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4" name="Picture 4" descr="Graphical user interface, application&#10;&#10;Description automatically generated">
            <a:extLst>
              <a:ext uri="{FF2B5EF4-FFF2-40B4-BE49-F238E27FC236}">
                <a16:creationId xmlns:a16="http://schemas.microsoft.com/office/drawing/2014/main" id="{82147D6D-C689-D503-9E33-FF42C6BC3F80}"/>
              </a:ext>
            </a:extLst>
          </p:cNvPr>
          <p:cNvPicPr>
            <a:picLocks noChangeAspect="1"/>
          </p:cNvPicPr>
          <p:nvPr/>
        </p:nvPicPr>
        <p:blipFill>
          <a:blip r:embed="rId2"/>
          <a:stretch>
            <a:fillRect/>
          </a:stretch>
        </p:blipFill>
        <p:spPr>
          <a:xfrm>
            <a:off x="5843882" y="2007138"/>
            <a:ext cx="5302014" cy="3803280"/>
          </a:xfrm>
          <a:prstGeom prst="rect">
            <a:avLst/>
          </a:prstGeom>
        </p:spPr>
      </p:pic>
      <p:pic>
        <p:nvPicPr>
          <p:cNvPr id="3" name="Picture 4" descr="Chart, bar chart&#10;&#10;Description automatically generated">
            <a:extLst>
              <a:ext uri="{FF2B5EF4-FFF2-40B4-BE49-F238E27FC236}">
                <a16:creationId xmlns:a16="http://schemas.microsoft.com/office/drawing/2014/main" id="{FDF6F6F4-EDF9-943A-62B6-FA0CDB62D7AA}"/>
              </a:ext>
            </a:extLst>
          </p:cNvPr>
          <p:cNvPicPr>
            <a:picLocks noChangeAspect="1"/>
          </p:cNvPicPr>
          <p:nvPr/>
        </p:nvPicPr>
        <p:blipFill>
          <a:blip r:embed="rId3"/>
          <a:stretch>
            <a:fillRect/>
          </a:stretch>
        </p:blipFill>
        <p:spPr>
          <a:xfrm>
            <a:off x="726252" y="2091804"/>
            <a:ext cx="4916311" cy="3511651"/>
          </a:xfrm>
          <a:prstGeom prst="rect">
            <a:avLst/>
          </a:prstGeom>
        </p:spPr>
      </p:pic>
    </p:spTree>
    <p:extLst>
      <p:ext uri="{BB962C8B-B14F-4D97-AF65-F5344CB8AC3E}">
        <p14:creationId xmlns:p14="http://schemas.microsoft.com/office/powerpoint/2010/main" val="223309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8E90D-0145-E06E-A40E-BD3E12019B4A}"/>
              </a:ext>
            </a:extLst>
          </p:cNvPr>
          <p:cNvSpPr>
            <a:spLocks noGrp="1"/>
          </p:cNvSpPr>
          <p:nvPr>
            <p:ph type="title"/>
          </p:nvPr>
        </p:nvSpPr>
        <p:spPr>
          <a:xfrm>
            <a:off x="1097280" y="286603"/>
            <a:ext cx="10058400" cy="1450757"/>
          </a:xfrm>
        </p:spPr>
        <p:txBody>
          <a:bodyPr>
            <a:normAutofit/>
          </a:bodyPr>
          <a:lstStyle/>
          <a:p>
            <a:r>
              <a:rPr lang="en-GB">
                <a:latin typeface="Georgia Pro"/>
              </a:rPr>
              <a:t>Research Questions</a:t>
            </a:r>
          </a:p>
        </p:txBody>
      </p:sp>
      <p:graphicFrame>
        <p:nvGraphicFramePr>
          <p:cNvPr id="5" name="Content Placeholder 2">
            <a:extLst>
              <a:ext uri="{FF2B5EF4-FFF2-40B4-BE49-F238E27FC236}">
                <a16:creationId xmlns:a16="http://schemas.microsoft.com/office/drawing/2014/main" id="{CDBF9CF4-BCBD-E1F7-F3BD-690D15CA0D22}"/>
              </a:ext>
            </a:extLst>
          </p:cNvPr>
          <p:cNvGraphicFramePr>
            <a:graphicFrameLocks noGrp="1"/>
          </p:cNvGraphicFramePr>
          <p:nvPr>
            <p:ph idx="1"/>
            <p:extLst>
              <p:ext uri="{D42A27DB-BD31-4B8C-83A1-F6EECF244321}">
                <p14:modId xmlns:p14="http://schemas.microsoft.com/office/powerpoint/2010/main" val="163977575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362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38AE-2413-FBCF-6C8F-69E5F4350703}"/>
              </a:ext>
            </a:extLst>
          </p:cNvPr>
          <p:cNvSpPr>
            <a:spLocks noGrp="1"/>
          </p:cNvSpPr>
          <p:nvPr>
            <p:ph type="title"/>
          </p:nvPr>
        </p:nvSpPr>
        <p:spPr/>
        <p:txBody>
          <a:bodyPr/>
          <a:lstStyle/>
          <a:p>
            <a:r>
              <a:rPr lang="en-US">
                <a:cs typeface="Calibri Light"/>
              </a:rPr>
              <a:t>Demographics First Gen</a:t>
            </a:r>
            <a:endParaRPr lang="en-US"/>
          </a:p>
        </p:txBody>
      </p:sp>
      <p:sp>
        <p:nvSpPr>
          <p:cNvPr id="6" name="TextBox 5">
            <a:extLst>
              <a:ext uri="{FF2B5EF4-FFF2-40B4-BE49-F238E27FC236}">
                <a16:creationId xmlns:a16="http://schemas.microsoft.com/office/drawing/2014/main" id="{79615252-661F-FC4F-0A9E-DDE1D7ABCAD1}"/>
              </a:ext>
            </a:extLst>
          </p:cNvPr>
          <p:cNvSpPr txBox="1"/>
          <p:nvPr/>
        </p:nvSpPr>
        <p:spPr>
          <a:xfrm>
            <a:off x="916328" y="2257063"/>
            <a:ext cx="3607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33CF830D-257F-E890-424C-E203708D96CE}"/>
              </a:ext>
            </a:extLst>
          </p:cNvPr>
          <p:cNvSpPr txBox="1"/>
          <p:nvPr/>
        </p:nvSpPr>
        <p:spPr>
          <a:xfrm>
            <a:off x="1341863" y="2819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5" name="Picture 6" descr="Graphical user interface, application, PowerPoint&#10;&#10;Description automatically generated">
            <a:extLst>
              <a:ext uri="{FF2B5EF4-FFF2-40B4-BE49-F238E27FC236}">
                <a16:creationId xmlns:a16="http://schemas.microsoft.com/office/drawing/2014/main" id="{E6657BF8-3162-7F76-0ADE-6B0E7CC56B9B}"/>
              </a:ext>
            </a:extLst>
          </p:cNvPr>
          <p:cNvPicPr>
            <a:picLocks noChangeAspect="1"/>
          </p:cNvPicPr>
          <p:nvPr/>
        </p:nvPicPr>
        <p:blipFill>
          <a:blip r:embed="rId2"/>
          <a:stretch>
            <a:fillRect/>
          </a:stretch>
        </p:blipFill>
        <p:spPr>
          <a:xfrm>
            <a:off x="5382919" y="1950694"/>
            <a:ext cx="5762977" cy="4132539"/>
          </a:xfrm>
          <a:prstGeom prst="rect">
            <a:avLst/>
          </a:prstGeom>
        </p:spPr>
      </p:pic>
    </p:spTree>
    <p:extLst>
      <p:ext uri="{BB962C8B-B14F-4D97-AF65-F5344CB8AC3E}">
        <p14:creationId xmlns:p14="http://schemas.microsoft.com/office/powerpoint/2010/main" val="4546540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38AE-2413-FBCF-6C8F-69E5F4350703}"/>
              </a:ext>
            </a:extLst>
          </p:cNvPr>
          <p:cNvSpPr>
            <a:spLocks noGrp="1"/>
          </p:cNvSpPr>
          <p:nvPr>
            <p:ph type="title"/>
          </p:nvPr>
        </p:nvSpPr>
        <p:spPr/>
        <p:txBody>
          <a:bodyPr/>
          <a:lstStyle/>
          <a:p>
            <a:r>
              <a:rPr lang="en-US">
                <a:cs typeface="Calibri Light"/>
              </a:rPr>
              <a:t>Demographics Student Organization</a:t>
            </a:r>
            <a:endParaRPr lang="en-US"/>
          </a:p>
        </p:txBody>
      </p:sp>
      <p:sp>
        <p:nvSpPr>
          <p:cNvPr id="6" name="TextBox 5">
            <a:extLst>
              <a:ext uri="{FF2B5EF4-FFF2-40B4-BE49-F238E27FC236}">
                <a16:creationId xmlns:a16="http://schemas.microsoft.com/office/drawing/2014/main" id="{79615252-661F-FC4F-0A9E-DDE1D7ABCAD1}"/>
              </a:ext>
            </a:extLst>
          </p:cNvPr>
          <p:cNvSpPr txBox="1"/>
          <p:nvPr/>
        </p:nvSpPr>
        <p:spPr>
          <a:xfrm>
            <a:off x="916328" y="2257063"/>
            <a:ext cx="3607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33CF830D-257F-E890-424C-E203708D96CE}"/>
              </a:ext>
            </a:extLst>
          </p:cNvPr>
          <p:cNvSpPr txBox="1"/>
          <p:nvPr/>
        </p:nvSpPr>
        <p:spPr>
          <a:xfrm>
            <a:off x="1341863" y="2819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4" name="Picture 6" descr="Graphical user interface, application&#10;&#10;Description automatically generated">
            <a:extLst>
              <a:ext uri="{FF2B5EF4-FFF2-40B4-BE49-F238E27FC236}">
                <a16:creationId xmlns:a16="http://schemas.microsoft.com/office/drawing/2014/main" id="{CDDF4253-D9C2-9A97-6683-987CAECDD40D}"/>
              </a:ext>
            </a:extLst>
          </p:cNvPr>
          <p:cNvPicPr>
            <a:picLocks noChangeAspect="1"/>
          </p:cNvPicPr>
          <p:nvPr/>
        </p:nvPicPr>
        <p:blipFill>
          <a:blip r:embed="rId2"/>
          <a:stretch>
            <a:fillRect/>
          </a:stretch>
        </p:blipFill>
        <p:spPr>
          <a:xfrm>
            <a:off x="5091288" y="1781360"/>
            <a:ext cx="6054608" cy="4339503"/>
          </a:xfrm>
          <a:prstGeom prst="rect">
            <a:avLst/>
          </a:prstGeom>
        </p:spPr>
      </p:pic>
    </p:spTree>
    <p:extLst>
      <p:ext uri="{BB962C8B-B14F-4D97-AF65-F5344CB8AC3E}">
        <p14:creationId xmlns:p14="http://schemas.microsoft.com/office/powerpoint/2010/main" val="1618579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38AE-2413-FBCF-6C8F-69E5F4350703}"/>
              </a:ext>
            </a:extLst>
          </p:cNvPr>
          <p:cNvSpPr>
            <a:spLocks noGrp="1"/>
          </p:cNvSpPr>
          <p:nvPr>
            <p:ph type="title"/>
          </p:nvPr>
        </p:nvSpPr>
        <p:spPr/>
        <p:txBody>
          <a:bodyPr/>
          <a:lstStyle/>
          <a:p>
            <a:r>
              <a:rPr lang="en-US">
                <a:cs typeface="Calibri Light"/>
              </a:rPr>
              <a:t>Demographics Disability</a:t>
            </a:r>
            <a:endParaRPr lang="en-US"/>
          </a:p>
        </p:txBody>
      </p:sp>
      <p:sp>
        <p:nvSpPr>
          <p:cNvPr id="6" name="TextBox 5">
            <a:extLst>
              <a:ext uri="{FF2B5EF4-FFF2-40B4-BE49-F238E27FC236}">
                <a16:creationId xmlns:a16="http://schemas.microsoft.com/office/drawing/2014/main" id="{79615252-661F-FC4F-0A9E-DDE1D7ABCAD1}"/>
              </a:ext>
            </a:extLst>
          </p:cNvPr>
          <p:cNvSpPr txBox="1"/>
          <p:nvPr/>
        </p:nvSpPr>
        <p:spPr>
          <a:xfrm>
            <a:off x="916328" y="2257063"/>
            <a:ext cx="36074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33CF830D-257F-E890-424C-E203708D96CE}"/>
              </a:ext>
            </a:extLst>
          </p:cNvPr>
          <p:cNvSpPr txBox="1"/>
          <p:nvPr/>
        </p:nvSpPr>
        <p:spPr>
          <a:xfrm>
            <a:off x="1341863" y="2819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5" name="Picture 6" descr="Graphical user interface, application, waterfall chart, PowerPoint&#10;&#10;Description automatically generated">
            <a:extLst>
              <a:ext uri="{FF2B5EF4-FFF2-40B4-BE49-F238E27FC236}">
                <a16:creationId xmlns:a16="http://schemas.microsoft.com/office/drawing/2014/main" id="{FF00653B-661A-BA13-40A3-9AD199A258DE}"/>
              </a:ext>
            </a:extLst>
          </p:cNvPr>
          <p:cNvPicPr>
            <a:picLocks noChangeAspect="1"/>
          </p:cNvPicPr>
          <p:nvPr/>
        </p:nvPicPr>
        <p:blipFill>
          <a:blip r:embed="rId2"/>
          <a:stretch>
            <a:fillRect/>
          </a:stretch>
        </p:blipFill>
        <p:spPr>
          <a:xfrm>
            <a:off x="5157142" y="1743731"/>
            <a:ext cx="5913495" cy="4236021"/>
          </a:xfrm>
          <a:prstGeom prst="rect">
            <a:avLst/>
          </a:prstGeom>
        </p:spPr>
      </p:pic>
    </p:spTree>
    <p:extLst>
      <p:ext uri="{BB962C8B-B14F-4D97-AF65-F5344CB8AC3E}">
        <p14:creationId xmlns:p14="http://schemas.microsoft.com/office/powerpoint/2010/main" val="5408944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01FA-5196-67FA-30F4-078CEADC15B1}"/>
              </a:ext>
            </a:extLst>
          </p:cNvPr>
          <p:cNvSpPr>
            <a:spLocks noGrp="1"/>
          </p:cNvSpPr>
          <p:nvPr>
            <p:ph type="title"/>
          </p:nvPr>
        </p:nvSpPr>
        <p:spPr/>
        <p:txBody>
          <a:bodyPr/>
          <a:lstStyle/>
          <a:p>
            <a:r>
              <a:rPr lang="en-US">
                <a:cs typeface="Calibri Light"/>
              </a:rPr>
              <a:t>Recommendation Example Hard Skill Program</a:t>
            </a:r>
            <a:endParaRPr lang="en-US"/>
          </a:p>
        </p:txBody>
      </p:sp>
      <p:sp>
        <p:nvSpPr>
          <p:cNvPr id="3" name="Content Placeholder 2">
            <a:extLst>
              <a:ext uri="{FF2B5EF4-FFF2-40B4-BE49-F238E27FC236}">
                <a16:creationId xmlns:a16="http://schemas.microsoft.com/office/drawing/2014/main" id="{9275F148-D0E2-F97E-BDE9-56A9A3F37443}"/>
              </a:ext>
            </a:extLst>
          </p:cNvPr>
          <p:cNvSpPr>
            <a:spLocks noGrp="1"/>
          </p:cNvSpPr>
          <p:nvPr>
            <p:ph idx="1"/>
          </p:nvPr>
        </p:nvSpPr>
        <p:spPr>
          <a:xfrm>
            <a:off x="1097280" y="1845734"/>
            <a:ext cx="4510669" cy="4023360"/>
          </a:xfrm>
        </p:spPr>
        <p:txBody>
          <a:bodyPr vert="horz" lIns="0" tIns="45720" rIns="0" bIns="45720" rtlCol="0" anchor="t">
            <a:normAutofit lnSpcReduction="10000"/>
          </a:bodyPr>
          <a:lstStyle/>
          <a:p>
            <a:r>
              <a:rPr lang="en-US">
                <a:cs typeface="Calibri"/>
              </a:rPr>
              <a:t>Certified Associate Project Manager (CAPM)</a:t>
            </a:r>
          </a:p>
          <a:p>
            <a:r>
              <a:rPr lang="en-US" b="1">
                <a:cs typeface="Calibri"/>
              </a:rPr>
              <a:t>Purpose:</a:t>
            </a:r>
            <a:r>
              <a:rPr lang="en-US">
                <a:cs typeface="Calibri"/>
              </a:rPr>
              <a:t> Engage students in additional program that over the course of 8 semesters doing 3 hours of Project Management Education each results in ability to sit for the test and achieve a certificate.</a:t>
            </a:r>
          </a:p>
          <a:p>
            <a:r>
              <a:rPr lang="en-US" b="1">
                <a:cs typeface="Calibri"/>
              </a:rPr>
              <a:t>Requirements</a:t>
            </a:r>
            <a:r>
              <a:rPr lang="en-US">
                <a:cs typeface="Calibri"/>
              </a:rPr>
              <a:t> - "</a:t>
            </a:r>
            <a:r>
              <a:rPr lang="en-US">
                <a:ea typeface="+mn-lt"/>
                <a:cs typeface="+mn-lt"/>
              </a:rPr>
              <a:t>23 hours of project management education completed by the time you sit for the exam."</a:t>
            </a:r>
          </a:p>
          <a:p>
            <a:r>
              <a:rPr lang="en-US" b="1">
                <a:ea typeface="+mn-lt"/>
                <a:cs typeface="+mn-lt"/>
              </a:rPr>
              <a:t>Exam:</a:t>
            </a:r>
            <a:r>
              <a:rPr lang="en-US">
                <a:ea typeface="+mn-lt"/>
                <a:cs typeface="+mn-lt"/>
              </a:rPr>
              <a:t> 150 Questions</a:t>
            </a:r>
          </a:p>
          <a:p>
            <a:r>
              <a:rPr lang="en-US" b="1">
                <a:ea typeface="+mn-lt"/>
                <a:cs typeface="+mn-lt"/>
              </a:rPr>
              <a:t>Non-member:</a:t>
            </a:r>
            <a:r>
              <a:rPr lang="en-US">
                <a:ea typeface="+mn-lt"/>
                <a:cs typeface="+mn-lt"/>
              </a:rPr>
              <a:t>$300.00</a:t>
            </a:r>
          </a:p>
          <a:p>
            <a:endParaRPr lang="en-US">
              <a:cs typeface="Calibri"/>
            </a:endParaRPr>
          </a:p>
          <a:p>
            <a:pPr marL="0" indent="0">
              <a:buNone/>
            </a:pPr>
            <a:endParaRPr lang="en-US">
              <a:cs typeface="Calibri"/>
            </a:endParaRPr>
          </a:p>
        </p:txBody>
      </p:sp>
      <p:pic>
        <p:nvPicPr>
          <p:cNvPr id="4" name="Picture 4" descr="Timeline&#10;&#10;Description automatically generated">
            <a:extLst>
              <a:ext uri="{FF2B5EF4-FFF2-40B4-BE49-F238E27FC236}">
                <a16:creationId xmlns:a16="http://schemas.microsoft.com/office/drawing/2014/main" id="{2EA74714-1D85-1BB5-DFBA-4B1F3A3B8415}"/>
              </a:ext>
            </a:extLst>
          </p:cNvPr>
          <p:cNvPicPr>
            <a:picLocks noChangeAspect="1"/>
          </p:cNvPicPr>
          <p:nvPr/>
        </p:nvPicPr>
        <p:blipFill>
          <a:blip r:embed="rId2"/>
          <a:stretch>
            <a:fillRect/>
          </a:stretch>
        </p:blipFill>
        <p:spPr>
          <a:xfrm>
            <a:off x="6127595" y="1897394"/>
            <a:ext cx="5019791" cy="2342053"/>
          </a:xfrm>
          <a:prstGeom prst="rect">
            <a:avLst/>
          </a:prstGeom>
        </p:spPr>
      </p:pic>
      <p:sp>
        <p:nvSpPr>
          <p:cNvPr id="5" name="TextBox 4">
            <a:extLst>
              <a:ext uri="{FF2B5EF4-FFF2-40B4-BE49-F238E27FC236}">
                <a16:creationId xmlns:a16="http://schemas.microsoft.com/office/drawing/2014/main" id="{1D7B06CA-55C6-BA38-3168-C2FBF4BBEECC}"/>
              </a:ext>
            </a:extLst>
          </p:cNvPr>
          <p:cNvSpPr txBox="1"/>
          <p:nvPr/>
        </p:nvSpPr>
        <p:spPr>
          <a:xfrm>
            <a:off x="5983111" y="4355629"/>
            <a:ext cx="530577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*if a doner sponsors this program possibly the fees could be covered</a:t>
            </a:r>
          </a:p>
          <a:p>
            <a:endParaRPr lang="en-US">
              <a:cs typeface="Calibri"/>
            </a:endParaRPr>
          </a:p>
          <a:p>
            <a:r>
              <a:rPr lang="en-US">
                <a:cs typeface="Calibri"/>
              </a:rPr>
              <a:t>*coordination with PMI to ensure classes are valid</a:t>
            </a:r>
          </a:p>
          <a:p>
            <a:endParaRPr lang="en-US">
              <a:cs typeface="Calibri"/>
            </a:endParaRPr>
          </a:p>
          <a:p>
            <a:r>
              <a:rPr lang="en-US">
                <a:cs typeface="Calibri"/>
              </a:rPr>
              <a:t>*staff/volunteer PMPs can get their PDU's from teaching (networking opportunity)</a:t>
            </a:r>
          </a:p>
        </p:txBody>
      </p:sp>
    </p:spTree>
    <p:extLst>
      <p:ext uri="{BB962C8B-B14F-4D97-AF65-F5344CB8AC3E}">
        <p14:creationId xmlns:p14="http://schemas.microsoft.com/office/powerpoint/2010/main" val="26101551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01FA-5196-67FA-30F4-078CEADC15B1}"/>
              </a:ext>
            </a:extLst>
          </p:cNvPr>
          <p:cNvSpPr>
            <a:spLocks noGrp="1"/>
          </p:cNvSpPr>
          <p:nvPr>
            <p:ph type="title"/>
          </p:nvPr>
        </p:nvSpPr>
        <p:spPr/>
        <p:txBody>
          <a:bodyPr/>
          <a:lstStyle/>
          <a:p>
            <a:r>
              <a:rPr lang="en-US">
                <a:cs typeface="Calibri Light"/>
              </a:rPr>
              <a:t>Recommendation Internship Easy Apply</a:t>
            </a:r>
            <a:endParaRPr lang="en-US"/>
          </a:p>
        </p:txBody>
      </p:sp>
      <p:sp>
        <p:nvSpPr>
          <p:cNvPr id="3" name="Content Placeholder 2">
            <a:extLst>
              <a:ext uri="{FF2B5EF4-FFF2-40B4-BE49-F238E27FC236}">
                <a16:creationId xmlns:a16="http://schemas.microsoft.com/office/drawing/2014/main" id="{9275F148-D0E2-F97E-BDE9-56A9A3F37443}"/>
              </a:ext>
            </a:extLst>
          </p:cNvPr>
          <p:cNvSpPr>
            <a:spLocks noGrp="1"/>
          </p:cNvSpPr>
          <p:nvPr>
            <p:ph idx="1"/>
          </p:nvPr>
        </p:nvSpPr>
        <p:spPr>
          <a:xfrm>
            <a:off x="1097280" y="1845734"/>
            <a:ext cx="4510669" cy="4023360"/>
          </a:xfrm>
        </p:spPr>
        <p:txBody>
          <a:bodyPr vert="horz" lIns="0" tIns="45720" rIns="0" bIns="45720" rtlCol="0" anchor="t">
            <a:normAutofit/>
          </a:bodyPr>
          <a:lstStyle/>
          <a:p>
            <a:r>
              <a:rPr lang="en-US" b="1">
                <a:cs typeface="Calibri"/>
              </a:rPr>
              <a:t>Purpose:</a:t>
            </a:r>
            <a:r>
              <a:rPr lang="en-US">
                <a:cs typeface="Calibri"/>
              </a:rPr>
              <a:t> Make searching for and applying for internships easy.</a:t>
            </a:r>
          </a:p>
          <a:p>
            <a:r>
              <a:rPr lang="en-US" b="1">
                <a:cs typeface="Calibri"/>
              </a:rPr>
              <a:t>Requirements: </a:t>
            </a:r>
            <a:r>
              <a:rPr lang="en-US">
                <a:cs typeface="Calibri"/>
              </a:rPr>
              <a:t>Kiosk in the MSSC</a:t>
            </a:r>
            <a:endParaRPr lang="en-US">
              <a:ea typeface="+mn-lt"/>
              <a:cs typeface="+mn-lt"/>
            </a:endParaRPr>
          </a:p>
          <a:p>
            <a:r>
              <a:rPr lang="en-US" b="1">
                <a:ea typeface="+mn-lt"/>
                <a:cs typeface="+mn-lt"/>
              </a:rPr>
              <a:t>Description:</a:t>
            </a:r>
            <a:r>
              <a:rPr lang="en-US">
                <a:ea typeface="+mn-lt"/>
                <a:cs typeface="+mn-lt"/>
              </a:rPr>
              <a:t> Beyond just having a board with internship postings. Provide a kiosk where students can swipe their ID to log in, search through internship postings, and click apply. All relevant data would be pulled from their student database (may need a place for them to post resume).</a:t>
            </a:r>
            <a:endParaRPr lang="en-US">
              <a:cs typeface="Calibri"/>
            </a:endParaRPr>
          </a:p>
          <a:p>
            <a:r>
              <a:rPr lang="en-US" b="1">
                <a:cs typeface="Calibri"/>
              </a:rPr>
              <a:t>Result: </a:t>
            </a:r>
            <a:r>
              <a:rPr lang="en-US">
                <a:cs typeface="Calibri"/>
              </a:rPr>
              <a:t>No excuses for not knowing about internship opportunities</a:t>
            </a:r>
          </a:p>
          <a:p>
            <a:endParaRPr lang="en-US">
              <a:cs typeface="Calibri"/>
            </a:endParaRPr>
          </a:p>
          <a:p>
            <a:pPr marL="0" indent="0">
              <a:buNone/>
            </a:pPr>
            <a:endParaRPr lang="en-US">
              <a:cs typeface="Calibri"/>
            </a:endParaRPr>
          </a:p>
        </p:txBody>
      </p:sp>
      <p:pic>
        <p:nvPicPr>
          <p:cNvPr id="6" name="Picture 6" descr="A picture containing diagram&#10;&#10;Description automatically generated">
            <a:extLst>
              <a:ext uri="{FF2B5EF4-FFF2-40B4-BE49-F238E27FC236}">
                <a16:creationId xmlns:a16="http://schemas.microsoft.com/office/drawing/2014/main" id="{2FB4917F-F1D1-2B8B-A454-4F1778629A90}"/>
              </a:ext>
            </a:extLst>
          </p:cNvPr>
          <p:cNvPicPr>
            <a:picLocks noChangeAspect="1"/>
          </p:cNvPicPr>
          <p:nvPr/>
        </p:nvPicPr>
        <p:blipFill>
          <a:blip r:embed="rId2"/>
          <a:stretch>
            <a:fillRect/>
          </a:stretch>
        </p:blipFill>
        <p:spPr>
          <a:xfrm>
            <a:off x="6286030" y="2705570"/>
            <a:ext cx="4916311" cy="2453451"/>
          </a:xfrm>
          <a:prstGeom prst="rect">
            <a:avLst/>
          </a:prstGeom>
        </p:spPr>
      </p:pic>
    </p:spTree>
    <p:extLst>
      <p:ext uri="{BB962C8B-B14F-4D97-AF65-F5344CB8AC3E}">
        <p14:creationId xmlns:p14="http://schemas.microsoft.com/office/powerpoint/2010/main" val="1812275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0CC7-2F3B-4320-5602-76F35761A066}"/>
              </a:ext>
            </a:extLst>
          </p:cNvPr>
          <p:cNvSpPr>
            <a:spLocks noGrp="1"/>
          </p:cNvSpPr>
          <p:nvPr>
            <p:ph type="title"/>
          </p:nvPr>
        </p:nvSpPr>
        <p:spPr/>
        <p:txBody>
          <a:bodyPr/>
          <a:lstStyle/>
          <a:p>
            <a:r>
              <a:rPr lang="en-US">
                <a:cs typeface="Calibri Light"/>
              </a:rPr>
              <a:t>Recommendation Weekly Check-In </a:t>
            </a:r>
            <a:endParaRPr lang="en-US"/>
          </a:p>
        </p:txBody>
      </p:sp>
      <p:sp>
        <p:nvSpPr>
          <p:cNvPr id="11" name="Content Placeholder 2">
            <a:extLst>
              <a:ext uri="{FF2B5EF4-FFF2-40B4-BE49-F238E27FC236}">
                <a16:creationId xmlns:a16="http://schemas.microsoft.com/office/drawing/2014/main" id="{05776489-BFD1-D47E-1B7F-13D253F59E71}"/>
              </a:ext>
            </a:extLst>
          </p:cNvPr>
          <p:cNvSpPr>
            <a:spLocks noGrp="1"/>
          </p:cNvSpPr>
          <p:nvPr>
            <p:ph idx="1"/>
          </p:nvPr>
        </p:nvSpPr>
        <p:spPr>
          <a:xfrm>
            <a:off x="1097280" y="1845734"/>
            <a:ext cx="4510669" cy="4023360"/>
          </a:xfrm>
        </p:spPr>
        <p:txBody>
          <a:bodyPr vert="horz" lIns="0" tIns="45720" rIns="0" bIns="45720" rtlCol="0" anchor="t">
            <a:normAutofit fontScale="92500" lnSpcReduction="20000"/>
          </a:bodyPr>
          <a:lstStyle/>
          <a:p>
            <a:pPr>
              <a:buClr>
                <a:srgbClr val="E48312"/>
              </a:buClr>
              <a:buFont typeface="Calibri" panose="020F0502020204030204" pitchFamily="34" charset="0"/>
            </a:pPr>
            <a:r>
              <a:rPr lang="en-US" sz="2000" b="1">
                <a:solidFill>
                  <a:srgbClr val="404040"/>
                </a:solidFill>
                <a:latin typeface="Calibri" panose="020F0502020204030204"/>
                <a:cs typeface="Calibri"/>
              </a:rPr>
              <a:t>Purpose:</a:t>
            </a:r>
            <a:r>
              <a:rPr lang="en-US" sz="2000">
                <a:solidFill>
                  <a:srgbClr val="404040"/>
                </a:solidFill>
                <a:latin typeface="Calibri" panose="020F0502020204030204"/>
                <a:cs typeface="Calibri"/>
              </a:rPr>
              <a:t> Ensure that students in their first semester are checking in with the advising team on a regular basis and aren't missing requirements</a:t>
            </a:r>
          </a:p>
          <a:p>
            <a:pPr>
              <a:buClr>
                <a:srgbClr val="E48312"/>
              </a:buClr>
              <a:buFont typeface="Calibri" panose="020F0502020204030204" pitchFamily="34" charset="0"/>
            </a:pPr>
            <a:r>
              <a:rPr lang="en-US" sz="2000" b="1">
                <a:solidFill>
                  <a:srgbClr val="404040"/>
                </a:solidFill>
                <a:latin typeface="Calibri"/>
                <a:cs typeface="Calibri"/>
              </a:rPr>
              <a:t>Requirements: </a:t>
            </a:r>
            <a:r>
              <a:rPr lang="en-US" sz="2000">
                <a:solidFill>
                  <a:srgbClr val="404040"/>
                </a:solidFill>
                <a:latin typeface="Calibri"/>
                <a:cs typeface="Calibri"/>
              </a:rPr>
              <a:t>Staff availability</a:t>
            </a:r>
            <a:endParaRPr lang="en-US" sz="2000" b="1">
              <a:solidFill>
                <a:srgbClr val="404040"/>
              </a:solidFill>
              <a:latin typeface="Calibri" panose="020F0502020204030204"/>
              <a:ea typeface="+mn-lt"/>
              <a:cs typeface="Calibri" panose="020F0502020204030204"/>
            </a:endParaRPr>
          </a:p>
          <a:p>
            <a:pPr>
              <a:buClr>
                <a:srgbClr val="E48312"/>
              </a:buClr>
              <a:buFont typeface="Calibri" panose="020F0502020204030204" pitchFamily="34" charset="0"/>
            </a:pPr>
            <a:r>
              <a:rPr lang="en-US" sz="2000" b="1">
                <a:solidFill>
                  <a:srgbClr val="404040"/>
                </a:solidFill>
                <a:latin typeface="Calibri" panose="020F0502020204030204"/>
                <a:ea typeface="+mn-lt"/>
                <a:cs typeface="Calibri" panose="020F0502020204030204"/>
              </a:rPr>
              <a:t>Description:</a:t>
            </a:r>
            <a:r>
              <a:rPr lang="en-US" sz="2000">
                <a:solidFill>
                  <a:srgbClr val="404040"/>
                </a:solidFill>
                <a:latin typeface="Calibri" panose="020F0502020204030204"/>
                <a:ea typeface="+mn-lt"/>
                <a:cs typeface="Calibri" panose="020F0502020204030204"/>
              </a:rPr>
              <a:t> A theme that came up was students not knowing about services when they needed them or being lost about what to do. Setting a mandatory touch point at the MSSC not only centralizes information and reinforces their relationship to McCoy, but it will also help head off any issues before it ends poorly.</a:t>
            </a:r>
            <a:endParaRPr lang="en-US" sz="2000">
              <a:solidFill>
                <a:srgbClr val="404040"/>
              </a:solidFill>
              <a:latin typeface="Calibri" panose="020F0502020204030204"/>
              <a:cs typeface="Calibri"/>
            </a:endParaRPr>
          </a:p>
          <a:p>
            <a:pPr>
              <a:buClr>
                <a:srgbClr val="E48312"/>
              </a:buClr>
              <a:buFont typeface="Calibri" panose="020F0502020204030204" pitchFamily="34" charset="0"/>
            </a:pPr>
            <a:r>
              <a:rPr lang="en-US" sz="2000" b="1">
                <a:solidFill>
                  <a:srgbClr val="404040"/>
                </a:solidFill>
                <a:latin typeface="Calibri" panose="020F0502020204030204"/>
                <a:cs typeface="Calibri"/>
              </a:rPr>
              <a:t>Result: </a:t>
            </a:r>
            <a:r>
              <a:rPr lang="en-US" sz="2000">
                <a:solidFill>
                  <a:srgbClr val="404040"/>
                </a:solidFill>
                <a:latin typeface="Calibri" panose="020F0502020204030204"/>
                <a:cs typeface="Calibri"/>
              </a:rPr>
              <a:t>Increased Retention of first semester students in the program</a:t>
            </a:r>
          </a:p>
          <a:p>
            <a:pPr>
              <a:buClr>
                <a:srgbClr val="E48312"/>
              </a:buClr>
              <a:buFont typeface="Calibri" panose="020F0502020204030204" pitchFamily="34" charset="0"/>
            </a:pPr>
            <a:endParaRPr lang="en-US" sz="2000">
              <a:solidFill>
                <a:srgbClr val="404040"/>
              </a:solidFill>
              <a:latin typeface="Calibri" panose="020F0502020204030204"/>
              <a:cs typeface="Calibri"/>
            </a:endParaRPr>
          </a:p>
          <a:p>
            <a:pPr marL="0" indent="0">
              <a:buClr>
                <a:srgbClr val="E48312"/>
              </a:buClr>
              <a:buFont typeface="Calibri" panose="020F0502020204030204" pitchFamily="34" charset="0"/>
              <a:buNone/>
            </a:pPr>
            <a:endParaRPr lang="en-US" sz="2000">
              <a:solidFill>
                <a:srgbClr val="404040"/>
              </a:solidFill>
              <a:latin typeface="Calibri" panose="020F0502020204030204"/>
              <a:cs typeface="Calibri"/>
            </a:endParaRPr>
          </a:p>
        </p:txBody>
      </p:sp>
      <p:sp>
        <p:nvSpPr>
          <p:cNvPr id="13" name="TextBox 12">
            <a:extLst>
              <a:ext uri="{FF2B5EF4-FFF2-40B4-BE49-F238E27FC236}">
                <a16:creationId xmlns:a16="http://schemas.microsoft.com/office/drawing/2014/main" id="{DC6E9FE5-B0D4-1DCB-AFDC-00D0F7FFD3CA}"/>
              </a:ext>
            </a:extLst>
          </p:cNvPr>
          <p:cNvSpPr txBox="1"/>
          <p:nvPr/>
        </p:nvSpPr>
        <p:spPr>
          <a:xfrm>
            <a:off x="1100667" y="5757333"/>
            <a:ext cx="44214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*Austin and San Antonio have many professionals that would probably be willing to take an early lunch once a quarter</a:t>
            </a:r>
            <a:endParaRPr lang="en-US"/>
          </a:p>
        </p:txBody>
      </p:sp>
    </p:spTree>
    <p:extLst>
      <p:ext uri="{BB962C8B-B14F-4D97-AF65-F5344CB8AC3E}">
        <p14:creationId xmlns:p14="http://schemas.microsoft.com/office/powerpoint/2010/main" val="1304192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0CC7-2F3B-4320-5602-76F35761A066}"/>
              </a:ext>
            </a:extLst>
          </p:cNvPr>
          <p:cNvSpPr>
            <a:spLocks noGrp="1"/>
          </p:cNvSpPr>
          <p:nvPr>
            <p:ph type="title"/>
          </p:nvPr>
        </p:nvSpPr>
        <p:spPr/>
        <p:txBody>
          <a:bodyPr/>
          <a:lstStyle/>
          <a:p>
            <a:r>
              <a:rPr lang="en-US">
                <a:cs typeface="Calibri Light"/>
              </a:rPr>
              <a:t>Recommendation Business Mentorship</a:t>
            </a:r>
            <a:endParaRPr lang="en-US"/>
          </a:p>
        </p:txBody>
      </p:sp>
      <p:sp>
        <p:nvSpPr>
          <p:cNvPr id="11" name="Content Placeholder 2">
            <a:extLst>
              <a:ext uri="{FF2B5EF4-FFF2-40B4-BE49-F238E27FC236}">
                <a16:creationId xmlns:a16="http://schemas.microsoft.com/office/drawing/2014/main" id="{05776489-BFD1-D47E-1B7F-13D253F59E71}"/>
              </a:ext>
            </a:extLst>
          </p:cNvPr>
          <p:cNvSpPr>
            <a:spLocks noGrp="1"/>
          </p:cNvSpPr>
          <p:nvPr>
            <p:ph idx="1"/>
          </p:nvPr>
        </p:nvSpPr>
        <p:spPr>
          <a:xfrm>
            <a:off x="1097280" y="1845734"/>
            <a:ext cx="4510669" cy="4023360"/>
          </a:xfrm>
        </p:spPr>
        <p:txBody>
          <a:bodyPr vert="horz" lIns="0" tIns="45720" rIns="0" bIns="45720" rtlCol="0" anchor="t">
            <a:normAutofit fontScale="92500" lnSpcReduction="10000"/>
          </a:bodyPr>
          <a:lstStyle/>
          <a:p>
            <a:pPr>
              <a:buClr>
                <a:srgbClr val="E48312"/>
              </a:buClr>
              <a:buFont typeface="Calibri" panose="020F0502020204030204" pitchFamily="34" charset="0"/>
            </a:pPr>
            <a:r>
              <a:rPr lang="en-US" sz="2000" b="1">
                <a:solidFill>
                  <a:srgbClr val="404040"/>
                </a:solidFill>
                <a:latin typeface="Calibri" panose="020F0502020204030204"/>
                <a:cs typeface="Calibri"/>
              </a:rPr>
              <a:t>Issue: </a:t>
            </a:r>
            <a:r>
              <a:rPr lang="en-US" sz="2000">
                <a:solidFill>
                  <a:srgbClr val="404040"/>
                </a:solidFill>
                <a:latin typeface="Calibri" panose="020F0502020204030204"/>
                <a:cs typeface="Calibri"/>
              </a:rPr>
              <a:t>Students desire more interaction with current business professionals. They want to know about options career paths, life questions for people that lived it.</a:t>
            </a:r>
          </a:p>
          <a:p>
            <a:pPr>
              <a:buClr>
                <a:srgbClr val="E48312"/>
              </a:buClr>
              <a:buFont typeface="Calibri" panose="020F0502020204030204" pitchFamily="34" charset="0"/>
            </a:pPr>
            <a:r>
              <a:rPr lang="en-US" sz="2000" b="1">
                <a:solidFill>
                  <a:srgbClr val="404040"/>
                </a:solidFill>
                <a:latin typeface="Calibri" panose="020F0502020204030204"/>
                <a:cs typeface="Calibri"/>
              </a:rPr>
              <a:t>Purpose:</a:t>
            </a:r>
            <a:r>
              <a:rPr lang="en-US" sz="2000">
                <a:solidFill>
                  <a:srgbClr val="404040"/>
                </a:solidFill>
                <a:latin typeface="Calibri" panose="020F0502020204030204"/>
                <a:cs typeface="Calibri"/>
              </a:rPr>
              <a:t> Ensure that students can engage with working professionals in a mentor/mentee relationship </a:t>
            </a:r>
          </a:p>
          <a:p>
            <a:pPr>
              <a:buClr>
                <a:srgbClr val="E48312"/>
              </a:buClr>
              <a:buFont typeface="Calibri" panose="020F0502020204030204" pitchFamily="34" charset="0"/>
            </a:pPr>
            <a:r>
              <a:rPr lang="en-US" sz="2000" b="1">
                <a:solidFill>
                  <a:srgbClr val="404040"/>
                </a:solidFill>
                <a:latin typeface="Calibri"/>
                <a:cs typeface="Calibri"/>
              </a:rPr>
              <a:t>Requirements: </a:t>
            </a:r>
            <a:r>
              <a:rPr lang="en-US" sz="2000">
                <a:solidFill>
                  <a:srgbClr val="404040"/>
                </a:solidFill>
                <a:latin typeface="Calibri"/>
                <a:cs typeface="Calibri"/>
              </a:rPr>
              <a:t>business partnership</a:t>
            </a:r>
            <a:endParaRPr lang="en-US" sz="2000">
              <a:solidFill>
                <a:srgbClr val="404040"/>
              </a:solidFill>
              <a:latin typeface="Calibri" panose="020F0502020204030204"/>
              <a:ea typeface="+mn-lt"/>
              <a:cs typeface="Calibri" panose="020F0502020204030204"/>
            </a:endParaRPr>
          </a:p>
          <a:p>
            <a:pPr>
              <a:buClr>
                <a:srgbClr val="E48312"/>
              </a:buClr>
              <a:buFont typeface="Calibri" panose="020F0502020204030204" pitchFamily="34" charset="0"/>
            </a:pPr>
            <a:r>
              <a:rPr lang="en-US" sz="2000" b="1">
                <a:solidFill>
                  <a:srgbClr val="404040"/>
                </a:solidFill>
                <a:latin typeface="Calibri" panose="020F0502020204030204"/>
                <a:ea typeface="+mn-lt"/>
                <a:cs typeface="Calibri" panose="020F0502020204030204"/>
              </a:rPr>
              <a:t>Description:</a:t>
            </a:r>
            <a:r>
              <a:rPr lang="en-US" sz="2000">
                <a:solidFill>
                  <a:srgbClr val="404040"/>
                </a:solidFill>
                <a:latin typeface="Calibri" panose="020F0502020204030204"/>
                <a:ea typeface="+mn-lt"/>
                <a:cs typeface="Calibri" panose="020F0502020204030204"/>
              </a:rPr>
              <a:t> This could look like 1 professional who comes to the MSSC once a quarter to talk to their mentees/get food and as needed a more one on one relationship could (lunch and learns)</a:t>
            </a:r>
            <a:endParaRPr lang="en-US" sz="2000">
              <a:solidFill>
                <a:srgbClr val="404040"/>
              </a:solidFill>
              <a:latin typeface="Calibri" panose="020F0502020204030204"/>
              <a:cs typeface="Calibri"/>
            </a:endParaRPr>
          </a:p>
          <a:p>
            <a:pPr>
              <a:buClr>
                <a:srgbClr val="E48312"/>
              </a:buClr>
              <a:buFont typeface="Calibri" panose="020F0502020204030204" pitchFamily="34" charset="0"/>
            </a:pPr>
            <a:endParaRPr lang="en-US" sz="2000">
              <a:solidFill>
                <a:srgbClr val="404040"/>
              </a:solidFill>
              <a:latin typeface="Calibri" panose="020F0502020204030204"/>
              <a:cs typeface="Calibri"/>
            </a:endParaRPr>
          </a:p>
          <a:p>
            <a:pPr>
              <a:buClr>
                <a:srgbClr val="E48312"/>
              </a:buClr>
              <a:buFont typeface="Calibri" panose="020F0502020204030204" pitchFamily="34" charset="0"/>
            </a:pPr>
            <a:endParaRPr lang="en-US" sz="2000">
              <a:solidFill>
                <a:srgbClr val="404040"/>
              </a:solidFill>
              <a:latin typeface="Calibri" panose="020F0502020204030204"/>
              <a:cs typeface="Calibri"/>
            </a:endParaRPr>
          </a:p>
          <a:p>
            <a:pPr marL="0" indent="0">
              <a:buClr>
                <a:srgbClr val="E48312"/>
              </a:buClr>
              <a:buFont typeface="Calibri" panose="020F0502020204030204" pitchFamily="34" charset="0"/>
              <a:buNone/>
            </a:pPr>
            <a:endParaRPr lang="en-US" sz="2000">
              <a:solidFill>
                <a:srgbClr val="404040"/>
              </a:solidFill>
              <a:latin typeface="Calibri" panose="020F0502020204030204"/>
              <a:cs typeface="Calibri"/>
            </a:endParaRPr>
          </a:p>
        </p:txBody>
      </p:sp>
      <p:pic>
        <p:nvPicPr>
          <p:cNvPr id="3" name="Picture 3" descr="Text&#10;&#10;Description automatically generated">
            <a:extLst>
              <a:ext uri="{FF2B5EF4-FFF2-40B4-BE49-F238E27FC236}">
                <a16:creationId xmlns:a16="http://schemas.microsoft.com/office/drawing/2014/main" id="{A7EE89AE-7533-C8E2-F3E2-22B12E6EE027}"/>
              </a:ext>
            </a:extLst>
          </p:cNvPr>
          <p:cNvPicPr>
            <a:picLocks noChangeAspect="1"/>
          </p:cNvPicPr>
          <p:nvPr/>
        </p:nvPicPr>
        <p:blipFill>
          <a:blip r:embed="rId2"/>
          <a:stretch>
            <a:fillRect/>
          </a:stretch>
        </p:blipFill>
        <p:spPr>
          <a:xfrm>
            <a:off x="6099410" y="2284059"/>
            <a:ext cx="4499327" cy="3315287"/>
          </a:xfrm>
          <a:prstGeom prst="rect">
            <a:avLst/>
          </a:prstGeom>
        </p:spPr>
      </p:pic>
    </p:spTree>
    <p:extLst>
      <p:ext uri="{BB962C8B-B14F-4D97-AF65-F5344CB8AC3E}">
        <p14:creationId xmlns:p14="http://schemas.microsoft.com/office/powerpoint/2010/main" val="2634697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0CC7-2F3B-4320-5602-76F35761A066}"/>
              </a:ext>
            </a:extLst>
          </p:cNvPr>
          <p:cNvSpPr>
            <a:spLocks noGrp="1"/>
          </p:cNvSpPr>
          <p:nvPr>
            <p:ph type="title"/>
          </p:nvPr>
        </p:nvSpPr>
        <p:spPr/>
        <p:txBody>
          <a:bodyPr/>
          <a:lstStyle/>
          <a:p>
            <a:r>
              <a:rPr lang="en-US">
                <a:cs typeface="Calibri Light"/>
              </a:rPr>
              <a:t>Recommendation McCoy Tutoring Program</a:t>
            </a:r>
            <a:endParaRPr lang="en-US"/>
          </a:p>
        </p:txBody>
      </p:sp>
      <p:sp>
        <p:nvSpPr>
          <p:cNvPr id="11" name="Content Placeholder 2">
            <a:extLst>
              <a:ext uri="{FF2B5EF4-FFF2-40B4-BE49-F238E27FC236}">
                <a16:creationId xmlns:a16="http://schemas.microsoft.com/office/drawing/2014/main" id="{05776489-BFD1-D47E-1B7F-13D253F59E71}"/>
              </a:ext>
            </a:extLst>
          </p:cNvPr>
          <p:cNvSpPr>
            <a:spLocks noGrp="1"/>
          </p:cNvSpPr>
          <p:nvPr>
            <p:ph idx="1"/>
          </p:nvPr>
        </p:nvSpPr>
        <p:spPr>
          <a:xfrm>
            <a:off x="1097280" y="1845734"/>
            <a:ext cx="4510669" cy="4023360"/>
          </a:xfrm>
        </p:spPr>
        <p:txBody>
          <a:bodyPr vert="horz" lIns="0" tIns="45720" rIns="0" bIns="45720" rtlCol="0" anchor="t">
            <a:normAutofit/>
          </a:bodyPr>
          <a:lstStyle/>
          <a:p>
            <a:pPr>
              <a:buClr>
                <a:srgbClr val="E48312"/>
              </a:buClr>
              <a:buFont typeface="Calibri" panose="020F0502020204030204" pitchFamily="34" charset="0"/>
            </a:pPr>
            <a:r>
              <a:rPr lang="en-US" sz="2000" b="1">
                <a:solidFill>
                  <a:srgbClr val="404040"/>
                </a:solidFill>
                <a:latin typeface="Calibri" panose="020F0502020204030204"/>
                <a:cs typeface="Calibri"/>
              </a:rPr>
              <a:t>Purpose:</a:t>
            </a:r>
            <a:r>
              <a:rPr lang="en-US" sz="2000">
                <a:solidFill>
                  <a:srgbClr val="404040"/>
                </a:solidFill>
                <a:latin typeface="Calibri" panose="020F0502020204030204"/>
                <a:cs typeface="Calibri"/>
              </a:rPr>
              <a:t> Provide tutoring specific to McCoy classes, provided by other McCoy students.</a:t>
            </a:r>
            <a:endParaRPr lang="en-US" sz="2000">
              <a:solidFill>
                <a:srgbClr val="404040"/>
              </a:solidFill>
              <a:cs typeface="Calibri"/>
            </a:endParaRPr>
          </a:p>
          <a:p>
            <a:pPr>
              <a:buClr>
                <a:srgbClr val="E48312"/>
              </a:buClr>
              <a:buFont typeface="Calibri" panose="020F0502020204030204" pitchFamily="34" charset="0"/>
            </a:pPr>
            <a:r>
              <a:rPr lang="en-US" sz="2000" b="1">
                <a:solidFill>
                  <a:srgbClr val="404040"/>
                </a:solidFill>
                <a:latin typeface="Calibri"/>
                <a:cs typeface="Calibri"/>
              </a:rPr>
              <a:t>Requirements: </a:t>
            </a:r>
            <a:r>
              <a:rPr lang="en-US" sz="2000">
                <a:solidFill>
                  <a:srgbClr val="404040"/>
                </a:solidFill>
                <a:latin typeface="Calibri"/>
                <a:cs typeface="Calibri"/>
              </a:rPr>
              <a:t>student tutors</a:t>
            </a:r>
            <a:endParaRPr lang="en-US" sz="2000">
              <a:solidFill>
                <a:srgbClr val="404040"/>
              </a:solidFill>
              <a:latin typeface="Calibri" panose="020F0502020204030204"/>
              <a:ea typeface="+mn-lt"/>
              <a:cs typeface="Calibri" panose="020F0502020204030204"/>
            </a:endParaRPr>
          </a:p>
          <a:p>
            <a:pPr>
              <a:buClr>
                <a:srgbClr val="E48312"/>
              </a:buClr>
              <a:buFont typeface="Calibri" panose="020F0502020204030204" pitchFamily="34" charset="0"/>
              <a:buChar char="•"/>
            </a:pPr>
            <a:endParaRPr lang="en-US" sz="2000">
              <a:solidFill>
                <a:srgbClr val="404040"/>
              </a:solidFill>
              <a:latin typeface="Calibri" panose="020F0502020204030204"/>
              <a:cs typeface="Calibri"/>
            </a:endParaRPr>
          </a:p>
          <a:p>
            <a:pPr>
              <a:buClr>
                <a:srgbClr val="E48312"/>
              </a:buClr>
              <a:buFont typeface="Calibri" panose="020F0502020204030204" pitchFamily="34" charset="0"/>
            </a:pPr>
            <a:endParaRPr lang="en-US" sz="2000">
              <a:solidFill>
                <a:srgbClr val="404040"/>
              </a:solidFill>
              <a:latin typeface="Calibri" panose="020F0502020204030204"/>
              <a:cs typeface="Calibri"/>
            </a:endParaRPr>
          </a:p>
          <a:p>
            <a:pPr>
              <a:buClr>
                <a:srgbClr val="E48312"/>
              </a:buClr>
              <a:buFont typeface="Calibri" panose="020F0502020204030204" pitchFamily="34" charset="0"/>
            </a:pPr>
            <a:endParaRPr lang="en-US" sz="2000">
              <a:solidFill>
                <a:srgbClr val="404040"/>
              </a:solidFill>
              <a:latin typeface="Calibri" panose="020F0502020204030204"/>
              <a:cs typeface="Calibri"/>
            </a:endParaRPr>
          </a:p>
          <a:p>
            <a:pPr>
              <a:buClr>
                <a:srgbClr val="E48312"/>
              </a:buClr>
              <a:buFont typeface="Calibri" panose="020F0502020204030204" pitchFamily="34" charset="0"/>
              <a:buChar char="•"/>
            </a:pPr>
            <a:endParaRPr lang="en-US" sz="2000">
              <a:solidFill>
                <a:srgbClr val="404040"/>
              </a:solidFill>
              <a:latin typeface="Calibri" panose="020F0502020204030204"/>
              <a:cs typeface="Calibri"/>
            </a:endParaRPr>
          </a:p>
          <a:p>
            <a:pPr marL="0" indent="0">
              <a:buClr>
                <a:srgbClr val="E48312"/>
              </a:buClr>
              <a:buNone/>
            </a:pPr>
            <a:endParaRPr lang="en-US" sz="2000">
              <a:solidFill>
                <a:srgbClr val="404040"/>
              </a:solidFill>
              <a:latin typeface="Calibri" panose="020F0502020204030204"/>
              <a:cs typeface="Calibri"/>
            </a:endParaRPr>
          </a:p>
        </p:txBody>
      </p:sp>
      <p:sp>
        <p:nvSpPr>
          <p:cNvPr id="7" name="Content Placeholder 2">
            <a:extLst>
              <a:ext uri="{FF2B5EF4-FFF2-40B4-BE49-F238E27FC236}">
                <a16:creationId xmlns:a16="http://schemas.microsoft.com/office/drawing/2014/main" id="{7D05F932-EE60-33AB-B5E3-300915203F13}"/>
              </a:ext>
            </a:extLst>
          </p:cNvPr>
          <p:cNvSpPr txBox="1">
            <a:spLocks/>
          </p:cNvSpPr>
          <p:nvPr/>
        </p:nvSpPr>
        <p:spPr>
          <a:xfrm>
            <a:off x="6100460" y="1951670"/>
            <a:ext cx="5133278" cy="3159141"/>
          </a:xfrm>
          <a:prstGeom prst="rect">
            <a:avLst/>
          </a:prstGeom>
        </p:spPr>
        <p:txBody>
          <a:bodyPr vert="horz" lIns="0" tIns="45720" rIns="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48312"/>
              </a:buClr>
              <a:buNone/>
            </a:pPr>
            <a:r>
              <a:rPr lang="en-US" sz="2000">
                <a:ea typeface="+mn-lt"/>
                <a:cs typeface="+mn-lt"/>
              </a:rPr>
              <a:t>"I think more tutoring recourses and opportunities to get help in specific business courses. I know for me personally, I learn best when it is repeated to me a bunch, and I get multiple perspectives on the topic at hand. I think for entry level business courses as well because that is the foundation you have to build on as you get your degree, and if there is something you don't understand or need more explanation, I feel like it would be beneficial to have resources at hand to help or at least to be knowledgeable about them." - Survey Response</a:t>
            </a:r>
            <a:endParaRPr lang="en-US" sz="2000">
              <a:solidFill>
                <a:srgbClr val="404040"/>
              </a:solidFill>
              <a:latin typeface="Calibri" panose="020F0502020204030204"/>
              <a:cs typeface="Calibri"/>
            </a:endParaRPr>
          </a:p>
          <a:p>
            <a:pPr>
              <a:buClr>
                <a:srgbClr val="E48312"/>
              </a:buClr>
              <a:buFont typeface="Calibri" panose="020F0502020204030204" pitchFamily="34" charset="0"/>
              <a:buChar char="•"/>
            </a:pPr>
            <a:endParaRPr lang="en-US" sz="2000">
              <a:solidFill>
                <a:srgbClr val="404040"/>
              </a:solidFill>
              <a:latin typeface="Calibri" panose="020F0502020204030204"/>
              <a:cs typeface="Calibri"/>
            </a:endParaRPr>
          </a:p>
          <a:p>
            <a:pPr>
              <a:buClr>
                <a:srgbClr val="E48312"/>
              </a:buClr>
              <a:buFont typeface="Calibri" panose="020F0502020204030204" pitchFamily="34" charset="0"/>
              <a:buChar char="•"/>
            </a:pPr>
            <a:endParaRPr lang="en-US" sz="2000">
              <a:solidFill>
                <a:srgbClr val="404040"/>
              </a:solidFill>
              <a:latin typeface="Calibri" panose="020F0502020204030204"/>
              <a:cs typeface="Calibri"/>
            </a:endParaRPr>
          </a:p>
          <a:p>
            <a:pPr>
              <a:buClr>
                <a:srgbClr val="E48312"/>
              </a:buClr>
              <a:buFont typeface="Calibri" panose="020F0502020204030204" pitchFamily="34" charset="0"/>
              <a:buChar char="•"/>
            </a:pPr>
            <a:endParaRPr lang="en-US" sz="2000">
              <a:solidFill>
                <a:srgbClr val="404040"/>
              </a:solidFill>
              <a:latin typeface="Calibri" panose="020F0502020204030204"/>
              <a:cs typeface="Calibri"/>
            </a:endParaRPr>
          </a:p>
          <a:p>
            <a:pPr>
              <a:buClr>
                <a:srgbClr val="E48312"/>
              </a:buClr>
              <a:buFont typeface="Calibri" panose="020F0502020204030204" pitchFamily="34" charset="0"/>
              <a:buChar char="•"/>
            </a:pPr>
            <a:endParaRPr lang="en-US" sz="2000">
              <a:solidFill>
                <a:srgbClr val="404040"/>
              </a:solidFill>
              <a:latin typeface="Calibri" panose="020F0502020204030204"/>
              <a:cs typeface="Calibri"/>
            </a:endParaRPr>
          </a:p>
          <a:p>
            <a:pPr marL="0" indent="0">
              <a:buClr>
                <a:srgbClr val="E48312"/>
              </a:buClr>
              <a:buFont typeface="Arial" panose="020B0604020202020204" pitchFamily="34" charset="0"/>
              <a:buNone/>
            </a:pPr>
            <a:endParaRPr lang="en-US" sz="2000">
              <a:solidFill>
                <a:srgbClr val="404040"/>
              </a:solidFill>
              <a:latin typeface="Calibri" panose="020F0502020204030204"/>
              <a:cs typeface="Calibri"/>
            </a:endParaRPr>
          </a:p>
        </p:txBody>
      </p:sp>
    </p:spTree>
    <p:extLst>
      <p:ext uri="{BB962C8B-B14F-4D97-AF65-F5344CB8AC3E}">
        <p14:creationId xmlns:p14="http://schemas.microsoft.com/office/powerpoint/2010/main" val="25503551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0CC7-2F3B-4320-5602-76F35761A066}"/>
              </a:ext>
            </a:extLst>
          </p:cNvPr>
          <p:cNvSpPr>
            <a:spLocks noGrp="1"/>
          </p:cNvSpPr>
          <p:nvPr>
            <p:ph type="title"/>
          </p:nvPr>
        </p:nvSpPr>
        <p:spPr/>
        <p:txBody>
          <a:bodyPr/>
          <a:lstStyle/>
          <a:p>
            <a:r>
              <a:rPr lang="en-US">
                <a:cs typeface="Calibri Light"/>
              </a:rPr>
              <a:t>Recommendation McCoy Communication plan</a:t>
            </a:r>
            <a:endParaRPr lang="en-US"/>
          </a:p>
        </p:txBody>
      </p:sp>
      <p:sp>
        <p:nvSpPr>
          <p:cNvPr id="11" name="Content Placeholder 2">
            <a:extLst>
              <a:ext uri="{FF2B5EF4-FFF2-40B4-BE49-F238E27FC236}">
                <a16:creationId xmlns:a16="http://schemas.microsoft.com/office/drawing/2014/main" id="{05776489-BFD1-D47E-1B7F-13D253F59E71}"/>
              </a:ext>
            </a:extLst>
          </p:cNvPr>
          <p:cNvSpPr>
            <a:spLocks noGrp="1"/>
          </p:cNvSpPr>
          <p:nvPr>
            <p:ph idx="1"/>
          </p:nvPr>
        </p:nvSpPr>
        <p:spPr>
          <a:xfrm>
            <a:off x="1097280" y="1845734"/>
            <a:ext cx="6081706" cy="4023360"/>
          </a:xfrm>
        </p:spPr>
        <p:txBody>
          <a:bodyPr vert="horz" lIns="0" tIns="45720" rIns="0" bIns="45720" rtlCol="0" anchor="t">
            <a:normAutofit/>
          </a:bodyPr>
          <a:lstStyle/>
          <a:p>
            <a:pPr marL="0" indent="0">
              <a:lnSpc>
                <a:spcPct val="100000"/>
              </a:lnSpc>
              <a:spcBef>
                <a:spcPts val="0"/>
              </a:spcBef>
              <a:buClr>
                <a:srgbClr val="E48312"/>
              </a:buClr>
              <a:buNone/>
            </a:pPr>
            <a:r>
              <a:rPr lang="en-US" sz="2000">
                <a:ea typeface="+mn-lt"/>
                <a:cs typeface="+mn-lt"/>
              </a:rPr>
              <a:t>Issue: Currently the communications for events are different depending on who is running the event/what the event is.</a:t>
            </a:r>
          </a:p>
          <a:p>
            <a:pPr marL="0" indent="0">
              <a:lnSpc>
                <a:spcPct val="100000"/>
              </a:lnSpc>
              <a:spcBef>
                <a:spcPts val="0"/>
              </a:spcBef>
              <a:buNone/>
            </a:pPr>
            <a:endParaRPr lang="en-US" sz="2000">
              <a:ea typeface="+mn-lt"/>
              <a:cs typeface="+mn-lt"/>
            </a:endParaRPr>
          </a:p>
          <a:p>
            <a:pPr marL="0" indent="0">
              <a:lnSpc>
                <a:spcPct val="100000"/>
              </a:lnSpc>
              <a:spcBef>
                <a:spcPts val="0"/>
              </a:spcBef>
              <a:buNone/>
            </a:pPr>
            <a:r>
              <a:rPr lang="en-US" sz="2000">
                <a:ea typeface="+mn-lt"/>
                <a:cs typeface="+mn-lt"/>
              </a:rPr>
              <a:t>Recommend centralizing the communication plan from the MSSC and following the communication methods below</a:t>
            </a:r>
          </a:p>
          <a:p>
            <a:pPr marL="0" indent="0">
              <a:lnSpc>
                <a:spcPct val="100000"/>
              </a:lnSpc>
              <a:spcBef>
                <a:spcPts val="0"/>
              </a:spcBef>
              <a:buNone/>
            </a:pPr>
            <a:endParaRPr lang="en-US" sz="2000">
              <a:ea typeface="+mn-lt"/>
              <a:cs typeface="+mn-lt"/>
            </a:endParaRPr>
          </a:p>
          <a:p>
            <a:pPr marL="0" indent="0">
              <a:lnSpc>
                <a:spcPct val="100000"/>
              </a:lnSpc>
              <a:spcBef>
                <a:spcPts val="0"/>
              </a:spcBef>
              <a:buNone/>
            </a:pPr>
            <a:r>
              <a:rPr lang="en-US" sz="2000">
                <a:ea typeface="+mn-lt"/>
                <a:cs typeface="+mn-lt"/>
              </a:rPr>
              <a:t>P: Email One central email from McCoy</a:t>
            </a:r>
            <a:endParaRPr lang="en-US">
              <a:cs typeface="Calibri"/>
            </a:endParaRPr>
          </a:p>
          <a:p>
            <a:pPr marL="0" indent="0">
              <a:lnSpc>
                <a:spcPct val="100000"/>
              </a:lnSpc>
              <a:spcBef>
                <a:spcPts val="0"/>
              </a:spcBef>
              <a:buNone/>
            </a:pPr>
            <a:r>
              <a:rPr lang="en-US" sz="2000">
                <a:ea typeface="+mn-lt"/>
                <a:cs typeface="+mn-lt"/>
              </a:rPr>
              <a:t>A: Social Media (Instagram) - QR Code to follow</a:t>
            </a:r>
          </a:p>
          <a:p>
            <a:pPr marL="0" indent="0">
              <a:lnSpc>
                <a:spcPct val="100000"/>
              </a:lnSpc>
              <a:spcBef>
                <a:spcPts val="0"/>
              </a:spcBef>
              <a:buNone/>
            </a:pPr>
            <a:r>
              <a:rPr lang="en-US" sz="2000">
                <a:ea typeface="+mn-lt"/>
                <a:cs typeface="+mn-lt"/>
              </a:rPr>
              <a:t>C: Website landing MSSC HUB</a:t>
            </a:r>
          </a:p>
          <a:p>
            <a:pPr marL="0" indent="0">
              <a:lnSpc>
                <a:spcPct val="100000"/>
              </a:lnSpc>
              <a:spcBef>
                <a:spcPts val="0"/>
              </a:spcBef>
              <a:buNone/>
            </a:pPr>
            <a:r>
              <a:rPr lang="en-US" sz="2000">
                <a:ea typeface="+mn-lt"/>
                <a:cs typeface="+mn-lt"/>
              </a:rPr>
              <a:t>E: Physical Advertisement at the MSSC</a:t>
            </a:r>
          </a:p>
          <a:p>
            <a:pPr marL="0" indent="0">
              <a:lnSpc>
                <a:spcPct val="100000"/>
              </a:lnSpc>
              <a:spcBef>
                <a:spcPts val="0"/>
              </a:spcBef>
              <a:buNone/>
            </a:pPr>
            <a:endParaRPr lang="en-US" sz="2000">
              <a:solidFill>
                <a:srgbClr val="000000"/>
              </a:solidFill>
              <a:latin typeface="Calibri" panose="020F0502020204030204"/>
              <a:ea typeface="+mn-lt"/>
              <a:cs typeface="Calibri" panose="020F0502020204030204"/>
            </a:endParaRPr>
          </a:p>
          <a:p>
            <a:pPr marL="0" indent="0">
              <a:lnSpc>
                <a:spcPct val="100000"/>
              </a:lnSpc>
              <a:spcBef>
                <a:spcPts val="0"/>
              </a:spcBef>
              <a:buNone/>
            </a:pPr>
            <a:endParaRPr lang="en-US" sz="2000">
              <a:solidFill>
                <a:srgbClr val="000000"/>
              </a:solidFill>
              <a:latin typeface="Calibri" panose="020F0502020204030204"/>
              <a:cs typeface="Calibri"/>
            </a:endParaRPr>
          </a:p>
          <a:p>
            <a:pPr>
              <a:buClr>
                <a:srgbClr val="E48312"/>
              </a:buClr>
              <a:buFont typeface="Calibri" panose="020F0502020204030204" pitchFamily="34" charset="0"/>
            </a:pPr>
            <a:endParaRPr lang="en-US" sz="2000">
              <a:solidFill>
                <a:srgbClr val="404040"/>
              </a:solidFill>
              <a:latin typeface="Calibri" panose="020F0502020204030204"/>
              <a:cs typeface="Calibri"/>
            </a:endParaRPr>
          </a:p>
          <a:p>
            <a:pPr>
              <a:buClr>
                <a:srgbClr val="E48312"/>
              </a:buClr>
              <a:buFont typeface="Calibri" panose="020F0502020204030204" pitchFamily="34" charset="0"/>
            </a:pPr>
            <a:endParaRPr lang="en-US" sz="2000">
              <a:solidFill>
                <a:srgbClr val="404040"/>
              </a:solidFill>
              <a:latin typeface="Calibri" panose="020F0502020204030204"/>
              <a:cs typeface="Calibri"/>
            </a:endParaRPr>
          </a:p>
          <a:p>
            <a:pPr>
              <a:buClr>
                <a:srgbClr val="E48312"/>
              </a:buClr>
              <a:buFont typeface="Calibri" panose="020F0502020204030204" pitchFamily="34" charset="0"/>
              <a:buChar char="•"/>
            </a:pPr>
            <a:endParaRPr lang="en-US" sz="2000">
              <a:solidFill>
                <a:srgbClr val="404040"/>
              </a:solidFill>
              <a:latin typeface="Calibri" panose="020F0502020204030204"/>
              <a:cs typeface="Calibri"/>
            </a:endParaRPr>
          </a:p>
          <a:p>
            <a:pPr>
              <a:buClr>
                <a:srgbClr val="E48312"/>
              </a:buClr>
              <a:buFont typeface="Calibri" panose="020F0502020204030204" pitchFamily="34" charset="0"/>
              <a:buChar char="•"/>
            </a:pPr>
            <a:endParaRPr lang="en-US" sz="2000">
              <a:solidFill>
                <a:srgbClr val="404040"/>
              </a:solidFill>
              <a:latin typeface="Calibri" panose="020F0502020204030204"/>
              <a:cs typeface="Calibri"/>
            </a:endParaRPr>
          </a:p>
          <a:p>
            <a:pPr>
              <a:buClr>
                <a:srgbClr val="E48312"/>
              </a:buClr>
              <a:buFont typeface="Calibri" panose="020F0502020204030204" pitchFamily="34" charset="0"/>
              <a:buChar char="•"/>
            </a:pPr>
            <a:endParaRPr lang="en-US" sz="2000">
              <a:solidFill>
                <a:srgbClr val="404040"/>
              </a:solidFill>
              <a:latin typeface="Calibri" panose="020F0502020204030204"/>
              <a:cs typeface="Calibri"/>
            </a:endParaRPr>
          </a:p>
          <a:p>
            <a:pPr marL="0" indent="0">
              <a:buClr>
                <a:srgbClr val="E48312"/>
              </a:buClr>
              <a:buNone/>
            </a:pPr>
            <a:endParaRPr lang="en-US" sz="2000">
              <a:solidFill>
                <a:srgbClr val="404040"/>
              </a:solidFill>
              <a:latin typeface="Calibri" panose="020F0502020204030204"/>
              <a:cs typeface="Calibri"/>
            </a:endParaRPr>
          </a:p>
        </p:txBody>
      </p:sp>
      <p:pic>
        <p:nvPicPr>
          <p:cNvPr id="3" name="Picture 3" descr="Qr code&#10;&#10;Description automatically generated">
            <a:extLst>
              <a:ext uri="{FF2B5EF4-FFF2-40B4-BE49-F238E27FC236}">
                <a16:creationId xmlns:a16="http://schemas.microsoft.com/office/drawing/2014/main" id="{241C0BA7-AF04-8A8A-869B-2CC7A3365CF7}"/>
              </a:ext>
            </a:extLst>
          </p:cNvPr>
          <p:cNvPicPr>
            <a:picLocks noChangeAspect="1"/>
          </p:cNvPicPr>
          <p:nvPr/>
        </p:nvPicPr>
        <p:blipFill>
          <a:blip r:embed="rId2"/>
          <a:stretch>
            <a:fillRect/>
          </a:stretch>
        </p:blipFill>
        <p:spPr>
          <a:xfrm>
            <a:off x="8006468" y="1271059"/>
            <a:ext cx="2576101" cy="2519068"/>
          </a:xfrm>
          <a:prstGeom prst="rect">
            <a:avLst/>
          </a:prstGeom>
        </p:spPr>
      </p:pic>
      <p:sp>
        <p:nvSpPr>
          <p:cNvPr id="4" name="TextBox 3">
            <a:extLst>
              <a:ext uri="{FF2B5EF4-FFF2-40B4-BE49-F238E27FC236}">
                <a16:creationId xmlns:a16="http://schemas.microsoft.com/office/drawing/2014/main" id="{66530565-4BDA-2772-C83F-9A160616CFE1}"/>
              </a:ext>
            </a:extLst>
          </p:cNvPr>
          <p:cNvSpPr txBox="1"/>
          <p:nvPr/>
        </p:nvSpPr>
        <p:spPr>
          <a:xfrm>
            <a:off x="8007585" y="4724400"/>
            <a:ext cx="3044237"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t>"I want more merch. I would like a cool like McCoy College of Business shirt and we don't have those and it makes me sad." - Jane Doe</a:t>
            </a:r>
            <a:endParaRPr lang="en-US"/>
          </a:p>
        </p:txBody>
      </p:sp>
    </p:spTree>
    <p:extLst>
      <p:ext uri="{BB962C8B-B14F-4D97-AF65-F5344CB8AC3E}">
        <p14:creationId xmlns:p14="http://schemas.microsoft.com/office/powerpoint/2010/main" val="39150176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3EEAD-9583-A72E-5640-194364D6FD20}"/>
              </a:ext>
            </a:extLst>
          </p:cNvPr>
          <p:cNvSpPr>
            <a:spLocks noGrp="1"/>
          </p:cNvSpPr>
          <p:nvPr>
            <p:ph type="title"/>
          </p:nvPr>
        </p:nvSpPr>
        <p:spPr/>
        <p:txBody>
          <a:bodyPr/>
          <a:lstStyle/>
          <a:p>
            <a:r>
              <a:rPr lang="en-US">
                <a:cs typeface="Calibri Light"/>
              </a:rPr>
              <a:t>Email Traffic Analysis</a:t>
            </a:r>
            <a:endParaRPr lang="en-US"/>
          </a:p>
        </p:txBody>
      </p:sp>
      <p:sp>
        <p:nvSpPr>
          <p:cNvPr id="3" name="Content Placeholder 2">
            <a:extLst>
              <a:ext uri="{FF2B5EF4-FFF2-40B4-BE49-F238E27FC236}">
                <a16:creationId xmlns:a16="http://schemas.microsoft.com/office/drawing/2014/main" id="{90893785-89EA-E197-065B-3942D09E225E}"/>
              </a:ext>
            </a:extLst>
          </p:cNvPr>
          <p:cNvSpPr>
            <a:spLocks noGrp="1"/>
          </p:cNvSpPr>
          <p:nvPr>
            <p:ph idx="1"/>
          </p:nvPr>
        </p:nvSpPr>
        <p:spPr>
          <a:xfrm>
            <a:off x="1097280" y="1845734"/>
            <a:ext cx="5003181" cy="4023360"/>
          </a:xfrm>
        </p:spPr>
        <p:txBody>
          <a:bodyPr vert="horz" lIns="0" tIns="45720" rIns="0" bIns="45720" rtlCol="0" anchor="t">
            <a:normAutofit/>
          </a:bodyPr>
          <a:lstStyle/>
          <a:p>
            <a:r>
              <a:rPr lang="en-US">
                <a:cs typeface="Calibri"/>
              </a:rPr>
              <a:t>Students Say that email is the primary form of communication</a:t>
            </a:r>
          </a:p>
          <a:p>
            <a:r>
              <a:rPr lang="en-US">
                <a:cs typeface="Calibri"/>
              </a:rPr>
              <a:t>McCoy is competing for attention from all programs 16% of all emails received (generous estimate)</a:t>
            </a:r>
          </a:p>
          <a:p>
            <a:r>
              <a:rPr lang="en-US">
                <a:cs typeface="Calibri"/>
              </a:rPr>
              <a:t>Highlighted traffic is the messages from emails that generally are about McCoy Business</a:t>
            </a:r>
          </a:p>
          <a:p>
            <a:r>
              <a:rPr lang="en-US">
                <a:cs typeface="Calibri"/>
              </a:rPr>
              <a:t>Recommendation to Consolidate all McCoy Communications from one From Address with similar header: Bulletin, PDUs, Events etc. </a:t>
            </a:r>
          </a:p>
        </p:txBody>
      </p:sp>
      <p:pic>
        <p:nvPicPr>
          <p:cNvPr id="4" name="Picture 4" descr="Chart, bar chart&#10;&#10;Description automatically generated">
            <a:extLst>
              <a:ext uri="{FF2B5EF4-FFF2-40B4-BE49-F238E27FC236}">
                <a16:creationId xmlns:a16="http://schemas.microsoft.com/office/drawing/2014/main" id="{281D256C-D2E1-54CB-9A3B-18C293C3AA03}"/>
              </a:ext>
            </a:extLst>
          </p:cNvPr>
          <p:cNvPicPr>
            <a:picLocks noChangeAspect="1"/>
          </p:cNvPicPr>
          <p:nvPr/>
        </p:nvPicPr>
        <p:blipFill>
          <a:blip r:embed="rId2"/>
          <a:stretch>
            <a:fillRect/>
          </a:stretch>
        </p:blipFill>
        <p:spPr>
          <a:xfrm>
            <a:off x="6822251" y="183639"/>
            <a:ext cx="4690533" cy="2887686"/>
          </a:xfrm>
          <a:prstGeom prst="rect">
            <a:avLst/>
          </a:prstGeom>
        </p:spPr>
      </p:pic>
      <p:pic>
        <p:nvPicPr>
          <p:cNvPr id="5" name="Picture 5" descr="Chart, bar chart&#10;&#10;Description automatically generated">
            <a:extLst>
              <a:ext uri="{FF2B5EF4-FFF2-40B4-BE49-F238E27FC236}">
                <a16:creationId xmlns:a16="http://schemas.microsoft.com/office/drawing/2014/main" id="{F688D05C-9C3A-4F64-BAD5-C84C8E455922}"/>
              </a:ext>
            </a:extLst>
          </p:cNvPr>
          <p:cNvPicPr>
            <a:picLocks noChangeAspect="1"/>
          </p:cNvPicPr>
          <p:nvPr/>
        </p:nvPicPr>
        <p:blipFill>
          <a:blip r:embed="rId3"/>
          <a:stretch>
            <a:fillRect/>
          </a:stretch>
        </p:blipFill>
        <p:spPr>
          <a:xfrm>
            <a:off x="6869289" y="3175193"/>
            <a:ext cx="4643496" cy="2859464"/>
          </a:xfrm>
          <a:prstGeom prst="rect">
            <a:avLst/>
          </a:prstGeom>
        </p:spPr>
      </p:pic>
      <p:cxnSp>
        <p:nvCxnSpPr>
          <p:cNvPr id="7" name="Straight Arrow Connector 6">
            <a:extLst>
              <a:ext uri="{FF2B5EF4-FFF2-40B4-BE49-F238E27FC236}">
                <a16:creationId xmlns:a16="http://schemas.microsoft.com/office/drawing/2014/main" id="{04EC3813-0824-985D-0818-BC494E327EEB}"/>
              </a:ext>
            </a:extLst>
          </p:cNvPr>
          <p:cNvCxnSpPr>
            <a:cxnSpLocks/>
          </p:cNvCxnSpPr>
          <p:nvPr/>
        </p:nvCxnSpPr>
        <p:spPr>
          <a:xfrm flipH="1">
            <a:off x="7446903" y="187208"/>
            <a:ext cx="7527" cy="886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AD7D8FD-EFEF-F8CE-A084-EAFEA885A0A3}"/>
              </a:ext>
            </a:extLst>
          </p:cNvPr>
          <p:cNvCxnSpPr>
            <a:cxnSpLocks/>
          </p:cNvCxnSpPr>
          <p:nvPr/>
        </p:nvCxnSpPr>
        <p:spPr>
          <a:xfrm>
            <a:off x="8893763" y="394170"/>
            <a:ext cx="1880" cy="603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706FA30-056E-D312-BF2F-8975EEB2DC77}"/>
              </a:ext>
            </a:extLst>
          </p:cNvPr>
          <p:cNvCxnSpPr>
            <a:cxnSpLocks/>
          </p:cNvCxnSpPr>
          <p:nvPr/>
        </p:nvCxnSpPr>
        <p:spPr>
          <a:xfrm>
            <a:off x="9326504" y="187207"/>
            <a:ext cx="1880" cy="603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35860AF-19E1-5304-77BE-A3199B022904}"/>
              </a:ext>
            </a:extLst>
          </p:cNvPr>
          <p:cNvCxnSpPr>
            <a:cxnSpLocks/>
          </p:cNvCxnSpPr>
          <p:nvPr/>
        </p:nvCxnSpPr>
        <p:spPr>
          <a:xfrm>
            <a:off x="9834504" y="290688"/>
            <a:ext cx="1880" cy="603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1588673-0F1E-A979-C4C4-4C7FAFBF54D8}"/>
              </a:ext>
            </a:extLst>
          </p:cNvPr>
          <p:cNvCxnSpPr>
            <a:cxnSpLocks/>
          </p:cNvCxnSpPr>
          <p:nvPr/>
        </p:nvCxnSpPr>
        <p:spPr>
          <a:xfrm>
            <a:off x="10427171" y="290688"/>
            <a:ext cx="1880" cy="603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34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CF5BFF5-8118-BB4A-D838-4403B33150AD}"/>
              </a:ext>
            </a:extLst>
          </p:cNvPr>
          <p:cNvSpPr>
            <a:spLocks noGrp="1"/>
          </p:cNvSpPr>
          <p:nvPr>
            <p:ph type="title"/>
          </p:nvPr>
        </p:nvSpPr>
        <p:spPr>
          <a:xfrm>
            <a:off x="492370" y="516835"/>
            <a:ext cx="3084844" cy="5772840"/>
          </a:xfrm>
        </p:spPr>
        <p:txBody>
          <a:bodyPr anchor="ctr">
            <a:normAutofit/>
          </a:bodyPr>
          <a:lstStyle/>
          <a:p>
            <a:pPr algn="ctr"/>
            <a:r>
              <a:rPr lang="en-GB" sz="5400">
                <a:solidFill>
                  <a:srgbClr val="FFFFFF"/>
                </a:solidFill>
                <a:latin typeface="Georgia Pro"/>
              </a:rPr>
              <a:t>Sample</a:t>
            </a:r>
            <a:endParaRPr lang="en-US" sz="5400">
              <a:cs typeface="Calibri Light"/>
            </a:endParaRPr>
          </a:p>
        </p:txBody>
      </p:sp>
      <p:sp>
        <p:nvSpPr>
          <p:cNvPr id="23" name="Rectangle 1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0D403D73-84D6-9DAE-9275-3CF0EF6A9EE4}"/>
              </a:ext>
            </a:extLst>
          </p:cNvPr>
          <p:cNvGraphicFramePr>
            <a:graphicFrameLocks noGrp="1"/>
          </p:cNvGraphicFramePr>
          <p:nvPr>
            <p:ph idx="1"/>
            <p:extLst>
              <p:ext uri="{D42A27DB-BD31-4B8C-83A1-F6EECF244321}">
                <p14:modId xmlns:p14="http://schemas.microsoft.com/office/powerpoint/2010/main" val="4172263910"/>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5790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0CC7-2F3B-4320-5602-76F35761A066}"/>
              </a:ext>
            </a:extLst>
          </p:cNvPr>
          <p:cNvSpPr>
            <a:spLocks noGrp="1"/>
          </p:cNvSpPr>
          <p:nvPr>
            <p:ph type="title"/>
          </p:nvPr>
        </p:nvSpPr>
        <p:spPr/>
        <p:txBody>
          <a:bodyPr/>
          <a:lstStyle/>
          <a:p>
            <a:r>
              <a:rPr lang="en-US">
                <a:cs typeface="Calibri Light"/>
              </a:rPr>
              <a:t>Recommendation of Website Setup </a:t>
            </a:r>
            <a:endParaRPr lang="en-US"/>
          </a:p>
        </p:txBody>
      </p:sp>
      <p:pic>
        <p:nvPicPr>
          <p:cNvPr id="4" name="Picture 4" descr="Diagram&#10;&#10;Description automatically generated">
            <a:extLst>
              <a:ext uri="{FF2B5EF4-FFF2-40B4-BE49-F238E27FC236}">
                <a16:creationId xmlns:a16="http://schemas.microsoft.com/office/drawing/2014/main" id="{50599D45-34CE-5B4D-41C8-800417717CDD}"/>
              </a:ext>
            </a:extLst>
          </p:cNvPr>
          <p:cNvPicPr>
            <a:picLocks noGrp="1" noChangeAspect="1"/>
          </p:cNvPicPr>
          <p:nvPr>
            <p:ph idx="1"/>
          </p:nvPr>
        </p:nvPicPr>
        <p:blipFill>
          <a:blip r:embed="rId2"/>
          <a:stretch>
            <a:fillRect/>
          </a:stretch>
        </p:blipFill>
        <p:spPr>
          <a:xfrm>
            <a:off x="974774" y="2543339"/>
            <a:ext cx="3660062" cy="3014516"/>
          </a:xfrm>
        </p:spPr>
      </p:pic>
      <p:pic>
        <p:nvPicPr>
          <p:cNvPr id="5" name="Picture 5" descr="Diagram&#10;&#10;Description automatically generated">
            <a:extLst>
              <a:ext uri="{FF2B5EF4-FFF2-40B4-BE49-F238E27FC236}">
                <a16:creationId xmlns:a16="http://schemas.microsoft.com/office/drawing/2014/main" id="{1AD05B26-46E0-CC66-6DAE-2DA34555DFF7}"/>
              </a:ext>
            </a:extLst>
          </p:cNvPr>
          <p:cNvPicPr>
            <a:picLocks noChangeAspect="1"/>
          </p:cNvPicPr>
          <p:nvPr/>
        </p:nvPicPr>
        <p:blipFill>
          <a:blip r:embed="rId3"/>
          <a:stretch>
            <a:fillRect/>
          </a:stretch>
        </p:blipFill>
        <p:spPr>
          <a:xfrm>
            <a:off x="7042598" y="2543352"/>
            <a:ext cx="3655452" cy="3016255"/>
          </a:xfrm>
          <a:prstGeom prst="rect">
            <a:avLst/>
          </a:prstGeom>
        </p:spPr>
      </p:pic>
      <p:sp>
        <p:nvSpPr>
          <p:cNvPr id="6" name="TextBox 5">
            <a:extLst>
              <a:ext uri="{FF2B5EF4-FFF2-40B4-BE49-F238E27FC236}">
                <a16:creationId xmlns:a16="http://schemas.microsoft.com/office/drawing/2014/main" id="{7E139678-AC29-41F1-0A99-4D65B0EC84BB}"/>
              </a:ext>
            </a:extLst>
          </p:cNvPr>
          <p:cNvSpPr txBox="1"/>
          <p:nvPr/>
        </p:nvSpPr>
        <p:spPr>
          <a:xfrm>
            <a:off x="1255690" y="2006957"/>
            <a:ext cx="36597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LSU</a:t>
            </a:r>
            <a:endParaRPr lang="en-US"/>
          </a:p>
        </p:txBody>
      </p:sp>
      <p:sp>
        <p:nvSpPr>
          <p:cNvPr id="7" name="TextBox 6">
            <a:extLst>
              <a:ext uri="{FF2B5EF4-FFF2-40B4-BE49-F238E27FC236}">
                <a16:creationId xmlns:a16="http://schemas.microsoft.com/office/drawing/2014/main" id="{D1C54B68-BEB1-A983-316E-93A9CBC87A59}"/>
              </a:ext>
            </a:extLst>
          </p:cNvPr>
          <p:cNvSpPr txBox="1"/>
          <p:nvPr/>
        </p:nvSpPr>
        <p:spPr>
          <a:xfrm>
            <a:off x="7255098" y="2006957"/>
            <a:ext cx="36597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Kennesaw State</a:t>
            </a:r>
            <a:endParaRPr lang="en-US"/>
          </a:p>
        </p:txBody>
      </p:sp>
      <p:sp>
        <p:nvSpPr>
          <p:cNvPr id="8" name="TextBox 7">
            <a:extLst>
              <a:ext uri="{FF2B5EF4-FFF2-40B4-BE49-F238E27FC236}">
                <a16:creationId xmlns:a16="http://schemas.microsoft.com/office/drawing/2014/main" id="{96261593-306D-4294-70E5-D8915AED6CCE}"/>
              </a:ext>
            </a:extLst>
          </p:cNvPr>
          <p:cNvSpPr txBox="1"/>
          <p:nvPr/>
        </p:nvSpPr>
        <p:spPr>
          <a:xfrm>
            <a:off x="4292958" y="4915436"/>
            <a:ext cx="365974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cs typeface="Calibri"/>
              </a:rPr>
              <a:t>Both sites use the Student Success Center as a hub for information students are interested in. LSU's looks better, but Kennesaw State makes theirs easier to find</a:t>
            </a:r>
            <a:endParaRPr lang="en-US"/>
          </a:p>
        </p:txBody>
      </p:sp>
    </p:spTree>
    <p:extLst>
      <p:ext uri="{BB962C8B-B14F-4D97-AF65-F5344CB8AC3E}">
        <p14:creationId xmlns:p14="http://schemas.microsoft.com/office/powerpoint/2010/main" val="37820786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D43B8-863C-7999-8684-FACF1352A549}"/>
              </a:ext>
            </a:extLst>
          </p:cNvPr>
          <p:cNvSpPr>
            <a:spLocks noGrp="1"/>
          </p:cNvSpPr>
          <p:nvPr>
            <p:ph type="title"/>
          </p:nvPr>
        </p:nvSpPr>
        <p:spPr/>
        <p:txBody>
          <a:bodyPr/>
          <a:lstStyle/>
          <a:p>
            <a:r>
              <a:rPr lang="en-US">
                <a:cs typeface="Calibri Light"/>
              </a:rPr>
              <a:t>Physical Advertisement</a:t>
            </a:r>
          </a:p>
        </p:txBody>
      </p:sp>
      <p:sp>
        <p:nvSpPr>
          <p:cNvPr id="3" name="Content Placeholder 2">
            <a:extLst>
              <a:ext uri="{FF2B5EF4-FFF2-40B4-BE49-F238E27FC236}">
                <a16:creationId xmlns:a16="http://schemas.microsoft.com/office/drawing/2014/main" id="{792C8B0B-C260-998B-D01F-D7067505794D}"/>
              </a:ext>
            </a:extLst>
          </p:cNvPr>
          <p:cNvSpPr>
            <a:spLocks noGrp="1"/>
          </p:cNvSpPr>
          <p:nvPr>
            <p:ph idx="1"/>
          </p:nvPr>
        </p:nvSpPr>
        <p:spPr/>
        <p:txBody>
          <a:bodyPr vert="horz" lIns="91440" tIns="45720" rIns="91440" bIns="45720" rtlCol="0" anchor="t">
            <a:normAutofit/>
          </a:bodyPr>
          <a:lstStyle/>
          <a:p>
            <a:r>
              <a:rPr lang="en-US">
                <a:cs typeface="Calibri"/>
              </a:rPr>
              <a:t>TV displaying information/calendar of events</a:t>
            </a:r>
          </a:p>
          <a:p>
            <a:r>
              <a:rPr lang="en-US">
                <a:cs typeface="Calibri"/>
              </a:rPr>
              <a:t>Merch Store for McCoy Merchandise </a:t>
            </a:r>
          </a:p>
          <a:p>
            <a:r>
              <a:rPr lang="en-US">
                <a:cs typeface="Calibri"/>
              </a:rPr>
              <a:t>Free Donut Wednesday</a:t>
            </a:r>
          </a:p>
        </p:txBody>
      </p:sp>
      <p:sp>
        <p:nvSpPr>
          <p:cNvPr id="5" name="TextBox 4">
            <a:extLst>
              <a:ext uri="{FF2B5EF4-FFF2-40B4-BE49-F238E27FC236}">
                <a16:creationId xmlns:a16="http://schemas.microsoft.com/office/drawing/2014/main" id="{27FED2DC-AF30-EA9E-CE8B-625D4D8C7E67}"/>
              </a:ext>
            </a:extLst>
          </p:cNvPr>
          <p:cNvSpPr txBox="1"/>
          <p:nvPr/>
        </p:nvSpPr>
        <p:spPr>
          <a:xfrm>
            <a:off x="7975388" y="1891048"/>
            <a:ext cx="354865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"I want more merch. I would like a cool like McCoy College of Business shirt and we don't have those, and it makes me sad." - Jane Doe</a:t>
            </a:r>
            <a:endParaRPr lang="en-US" sz="2800"/>
          </a:p>
        </p:txBody>
      </p:sp>
    </p:spTree>
    <p:extLst>
      <p:ext uri="{BB962C8B-B14F-4D97-AF65-F5344CB8AC3E}">
        <p14:creationId xmlns:p14="http://schemas.microsoft.com/office/powerpoint/2010/main" val="14391771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0CC7-2F3B-4320-5602-76F35761A066}"/>
              </a:ext>
            </a:extLst>
          </p:cNvPr>
          <p:cNvSpPr>
            <a:spLocks noGrp="1"/>
          </p:cNvSpPr>
          <p:nvPr>
            <p:ph type="title"/>
          </p:nvPr>
        </p:nvSpPr>
        <p:spPr/>
        <p:txBody>
          <a:bodyPr/>
          <a:lstStyle/>
          <a:p>
            <a:r>
              <a:rPr lang="en-US">
                <a:cs typeface="Calibri Light"/>
              </a:rPr>
              <a:t>Recommendation of Website Setup </a:t>
            </a:r>
            <a:endParaRPr lang="en-US"/>
          </a:p>
        </p:txBody>
      </p:sp>
      <p:pic>
        <p:nvPicPr>
          <p:cNvPr id="10" name="Picture 10" descr="Graphical user interface, application&#10;&#10;Description automatically generated">
            <a:extLst>
              <a:ext uri="{FF2B5EF4-FFF2-40B4-BE49-F238E27FC236}">
                <a16:creationId xmlns:a16="http://schemas.microsoft.com/office/drawing/2014/main" id="{3AFE3D9A-C8C2-1F0F-3B31-56F13E70D8C4}"/>
              </a:ext>
            </a:extLst>
          </p:cNvPr>
          <p:cNvPicPr>
            <a:picLocks noGrp="1" noChangeAspect="1"/>
          </p:cNvPicPr>
          <p:nvPr>
            <p:ph idx="1"/>
          </p:nvPr>
        </p:nvPicPr>
        <p:blipFill>
          <a:blip r:embed="rId2"/>
          <a:stretch>
            <a:fillRect/>
          </a:stretch>
        </p:blipFill>
        <p:spPr>
          <a:xfrm>
            <a:off x="441903" y="2006720"/>
            <a:ext cx="5466337" cy="4023360"/>
          </a:xfrm>
        </p:spPr>
      </p:pic>
      <p:pic>
        <p:nvPicPr>
          <p:cNvPr id="11" name="Picture 11">
            <a:extLst>
              <a:ext uri="{FF2B5EF4-FFF2-40B4-BE49-F238E27FC236}">
                <a16:creationId xmlns:a16="http://schemas.microsoft.com/office/drawing/2014/main" id="{6824D494-7984-574B-8233-49628522C025}"/>
              </a:ext>
            </a:extLst>
          </p:cNvPr>
          <p:cNvPicPr>
            <a:picLocks noChangeAspect="1"/>
          </p:cNvPicPr>
          <p:nvPr/>
        </p:nvPicPr>
        <p:blipFill>
          <a:blip r:embed="rId3"/>
          <a:stretch>
            <a:fillRect/>
          </a:stretch>
        </p:blipFill>
        <p:spPr>
          <a:xfrm>
            <a:off x="7031863" y="2007166"/>
            <a:ext cx="4116948" cy="4024231"/>
          </a:xfrm>
          <a:prstGeom prst="rect">
            <a:avLst/>
          </a:prstGeom>
        </p:spPr>
      </p:pic>
    </p:spTree>
    <p:extLst>
      <p:ext uri="{BB962C8B-B14F-4D97-AF65-F5344CB8AC3E}">
        <p14:creationId xmlns:p14="http://schemas.microsoft.com/office/powerpoint/2010/main" val="291064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BFF5-8118-BB4A-D838-4403B33150AD}"/>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a:latin typeface="Georgia Pro"/>
              </a:rPr>
              <a:t>Sample Cont. </a:t>
            </a:r>
          </a:p>
        </p:txBody>
      </p:sp>
      <p:graphicFrame>
        <p:nvGraphicFramePr>
          <p:cNvPr id="29" name="Table 4">
            <a:extLst>
              <a:ext uri="{FF2B5EF4-FFF2-40B4-BE49-F238E27FC236}">
                <a16:creationId xmlns:a16="http://schemas.microsoft.com/office/drawing/2014/main" id="{5140394C-BF84-3E49-4E4A-9439BF26F496}"/>
              </a:ext>
            </a:extLst>
          </p:cNvPr>
          <p:cNvGraphicFramePr>
            <a:graphicFrameLocks noGrp="1"/>
          </p:cNvGraphicFramePr>
          <p:nvPr>
            <p:ph idx="1"/>
            <p:extLst>
              <p:ext uri="{D42A27DB-BD31-4B8C-83A1-F6EECF244321}">
                <p14:modId xmlns:p14="http://schemas.microsoft.com/office/powerpoint/2010/main" val="424539698"/>
              </p:ext>
            </p:extLst>
          </p:nvPr>
        </p:nvGraphicFramePr>
        <p:xfrm>
          <a:off x="1145264" y="2230131"/>
          <a:ext cx="9897221" cy="3291768"/>
        </p:xfrm>
        <a:graphic>
          <a:graphicData uri="http://schemas.openxmlformats.org/drawingml/2006/table">
            <a:tbl>
              <a:tblPr firstRow="1" bandRow="1">
                <a:tableStyleId>{5C22544A-7EE6-4342-B048-85BDC9FD1C3A}</a:tableStyleId>
              </a:tblPr>
              <a:tblGrid>
                <a:gridCol w="4923124">
                  <a:extLst>
                    <a:ext uri="{9D8B030D-6E8A-4147-A177-3AD203B41FA5}">
                      <a16:colId xmlns:a16="http://schemas.microsoft.com/office/drawing/2014/main" val="555199044"/>
                    </a:ext>
                  </a:extLst>
                </a:gridCol>
                <a:gridCol w="4974097">
                  <a:extLst>
                    <a:ext uri="{9D8B030D-6E8A-4147-A177-3AD203B41FA5}">
                      <a16:colId xmlns:a16="http://schemas.microsoft.com/office/drawing/2014/main" val="1188329303"/>
                    </a:ext>
                  </a:extLst>
                </a:gridCol>
              </a:tblGrid>
              <a:tr h="706356">
                <a:tc>
                  <a:txBody>
                    <a:bodyPr/>
                    <a:lstStyle/>
                    <a:p>
                      <a:r>
                        <a:rPr lang="en-GB" sz="3300">
                          <a:latin typeface="Georgia Pro"/>
                        </a:rPr>
                        <a:t>Description</a:t>
                      </a:r>
                    </a:p>
                  </a:txBody>
                  <a:tcPr marL="166861" marR="166861" marT="83430" marB="83430"/>
                </a:tc>
                <a:tc>
                  <a:txBody>
                    <a:bodyPr/>
                    <a:lstStyle/>
                    <a:p>
                      <a:r>
                        <a:rPr lang="en-GB" sz="3300">
                          <a:latin typeface="Georgia Pro"/>
                        </a:rPr>
                        <a:t># of Respondents</a:t>
                      </a:r>
                    </a:p>
                  </a:txBody>
                  <a:tcPr marL="166861" marR="166861" marT="83430" marB="83430"/>
                </a:tc>
                <a:extLst>
                  <a:ext uri="{0D108BD9-81ED-4DB2-BD59-A6C34878D82A}">
                    <a16:rowId xmlns:a16="http://schemas.microsoft.com/office/drawing/2014/main" val="1720155747"/>
                  </a:ext>
                </a:extLst>
              </a:tr>
              <a:tr h="706356">
                <a:tc>
                  <a:txBody>
                    <a:bodyPr/>
                    <a:lstStyle/>
                    <a:p>
                      <a:r>
                        <a:rPr lang="en-GB" sz="3300">
                          <a:latin typeface="Georgia Pro"/>
                        </a:rPr>
                        <a:t>IN-DEPTH-INTERVIEW</a:t>
                      </a:r>
                    </a:p>
                  </a:txBody>
                  <a:tcPr marL="166861" marR="166861" marT="83430" marB="83430"/>
                </a:tc>
                <a:tc>
                  <a:txBody>
                    <a:bodyPr/>
                    <a:lstStyle/>
                    <a:p>
                      <a:r>
                        <a:rPr lang="en-GB" sz="3300">
                          <a:latin typeface="Georgia Pro"/>
                        </a:rPr>
                        <a:t>8</a:t>
                      </a:r>
                    </a:p>
                  </a:txBody>
                  <a:tcPr marL="166861" marR="166861" marT="83430" marB="83430"/>
                </a:tc>
                <a:extLst>
                  <a:ext uri="{0D108BD9-81ED-4DB2-BD59-A6C34878D82A}">
                    <a16:rowId xmlns:a16="http://schemas.microsoft.com/office/drawing/2014/main" val="2126976181"/>
                  </a:ext>
                </a:extLst>
              </a:tr>
              <a:tr h="706356">
                <a:tc>
                  <a:txBody>
                    <a:bodyPr/>
                    <a:lstStyle/>
                    <a:p>
                      <a:r>
                        <a:rPr lang="en-GB" sz="3300">
                          <a:latin typeface="Georgia Pro"/>
                        </a:rPr>
                        <a:t>FOCUS GROUP</a:t>
                      </a:r>
                    </a:p>
                  </a:txBody>
                  <a:tcPr marL="166861" marR="166861" marT="83430" marB="83430"/>
                </a:tc>
                <a:tc>
                  <a:txBody>
                    <a:bodyPr/>
                    <a:lstStyle/>
                    <a:p>
                      <a:r>
                        <a:rPr lang="en-GB" sz="3300">
                          <a:latin typeface="Georgia Pro"/>
                        </a:rPr>
                        <a:t>14</a:t>
                      </a:r>
                    </a:p>
                  </a:txBody>
                  <a:tcPr marL="166861" marR="166861" marT="83430" marB="83430"/>
                </a:tc>
                <a:extLst>
                  <a:ext uri="{0D108BD9-81ED-4DB2-BD59-A6C34878D82A}">
                    <a16:rowId xmlns:a16="http://schemas.microsoft.com/office/drawing/2014/main" val="1527229824"/>
                  </a:ext>
                </a:extLst>
              </a:tr>
              <a:tr h="706356">
                <a:tc>
                  <a:txBody>
                    <a:bodyPr/>
                    <a:lstStyle/>
                    <a:p>
                      <a:r>
                        <a:rPr lang="en-GB" sz="3300">
                          <a:latin typeface="Georgia Pro"/>
                        </a:rPr>
                        <a:t>ONLINE SURVEY</a:t>
                      </a:r>
                    </a:p>
                  </a:txBody>
                  <a:tcPr marL="166861" marR="166861" marT="83430" marB="83430"/>
                </a:tc>
                <a:tc>
                  <a:txBody>
                    <a:bodyPr/>
                    <a:lstStyle/>
                    <a:p>
                      <a:r>
                        <a:rPr lang="en-GB" sz="3300">
                          <a:latin typeface="Georgia Pro"/>
                        </a:rPr>
                        <a:t>138</a:t>
                      </a:r>
                    </a:p>
                  </a:txBody>
                  <a:tcPr marL="166861" marR="166861" marT="83430" marB="83430"/>
                </a:tc>
                <a:extLst>
                  <a:ext uri="{0D108BD9-81ED-4DB2-BD59-A6C34878D82A}">
                    <a16:rowId xmlns:a16="http://schemas.microsoft.com/office/drawing/2014/main" val="582087328"/>
                  </a:ext>
                </a:extLst>
              </a:tr>
            </a:tbl>
          </a:graphicData>
        </a:graphic>
      </p:graphicFrame>
    </p:spTree>
    <p:extLst>
      <p:ext uri="{BB962C8B-B14F-4D97-AF65-F5344CB8AC3E}">
        <p14:creationId xmlns:p14="http://schemas.microsoft.com/office/powerpoint/2010/main" val="147557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77">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41453C-E552-3D12-B95D-7B9BC4344790}"/>
              </a:ext>
            </a:extLst>
          </p:cNvPr>
          <p:cNvSpPr>
            <a:spLocks noGrp="1"/>
          </p:cNvSpPr>
          <p:nvPr>
            <p:ph type="title"/>
          </p:nvPr>
        </p:nvSpPr>
        <p:spPr>
          <a:xfrm>
            <a:off x="7743246" y="1138640"/>
            <a:ext cx="4064800" cy="850199"/>
          </a:xfrm>
        </p:spPr>
        <p:txBody>
          <a:bodyPr>
            <a:normAutofit/>
          </a:bodyPr>
          <a:lstStyle/>
          <a:p>
            <a:r>
              <a:rPr lang="en-US" sz="4000">
                <a:latin typeface="Georgia Pro"/>
                <a:cs typeface="Calibri Light"/>
              </a:rPr>
              <a:t>Demographics</a:t>
            </a:r>
            <a:endParaRPr lang="en-US" sz="4000">
              <a:latin typeface="Georgia Pro"/>
            </a:endParaRPr>
          </a:p>
        </p:txBody>
      </p:sp>
      <p:pic>
        <p:nvPicPr>
          <p:cNvPr id="16" name="Picture 16" descr="Chart, bar chart&#10;&#10;Description automatically generated">
            <a:extLst>
              <a:ext uri="{FF2B5EF4-FFF2-40B4-BE49-F238E27FC236}">
                <a16:creationId xmlns:a16="http://schemas.microsoft.com/office/drawing/2014/main" id="{0CD68157-55A3-8F4A-7B45-21E070F1EFDD}"/>
              </a:ext>
            </a:extLst>
          </p:cNvPr>
          <p:cNvPicPr>
            <a:picLocks noChangeAspect="1"/>
          </p:cNvPicPr>
          <p:nvPr/>
        </p:nvPicPr>
        <p:blipFill rotWithShape="1">
          <a:blip r:embed="rId3"/>
          <a:srcRect l="686" r="6351" b="1"/>
          <a:stretch/>
        </p:blipFill>
        <p:spPr>
          <a:xfrm>
            <a:off x="634016" y="795064"/>
            <a:ext cx="6709580" cy="5159423"/>
          </a:xfrm>
          <a:prstGeom prst="rect">
            <a:avLst/>
          </a:prstGeom>
        </p:spPr>
      </p:pic>
      <p:cxnSp>
        <p:nvCxnSpPr>
          <p:cNvPr id="91" name="Straight Connector 79">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5801CF-D79D-6C85-4D85-D71FC9385C35}"/>
              </a:ext>
            </a:extLst>
          </p:cNvPr>
          <p:cNvSpPr>
            <a:spLocks noGrp="1"/>
          </p:cNvSpPr>
          <p:nvPr>
            <p:ph idx="1"/>
          </p:nvPr>
        </p:nvSpPr>
        <p:spPr>
          <a:xfrm>
            <a:off x="7817530" y="2190575"/>
            <a:ext cx="3989953" cy="3703904"/>
          </a:xfrm>
        </p:spPr>
        <p:txBody>
          <a:bodyPr vert="horz" lIns="91440" tIns="45720" rIns="91440" bIns="45720" rtlCol="0" anchor="t">
            <a:normAutofit/>
          </a:bodyPr>
          <a:lstStyle/>
          <a:p>
            <a:pPr>
              <a:buFont typeface="Wingdings" panose="020F0502020204030204" pitchFamily="34" charset="0"/>
              <a:buChar char="Ø"/>
            </a:pPr>
            <a:r>
              <a:rPr lang="en-US">
                <a:latin typeface="Georgia Pro"/>
                <a:cs typeface="Calibri"/>
              </a:rPr>
              <a:t>Bias towards marketing students</a:t>
            </a:r>
            <a:endParaRPr lang="en-US">
              <a:cs typeface="Calibri" panose="020F0502020204030204"/>
            </a:endParaRPr>
          </a:p>
          <a:p>
            <a:pPr>
              <a:buFont typeface="Wingdings" panose="020F0502020204030204" pitchFamily="34" charset="0"/>
              <a:buChar char="Ø"/>
            </a:pPr>
            <a:r>
              <a:rPr lang="en-US">
                <a:latin typeface="Georgia Pro"/>
                <a:cs typeface="Calibri"/>
              </a:rPr>
              <a:t>Significantly more juniors responded to surveys</a:t>
            </a:r>
          </a:p>
          <a:p>
            <a:pPr>
              <a:buFont typeface="Wingdings" panose="020F0502020204030204" pitchFamily="34" charset="0"/>
              <a:buChar char="Ø"/>
            </a:pPr>
            <a:r>
              <a:rPr lang="en-US">
                <a:latin typeface="Georgia Pro"/>
                <a:cs typeface="Calibri"/>
              </a:rPr>
              <a:t>Ethnicity is biased towards White (Non-Hispanic) </a:t>
            </a:r>
          </a:p>
          <a:p>
            <a:pPr marL="383540" lvl="1">
              <a:buFont typeface="Wingdings" pitchFamily="34" charset="0"/>
              <a:buChar char="Ø"/>
            </a:pPr>
            <a:r>
              <a:rPr lang="en-US">
                <a:latin typeface="Georgia Pro"/>
                <a:cs typeface="Calibri"/>
              </a:rPr>
              <a:t>University trends evenly to Hispanic/White non-Hispanic</a:t>
            </a:r>
          </a:p>
          <a:p>
            <a:pPr>
              <a:buFont typeface="Wingdings" panose="020F0502020204030204" pitchFamily="34" charset="0"/>
              <a:buChar char="Ø"/>
            </a:pPr>
            <a:r>
              <a:rPr lang="en-US">
                <a:latin typeface="Georgia Pro"/>
                <a:cs typeface="Calibri"/>
              </a:rPr>
              <a:t>Transfer student's sophomore+</a:t>
            </a:r>
          </a:p>
          <a:p>
            <a:endParaRPr lang="en-US">
              <a:latin typeface="Georgia Pro"/>
              <a:cs typeface="Calibri"/>
            </a:endParaRPr>
          </a:p>
          <a:p>
            <a:endParaRPr lang="en-US">
              <a:cs typeface="Calibri"/>
            </a:endParaRPr>
          </a:p>
        </p:txBody>
      </p:sp>
      <p:sp>
        <p:nvSpPr>
          <p:cNvPr id="92" name="Rectangle 81">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Rectangle 83">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2860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453C-E552-3D12-B95D-7B9BC4344790}"/>
              </a:ext>
            </a:extLst>
          </p:cNvPr>
          <p:cNvSpPr>
            <a:spLocks noGrp="1"/>
          </p:cNvSpPr>
          <p:nvPr>
            <p:ph type="title"/>
          </p:nvPr>
        </p:nvSpPr>
        <p:spPr/>
        <p:txBody>
          <a:bodyPr/>
          <a:lstStyle/>
          <a:p>
            <a:r>
              <a:rPr lang="en-US">
                <a:latin typeface="Georgia Pro"/>
                <a:cs typeface="Calibri Light"/>
              </a:rPr>
              <a:t>Demographics</a:t>
            </a:r>
            <a:endParaRPr lang="en-US">
              <a:latin typeface="Georgia Pro"/>
            </a:endParaRPr>
          </a:p>
        </p:txBody>
      </p:sp>
      <p:graphicFrame>
        <p:nvGraphicFramePr>
          <p:cNvPr id="18" name="Content Placeholder 17">
            <a:extLst>
              <a:ext uri="{FF2B5EF4-FFF2-40B4-BE49-F238E27FC236}">
                <a16:creationId xmlns:a16="http://schemas.microsoft.com/office/drawing/2014/main" id="{04175C28-4847-BC39-EE02-D6B1560203A8}"/>
              </a:ext>
            </a:extLst>
          </p:cNvPr>
          <p:cNvGraphicFramePr>
            <a:graphicFrameLocks noGrp="1"/>
          </p:cNvGraphicFramePr>
          <p:nvPr>
            <p:ph idx="1"/>
            <p:extLst>
              <p:ext uri="{D42A27DB-BD31-4B8C-83A1-F6EECF244321}">
                <p14:modId xmlns:p14="http://schemas.microsoft.com/office/powerpoint/2010/main" val="3586805905"/>
              </p:ext>
            </p:extLst>
          </p:nvPr>
        </p:nvGraphicFramePr>
        <p:xfrm>
          <a:off x="6812796" y="884694"/>
          <a:ext cx="4536851" cy="4662277"/>
        </p:xfrm>
        <a:graphic>
          <a:graphicData uri="http://schemas.openxmlformats.org/drawingml/2006/table">
            <a:tbl>
              <a:tblPr firstRow="1" bandRow="1">
                <a:tableStyleId>{5C22544A-7EE6-4342-B048-85BDC9FD1C3A}</a:tableStyleId>
              </a:tblPr>
              <a:tblGrid>
                <a:gridCol w="1773403">
                  <a:extLst>
                    <a:ext uri="{9D8B030D-6E8A-4147-A177-3AD203B41FA5}">
                      <a16:colId xmlns:a16="http://schemas.microsoft.com/office/drawing/2014/main" val="878088100"/>
                    </a:ext>
                  </a:extLst>
                </a:gridCol>
                <a:gridCol w="553146">
                  <a:extLst>
                    <a:ext uri="{9D8B030D-6E8A-4147-A177-3AD203B41FA5}">
                      <a16:colId xmlns:a16="http://schemas.microsoft.com/office/drawing/2014/main" val="3574776428"/>
                    </a:ext>
                  </a:extLst>
                </a:gridCol>
                <a:gridCol w="621594">
                  <a:extLst>
                    <a:ext uri="{9D8B030D-6E8A-4147-A177-3AD203B41FA5}">
                      <a16:colId xmlns:a16="http://schemas.microsoft.com/office/drawing/2014/main" val="3453549834"/>
                    </a:ext>
                  </a:extLst>
                </a:gridCol>
                <a:gridCol w="489857">
                  <a:extLst>
                    <a:ext uri="{9D8B030D-6E8A-4147-A177-3AD203B41FA5}">
                      <a16:colId xmlns:a16="http://schemas.microsoft.com/office/drawing/2014/main" val="3160252928"/>
                    </a:ext>
                  </a:extLst>
                </a:gridCol>
                <a:gridCol w="554865">
                  <a:extLst>
                    <a:ext uri="{9D8B030D-6E8A-4147-A177-3AD203B41FA5}">
                      <a16:colId xmlns:a16="http://schemas.microsoft.com/office/drawing/2014/main" val="1587918169"/>
                    </a:ext>
                  </a:extLst>
                </a:gridCol>
                <a:gridCol w="543986">
                  <a:extLst>
                    <a:ext uri="{9D8B030D-6E8A-4147-A177-3AD203B41FA5}">
                      <a16:colId xmlns:a16="http://schemas.microsoft.com/office/drawing/2014/main" val="2119888873"/>
                    </a:ext>
                  </a:extLst>
                </a:gridCol>
              </a:tblGrid>
              <a:tr h="188647">
                <a:tc>
                  <a:txBody>
                    <a:bodyPr/>
                    <a:lstStyle/>
                    <a:p>
                      <a:endParaRPr lang="en-US" sz="1000">
                        <a:effectLst/>
                        <a:latin typeface="Calibri Light"/>
                      </a:endParaRPr>
                    </a:p>
                  </a:txBody>
                  <a:tcPr marL="0" marR="0" marT="0" marB="0" anchor="ctr">
                    <a:lnL w="38100">
                      <a:solidFill>
                        <a:schemeClr val="tx1"/>
                      </a:solidFill>
                    </a:lnL>
                    <a:lnT w="38100">
                      <a:solidFill>
                        <a:schemeClr val="tx1"/>
                      </a:solidFill>
                    </a:lnT>
                    <a:lnB w="28575">
                      <a:solidFill>
                        <a:schemeClr val="tx1"/>
                      </a:solidFill>
                    </a:lnB>
                  </a:tcPr>
                </a:tc>
                <a:tc>
                  <a:txBody>
                    <a:bodyPr/>
                    <a:lstStyle/>
                    <a:p>
                      <a:pPr algn="ctr"/>
                      <a:r>
                        <a:rPr lang="en-US" sz="1000">
                          <a:effectLst/>
                          <a:latin typeface="Calibri Light"/>
                        </a:rPr>
                        <a:t>Freshman</a:t>
                      </a:r>
                    </a:p>
                  </a:txBody>
                  <a:tcPr marL="0" marR="0" marT="0" marB="0" anchor="ctr">
                    <a:lnT w="38100">
                      <a:solidFill>
                        <a:schemeClr val="tx1"/>
                      </a:solidFill>
                    </a:lnT>
                    <a:lnB w="28575">
                      <a:solidFill>
                        <a:schemeClr val="tx1"/>
                      </a:solidFill>
                    </a:lnB>
                  </a:tcPr>
                </a:tc>
                <a:tc>
                  <a:txBody>
                    <a:bodyPr/>
                    <a:lstStyle/>
                    <a:p>
                      <a:pPr algn="ctr"/>
                      <a:r>
                        <a:rPr lang="en-US" sz="1000">
                          <a:effectLst/>
                          <a:latin typeface="Calibri Light"/>
                        </a:rPr>
                        <a:t>Sophomore</a:t>
                      </a:r>
                      <a:endParaRPr lang="en-US" sz="1000" err="1">
                        <a:effectLst/>
                        <a:latin typeface="Calibri Light"/>
                      </a:endParaRPr>
                    </a:p>
                  </a:txBody>
                  <a:tcPr marL="0" marR="0" marT="0" marB="0" anchor="ctr">
                    <a:lnT w="38100">
                      <a:solidFill>
                        <a:schemeClr val="tx1"/>
                      </a:solidFill>
                    </a:lnT>
                    <a:lnB w="28575">
                      <a:solidFill>
                        <a:schemeClr val="tx1"/>
                      </a:solidFill>
                    </a:lnB>
                  </a:tcPr>
                </a:tc>
                <a:tc>
                  <a:txBody>
                    <a:bodyPr/>
                    <a:lstStyle/>
                    <a:p>
                      <a:pPr algn="ctr"/>
                      <a:r>
                        <a:rPr lang="en-US" sz="1000">
                          <a:effectLst/>
                          <a:latin typeface="Calibri Light"/>
                        </a:rPr>
                        <a:t>Junior</a:t>
                      </a:r>
                    </a:p>
                  </a:txBody>
                  <a:tcPr marL="0" marR="0" marT="0" marB="0" anchor="ctr">
                    <a:lnT w="38100">
                      <a:solidFill>
                        <a:schemeClr val="tx1"/>
                      </a:solidFill>
                    </a:lnT>
                    <a:lnB w="28575">
                      <a:solidFill>
                        <a:schemeClr val="tx1"/>
                      </a:solidFill>
                    </a:lnB>
                  </a:tcPr>
                </a:tc>
                <a:tc>
                  <a:txBody>
                    <a:bodyPr/>
                    <a:lstStyle/>
                    <a:p>
                      <a:pPr algn="ctr"/>
                      <a:r>
                        <a:rPr lang="en-US" sz="1000">
                          <a:effectLst/>
                          <a:latin typeface="Calibri Light"/>
                        </a:rPr>
                        <a:t>Senior</a:t>
                      </a:r>
                    </a:p>
                  </a:txBody>
                  <a:tcPr marL="0" marR="0" marT="0" marB="0" anchor="ctr">
                    <a:lnT w="38100">
                      <a:solidFill>
                        <a:schemeClr val="tx1"/>
                      </a:solidFill>
                    </a:lnT>
                    <a:lnB w="28575">
                      <a:solidFill>
                        <a:schemeClr val="tx1"/>
                      </a:solidFill>
                    </a:lnB>
                  </a:tcPr>
                </a:tc>
                <a:tc>
                  <a:txBody>
                    <a:bodyPr/>
                    <a:lstStyle/>
                    <a:p>
                      <a:pPr algn="ctr"/>
                      <a:r>
                        <a:rPr lang="en-US" sz="1000">
                          <a:effectLst/>
                          <a:latin typeface="Calibri Light"/>
                        </a:rPr>
                        <a:t>Total</a:t>
                      </a:r>
                    </a:p>
                  </a:txBody>
                  <a:tcPr marL="0" marR="0" marT="0" marB="0" anchor="ctr">
                    <a:lnR w="38100">
                      <a:solidFill>
                        <a:schemeClr val="tx1"/>
                      </a:solidFill>
                    </a:lnR>
                    <a:lnT w="38100">
                      <a:solidFill>
                        <a:schemeClr val="tx1"/>
                      </a:solidFill>
                    </a:lnT>
                    <a:lnB w="28575">
                      <a:solidFill>
                        <a:schemeClr val="tx1"/>
                      </a:solidFill>
                    </a:lnB>
                  </a:tcPr>
                </a:tc>
                <a:extLst>
                  <a:ext uri="{0D108BD9-81ED-4DB2-BD59-A6C34878D82A}">
                    <a16:rowId xmlns:a16="http://schemas.microsoft.com/office/drawing/2014/main" val="285165478"/>
                  </a:ext>
                </a:extLst>
              </a:tr>
              <a:tr h="188647">
                <a:tc>
                  <a:txBody>
                    <a:bodyPr/>
                    <a:lstStyle/>
                    <a:p>
                      <a:r>
                        <a:rPr lang="en-US" sz="1000">
                          <a:effectLst/>
                          <a:latin typeface="Calibri Light"/>
                        </a:rPr>
                        <a:t>Age</a:t>
                      </a:r>
                    </a:p>
                  </a:txBody>
                  <a:tcPr marR="0" marT="0" marB="0" anchor="ctr">
                    <a:lnL w="38100">
                      <a:solidFill>
                        <a:schemeClr val="tx1"/>
                      </a:solidFill>
                    </a:lnL>
                    <a:lnT w="28575">
                      <a:solidFill>
                        <a:schemeClr val="tx1"/>
                      </a:solidFill>
                    </a:lnT>
                  </a:tcPr>
                </a:tc>
                <a:tc>
                  <a:txBody>
                    <a:bodyPr/>
                    <a:lstStyle/>
                    <a:p>
                      <a:endParaRPr lang="en-US" sz="1000">
                        <a:latin typeface="Calibri Light"/>
                      </a:endParaRPr>
                    </a:p>
                  </a:txBody>
                  <a:tcPr marL="0" marR="0" marT="0" marB="0" anchor="ctr">
                    <a:lnT w="28575">
                      <a:solidFill>
                        <a:schemeClr val="tx1"/>
                      </a:solidFill>
                    </a:lnT>
                  </a:tcPr>
                </a:tc>
                <a:tc>
                  <a:txBody>
                    <a:bodyPr/>
                    <a:lstStyle/>
                    <a:p>
                      <a:endParaRPr lang="en-US" sz="1000">
                        <a:latin typeface="Calibri Light"/>
                      </a:endParaRPr>
                    </a:p>
                  </a:txBody>
                  <a:tcPr marL="0" marR="0" marT="0" marB="0" anchor="ctr">
                    <a:lnT w="28575">
                      <a:solidFill>
                        <a:schemeClr val="tx1"/>
                      </a:solidFill>
                    </a:lnT>
                  </a:tcPr>
                </a:tc>
                <a:tc>
                  <a:txBody>
                    <a:bodyPr/>
                    <a:lstStyle/>
                    <a:p>
                      <a:endParaRPr lang="en-US" sz="1000">
                        <a:latin typeface="Calibri Light"/>
                      </a:endParaRPr>
                    </a:p>
                  </a:txBody>
                  <a:tcPr marL="0" marR="0" marT="0" marB="0" anchor="ctr">
                    <a:lnT w="28575">
                      <a:solidFill>
                        <a:schemeClr val="tx1"/>
                      </a:solidFill>
                    </a:lnT>
                  </a:tcPr>
                </a:tc>
                <a:tc>
                  <a:txBody>
                    <a:bodyPr/>
                    <a:lstStyle/>
                    <a:p>
                      <a:endParaRPr lang="en-US" sz="1000">
                        <a:latin typeface="Calibri Light"/>
                      </a:endParaRPr>
                    </a:p>
                  </a:txBody>
                  <a:tcPr marL="0" marR="0" marT="0" marB="0" anchor="ctr">
                    <a:lnT w="28575">
                      <a:solidFill>
                        <a:schemeClr val="tx1"/>
                      </a:solidFill>
                    </a:lnT>
                  </a:tcPr>
                </a:tc>
                <a:tc>
                  <a:txBody>
                    <a:bodyPr/>
                    <a:lstStyle/>
                    <a:p>
                      <a:endParaRPr lang="en-US" sz="1000">
                        <a:latin typeface="Calibri Light"/>
                      </a:endParaRPr>
                    </a:p>
                  </a:txBody>
                  <a:tcPr marL="0" marR="0" marT="0" marB="0" anchor="ctr">
                    <a:lnR w="38100">
                      <a:solidFill>
                        <a:schemeClr val="tx1"/>
                      </a:solidFill>
                    </a:lnR>
                    <a:lnT w="28575">
                      <a:solidFill>
                        <a:schemeClr val="tx1"/>
                      </a:solidFill>
                    </a:lnT>
                  </a:tcPr>
                </a:tc>
                <a:extLst>
                  <a:ext uri="{0D108BD9-81ED-4DB2-BD59-A6C34878D82A}">
                    <a16:rowId xmlns:a16="http://schemas.microsoft.com/office/drawing/2014/main" val="3289991017"/>
                  </a:ext>
                </a:extLst>
              </a:tr>
              <a:tr h="188647">
                <a:tc>
                  <a:txBody>
                    <a:bodyPr/>
                    <a:lstStyle/>
                    <a:p>
                      <a:r>
                        <a:rPr lang="en-US" sz="1000">
                          <a:effectLst/>
                          <a:latin typeface="Calibri Light"/>
                        </a:rPr>
                        <a:t>Age Range</a:t>
                      </a:r>
                    </a:p>
                  </a:txBody>
                  <a:tcPr marR="0" marT="0" marB="0" anchor="ctr">
                    <a:lnL w="38100">
                      <a:solidFill>
                        <a:schemeClr val="tx1"/>
                      </a:solidFill>
                    </a:lnL>
                  </a:tcPr>
                </a:tc>
                <a:tc>
                  <a:txBody>
                    <a:bodyPr/>
                    <a:lstStyle/>
                    <a:p>
                      <a:pPr algn="ctr"/>
                      <a:r>
                        <a:rPr lang="en-US" sz="1000">
                          <a:latin typeface="Calibri Light"/>
                        </a:rPr>
                        <a:t>18</a:t>
                      </a:r>
                      <a:r>
                        <a:rPr lang="en-US" sz="1000">
                          <a:effectLst/>
                          <a:latin typeface="Calibri Light"/>
                        </a:rPr>
                        <a:t>  </a:t>
                      </a:r>
                      <a:r>
                        <a:rPr lang="en-US" sz="1000">
                          <a:latin typeface="Calibri Light"/>
                        </a:rPr>
                        <a:t>- 25</a:t>
                      </a:r>
                    </a:p>
                  </a:txBody>
                  <a:tcPr marL="0" marR="0" marT="0" marB="0" anchor="ctr"/>
                </a:tc>
                <a:tc>
                  <a:txBody>
                    <a:bodyPr/>
                    <a:lstStyle/>
                    <a:p>
                      <a:pPr algn="ctr"/>
                      <a:r>
                        <a:rPr lang="en-US" sz="1000">
                          <a:latin typeface="Calibri Light"/>
                        </a:rPr>
                        <a:t>18 - 23</a:t>
                      </a:r>
                    </a:p>
                  </a:txBody>
                  <a:tcPr marL="0" marR="0" marT="0" marB="0" anchor="ctr"/>
                </a:tc>
                <a:tc>
                  <a:txBody>
                    <a:bodyPr/>
                    <a:lstStyle/>
                    <a:p>
                      <a:pPr algn="ctr"/>
                      <a:r>
                        <a:rPr lang="en-US" sz="1000">
                          <a:latin typeface="Calibri Light"/>
                        </a:rPr>
                        <a:t>18 - 29</a:t>
                      </a:r>
                    </a:p>
                  </a:txBody>
                  <a:tcPr marL="0" marR="0" marT="0" marB="0" anchor="ctr"/>
                </a:tc>
                <a:tc>
                  <a:txBody>
                    <a:bodyPr/>
                    <a:lstStyle/>
                    <a:p>
                      <a:pPr algn="ctr"/>
                      <a:r>
                        <a:rPr lang="en-US" sz="1000">
                          <a:latin typeface="Calibri Light"/>
                        </a:rPr>
                        <a:t>20 - 35</a:t>
                      </a:r>
                    </a:p>
                  </a:txBody>
                  <a:tcPr marL="0" marR="0" marT="0" marB="0" anchor="ctr"/>
                </a:tc>
                <a:tc>
                  <a:txBody>
                    <a:bodyPr/>
                    <a:lstStyle/>
                    <a:p>
                      <a:pPr algn="ctr"/>
                      <a:r>
                        <a:rPr lang="en-US" sz="1000">
                          <a:latin typeface="Calibri Light"/>
                        </a:rPr>
                        <a:t>18 - 35</a:t>
                      </a:r>
                    </a:p>
                  </a:txBody>
                  <a:tcPr marL="0" marR="0" marT="0" marB="0" anchor="ctr">
                    <a:lnR w="38100">
                      <a:solidFill>
                        <a:schemeClr val="tx1"/>
                      </a:solidFill>
                    </a:lnR>
                  </a:tcPr>
                </a:tc>
                <a:extLst>
                  <a:ext uri="{0D108BD9-81ED-4DB2-BD59-A6C34878D82A}">
                    <a16:rowId xmlns:a16="http://schemas.microsoft.com/office/drawing/2014/main" val="2002875368"/>
                  </a:ext>
                </a:extLst>
              </a:tr>
              <a:tr h="188647">
                <a:tc>
                  <a:txBody>
                    <a:bodyPr/>
                    <a:lstStyle/>
                    <a:p>
                      <a:r>
                        <a:rPr lang="en-US" sz="1000">
                          <a:effectLst/>
                          <a:latin typeface="Calibri Light"/>
                        </a:rPr>
                        <a:t>Average Age</a:t>
                      </a:r>
                    </a:p>
                  </a:txBody>
                  <a:tcPr marR="0" marT="0" marB="0" anchor="ctr">
                    <a:lnL w="38100">
                      <a:solidFill>
                        <a:schemeClr val="tx1"/>
                      </a:solidFill>
                    </a:lnL>
                    <a:lnB w="28575">
                      <a:solidFill>
                        <a:schemeClr val="tx1"/>
                      </a:solidFill>
                    </a:lnB>
                  </a:tcPr>
                </a:tc>
                <a:tc>
                  <a:txBody>
                    <a:bodyPr/>
                    <a:lstStyle/>
                    <a:p>
                      <a:pPr algn="ctr"/>
                      <a:r>
                        <a:rPr lang="en-US" sz="1000">
                          <a:latin typeface="Calibri Light"/>
                        </a:rPr>
                        <a:t>18.81</a:t>
                      </a:r>
                    </a:p>
                  </a:txBody>
                  <a:tcPr marL="0" marR="0" marT="0" marB="0" anchor="ctr">
                    <a:lnB w="28575">
                      <a:solidFill>
                        <a:schemeClr val="tx1"/>
                      </a:solidFill>
                    </a:lnB>
                  </a:tcPr>
                </a:tc>
                <a:tc>
                  <a:txBody>
                    <a:bodyPr/>
                    <a:lstStyle/>
                    <a:p>
                      <a:pPr algn="ctr"/>
                      <a:r>
                        <a:rPr lang="en-US" sz="1000">
                          <a:latin typeface="Calibri Light"/>
                        </a:rPr>
                        <a:t>19.5</a:t>
                      </a:r>
                    </a:p>
                  </a:txBody>
                  <a:tcPr marL="0" marR="0" marT="0" marB="0" anchor="ctr">
                    <a:lnB w="28575">
                      <a:solidFill>
                        <a:schemeClr val="tx1"/>
                      </a:solidFill>
                    </a:lnB>
                  </a:tcPr>
                </a:tc>
                <a:tc>
                  <a:txBody>
                    <a:bodyPr/>
                    <a:lstStyle/>
                    <a:p>
                      <a:pPr algn="ctr"/>
                      <a:r>
                        <a:rPr lang="en-US" sz="1000">
                          <a:latin typeface="Calibri Light"/>
                        </a:rPr>
                        <a:t>20.77</a:t>
                      </a:r>
                    </a:p>
                  </a:txBody>
                  <a:tcPr marL="0" marR="0" marT="0" marB="0" anchor="ctr">
                    <a:lnB w="28575">
                      <a:solidFill>
                        <a:schemeClr val="tx1"/>
                      </a:solidFill>
                    </a:lnB>
                  </a:tcPr>
                </a:tc>
                <a:tc>
                  <a:txBody>
                    <a:bodyPr/>
                    <a:lstStyle/>
                    <a:p>
                      <a:pPr algn="ctr"/>
                      <a:r>
                        <a:rPr lang="en-US" sz="1000">
                          <a:latin typeface="Calibri Light"/>
                        </a:rPr>
                        <a:t>22.9</a:t>
                      </a:r>
                    </a:p>
                  </a:txBody>
                  <a:tcPr marL="0" marR="0" marT="0" marB="0" anchor="ctr">
                    <a:lnB w="28575">
                      <a:solidFill>
                        <a:schemeClr val="tx1"/>
                      </a:solidFill>
                    </a:lnB>
                  </a:tcPr>
                </a:tc>
                <a:tc>
                  <a:txBody>
                    <a:bodyPr/>
                    <a:lstStyle/>
                    <a:p>
                      <a:pPr algn="ctr"/>
                      <a:r>
                        <a:rPr lang="en-US" sz="1000">
                          <a:latin typeface="Calibri Light"/>
                        </a:rPr>
                        <a:t>20.7</a:t>
                      </a:r>
                    </a:p>
                  </a:txBody>
                  <a:tcPr marL="0" marR="0" marT="0" marB="0" anchor="ctr">
                    <a:lnR w="38100">
                      <a:solidFill>
                        <a:schemeClr val="tx1"/>
                      </a:solidFill>
                    </a:lnR>
                    <a:lnB w="28575">
                      <a:solidFill>
                        <a:schemeClr val="tx1"/>
                      </a:solidFill>
                    </a:lnB>
                  </a:tcPr>
                </a:tc>
                <a:extLst>
                  <a:ext uri="{0D108BD9-81ED-4DB2-BD59-A6C34878D82A}">
                    <a16:rowId xmlns:a16="http://schemas.microsoft.com/office/drawing/2014/main" val="2849796786"/>
                  </a:ext>
                </a:extLst>
              </a:tr>
              <a:tr h="188647">
                <a:tc>
                  <a:txBody>
                    <a:bodyPr/>
                    <a:lstStyle/>
                    <a:p>
                      <a:r>
                        <a:rPr lang="en-US" sz="1000">
                          <a:effectLst/>
                          <a:latin typeface="Calibri Light"/>
                        </a:rPr>
                        <a:t>Gender</a:t>
                      </a:r>
                    </a:p>
                  </a:txBody>
                  <a:tcPr marR="0" marT="0" marB="0" anchor="ctr">
                    <a:lnL w="38100">
                      <a:solidFill>
                        <a:schemeClr val="tx1"/>
                      </a:solidFill>
                    </a:lnL>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R w="38100">
                      <a:solidFill>
                        <a:schemeClr val="tx1"/>
                      </a:solidFill>
                    </a:lnR>
                    <a:lnT w="28575">
                      <a:solidFill>
                        <a:schemeClr val="tx1"/>
                      </a:solidFill>
                    </a:lnT>
                  </a:tcPr>
                </a:tc>
                <a:extLst>
                  <a:ext uri="{0D108BD9-81ED-4DB2-BD59-A6C34878D82A}">
                    <a16:rowId xmlns:a16="http://schemas.microsoft.com/office/drawing/2014/main" val="458289662"/>
                  </a:ext>
                </a:extLst>
              </a:tr>
              <a:tr h="188647">
                <a:tc>
                  <a:txBody>
                    <a:bodyPr/>
                    <a:lstStyle/>
                    <a:p>
                      <a:r>
                        <a:rPr lang="en-US" sz="1000">
                          <a:effectLst/>
                          <a:latin typeface="Calibri Light"/>
                        </a:rPr>
                        <a:t>Female</a:t>
                      </a:r>
                    </a:p>
                  </a:txBody>
                  <a:tcPr marR="0" marT="0" marB="0" anchor="ctr">
                    <a:lnL w="38100">
                      <a:solidFill>
                        <a:schemeClr val="tx1"/>
                      </a:solidFill>
                    </a:lnL>
                  </a:tcPr>
                </a:tc>
                <a:tc>
                  <a:txBody>
                    <a:bodyPr/>
                    <a:lstStyle/>
                    <a:p>
                      <a:pPr algn="ctr"/>
                      <a:r>
                        <a:rPr lang="en-US" sz="1000">
                          <a:latin typeface="Calibri Light"/>
                        </a:rPr>
                        <a:t>10 (63%)</a:t>
                      </a:r>
                    </a:p>
                  </a:txBody>
                  <a:tcPr marL="0" marR="0" marT="0" marB="0" anchor="ctr"/>
                </a:tc>
                <a:tc>
                  <a:txBody>
                    <a:bodyPr/>
                    <a:lstStyle/>
                    <a:p>
                      <a:pPr algn="ctr"/>
                      <a:r>
                        <a:rPr lang="en-US" sz="1000">
                          <a:latin typeface="Calibri Light"/>
                        </a:rPr>
                        <a:t>18 (46%)</a:t>
                      </a:r>
                    </a:p>
                  </a:txBody>
                  <a:tcPr marL="0" marR="0" marT="0" marB="0" anchor="ctr"/>
                </a:tc>
                <a:tc>
                  <a:txBody>
                    <a:bodyPr/>
                    <a:lstStyle/>
                    <a:p>
                      <a:pPr algn="ctr"/>
                      <a:r>
                        <a:rPr lang="en-US" sz="1000">
                          <a:latin typeface="Calibri Light"/>
                        </a:rPr>
                        <a:t>36 (55%)</a:t>
                      </a:r>
                    </a:p>
                  </a:txBody>
                  <a:tcPr marL="0" marR="0" marT="0" marB="0" anchor="ctr"/>
                </a:tc>
                <a:tc>
                  <a:txBody>
                    <a:bodyPr/>
                    <a:lstStyle/>
                    <a:p>
                      <a:pPr algn="ctr"/>
                      <a:r>
                        <a:rPr lang="en-US" sz="1000">
                          <a:latin typeface="Calibri Light"/>
                        </a:rPr>
                        <a:t>17 (47%)</a:t>
                      </a:r>
                    </a:p>
                  </a:txBody>
                  <a:tcPr marL="0" marR="0" marT="0" marB="0" anchor="ctr"/>
                </a:tc>
                <a:tc>
                  <a:txBody>
                    <a:bodyPr/>
                    <a:lstStyle/>
                    <a:p>
                      <a:pPr algn="ctr"/>
                      <a:r>
                        <a:rPr lang="en-US" sz="1000">
                          <a:latin typeface="Calibri Light"/>
                        </a:rPr>
                        <a:t>81 (52%)</a:t>
                      </a:r>
                    </a:p>
                  </a:txBody>
                  <a:tcPr marL="0" marR="0" marT="0" marB="0" anchor="ctr">
                    <a:lnR w="38100">
                      <a:solidFill>
                        <a:schemeClr val="tx1"/>
                      </a:solidFill>
                    </a:lnR>
                  </a:tcPr>
                </a:tc>
                <a:extLst>
                  <a:ext uri="{0D108BD9-81ED-4DB2-BD59-A6C34878D82A}">
                    <a16:rowId xmlns:a16="http://schemas.microsoft.com/office/drawing/2014/main" val="1568906481"/>
                  </a:ext>
                </a:extLst>
              </a:tr>
              <a:tr h="188647">
                <a:tc>
                  <a:txBody>
                    <a:bodyPr/>
                    <a:lstStyle/>
                    <a:p>
                      <a:r>
                        <a:rPr lang="en-US" sz="1000">
                          <a:effectLst/>
                          <a:latin typeface="Calibri Light"/>
                        </a:rPr>
                        <a:t>Male</a:t>
                      </a:r>
                    </a:p>
                  </a:txBody>
                  <a:tcPr marR="0" marT="0" marB="0" anchor="ctr">
                    <a:lnL w="38100">
                      <a:solidFill>
                        <a:schemeClr val="tx1"/>
                      </a:solidFill>
                    </a:lnL>
                    <a:lnB w="28575">
                      <a:solidFill>
                        <a:schemeClr val="tx1"/>
                      </a:solidFill>
                    </a:lnB>
                  </a:tcPr>
                </a:tc>
                <a:tc>
                  <a:txBody>
                    <a:bodyPr/>
                    <a:lstStyle/>
                    <a:p>
                      <a:pPr algn="ctr"/>
                      <a:r>
                        <a:rPr lang="en-US" sz="1000">
                          <a:latin typeface="Calibri Light"/>
                        </a:rPr>
                        <a:t>6 (38%)</a:t>
                      </a:r>
                    </a:p>
                  </a:txBody>
                  <a:tcPr marL="0" marR="0" marT="0" marB="0" anchor="ctr">
                    <a:lnB w="28575">
                      <a:solidFill>
                        <a:schemeClr val="tx1"/>
                      </a:solidFill>
                    </a:lnB>
                  </a:tcPr>
                </a:tc>
                <a:tc>
                  <a:txBody>
                    <a:bodyPr/>
                    <a:lstStyle/>
                    <a:p>
                      <a:pPr algn="ctr"/>
                      <a:r>
                        <a:rPr lang="en-US" sz="1000">
                          <a:latin typeface="Calibri Light"/>
                        </a:rPr>
                        <a:t>21 (54%)</a:t>
                      </a:r>
                    </a:p>
                  </a:txBody>
                  <a:tcPr marL="0" marR="0" marT="0" marB="0" anchor="ctr">
                    <a:lnB w="28575">
                      <a:solidFill>
                        <a:schemeClr val="tx1"/>
                      </a:solidFill>
                    </a:lnB>
                  </a:tcPr>
                </a:tc>
                <a:tc>
                  <a:txBody>
                    <a:bodyPr/>
                    <a:lstStyle/>
                    <a:p>
                      <a:pPr algn="ctr"/>
                      <a:r>
                        <a:rPr lang="en-US" sz="1000">
                          <a:latin typeface="Calibri Light"/>
                        </a:rPr>
                        <a:t>30 (45%)</a:t>
                      </a:r>
                    </a:p>
                  </a:txBody>
                  <a:tcPr marL="0" marR="0" marT="0" marB="0" anchor="ctr">
                    <a:lnB w="28575">
                      <a:solidFill>
                        <a:schemeClr val="tx1"/>
                      </a:solidFill>
                    </a:lnB>
                  </a:tcPr>
                </a:tc>
                <a:tc>
                  <a:txBody>
                    <a:bodyPr/>
                    <a:lstStyle/>
                    <a:p>
                      <a:pPr algn="ctr"/>
                      <a:r>
                        <a:rPr lang="en-US" sz="1000">
                          <a:latin typeface="Calibri Light"/>
                        </a:rPr>
                        <a:t>19 (53%)</a:t>
                      </a:r>
                    </a:p>
                  </a:txBody>
                  <a:tcPr marL="0" marR="0" marT="0" marB="0" anchor="ctr">
                    <a:lnB w="28575">
                      <a:solidFill>
                        <a:schemeClr val="tx1"/>
                      </a:solidFill>
                    </a:lnB>
                  </a:tcPr>
                </a:tc>
                <a:tc>
                  <a:txBody>
                    <a:bodyPr/>
                    <a:lstStyle/>
                    <a:p>
                      <a:pPr algn="ctr"/>
                      <a:r>
                        <a:rPr lang="en-US" sz="1000">
                          <a:latin typeface="Calibri Light"/>
                        </a:rPr>
                        <a:t>76 (48%)</a:t>
                      </a:r>
                    </a:p>
                  </a:txBody>
                  <a:tcPr marL="0" marR="0" marT="0" marB="0" anchor="ctr">
                    <a:lnR w="38100">
                      <a:solidFill>
                        <a:schemeClr val="tx1"/>
                      </a:solidFill>
                    </a:lnR>
                    <a:lnB w="28575">
                      <a:solidFill>
                        <a:schemeClr val="tx1"/>
                      </a:solidFill>
                    </a:lnB>
                  </a:tcPr>
                </a:tc>
                <a:extLst>
                  <a:ext uri="{0D108BD9-81ED-4DB2-BD59-A6C34878D82A}">
                    <a16:rowId xmlns:a16="http://schemas.microsoft.com/office/drawing/2014/main" val="251305303"/>
                  </a:ext>
                </a:extLst>
              </a:tr>
              <a:tr h="188647">
                <a:tc>
                  <a:txBody>
                    <a:bodyPr/>
                    <a:lstStyle/>
                    <a:p>
                      <a:r>
                        <a:rPr lang="en-US" sz="1000">
                          <a:effectLst/>
                          <a:latin typeface="Calibri Light"/>
                        </a:rPr>
                        <a:t>Race/Ethnicity</a:t>
                      </a:r>
                    </a:p>
                  </a:txBody>
                  <a:tcPr marR="0" marT="0" marB="0" anchor="ctr">
                    <a:lnL w="38100">
                      <a:solidFill>
                        <a:schemeClr val="tx1"/>
                      </a:solidFill>
                    </a:lnL>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R w="38100">
                      <a:solidFill>
                        <a:schemeClr val="tx1"/>
                      </a:solidFill>
                    </a:lnR>
                    <a:lnT w="28575">
                      <a:solidFill>
                        <a:schemeClr val="tx1"/>
                      </a:solidFill>
                    </a:lnT>
                  </a:tcPr>
                </a:tc>
                <a:extLst>
                  <a:ext uri="{0D108BD9-81ED-4DB2-BD59-A6C34878D82A}">
                    <a16:rowId xmlns:a16="http://schemas.microsoft.com/office/drawing/2014/main" val="2231698854"/>
                  </a:ext>
                </a:extLst>
              </a:tr>
              <a:tr h="188647">
                <a:tc>
                  <a:txBody>
                    <a:bodyPr/>
                    <a:lstStyle/>
                    <a:p>
                      <a:r>
                        <a:rPr lang="en-US" sz="1000">
                          <a:effectLst/>
                          <a:latin typeface="Calibri Light"/>
                        </a:rPr>
                        <a:t>African-American/Black</a:t>
                      </a:r>
                    </a:p>
                  </a:txBody>
                  <a:tcPr marR="0" marT="0" marB="0" anchor="ctr">
                    <a:lnL w="38100">
                      <a:solidFill>
                        <a:schemeClr val="tx1"/>
                      </a:solidFill>
                    </a:lnL>
                  </a:tcP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6 (15%)</a:t>
                      </a:r>
                    </a:p>
                  </a:txBody>
                  <a:tcPr marL="0" marR="0" marT="0" marB="0" anchor="ctr"/>
                </a:tc>
                <a:tc>
                  <a:txBody>
                    <a:bodyPr/>
                    <a:lstStyle/>
                    <a:p>
                      <a:pPr algn="ctr"/>
                      <a:r>
                        <a:rPr lang="en-US" sz="1000">
                          <a:latin typeface="Calibri Light"/>
                        </a:rPr>
                        <a:t>6 (9%)</a:t>
                      </a:r>
                    </a:p>
                  </a:txBody>
                  <a:tcPr marL="0" marR="0" marT="0" marB="0" anchor="ctr"/>
                </a:tc>
                <a:tc>
                  <a:txBody>
                    <a:bodyPr/>
                    <a:lstStyle/>
                    <a:p>
                      <a:pPr algn="ctr"/>
                      <a:r>
                        <a:rPr lang="en-US" sz="1000">
                          <a:latin typeface="Calibri Light"/>
                        </a:rPr>
                        <a:t>4 (11%)</a:t>
                      </a:r>
                    </a:p>
                  </a:txBody>
                  <a:tcPr marL="0" marR="0" marT="0" marB="0" anchor="ctr"/>
                </a:tc>
                <a:tc>
                  <a:txBody>
                    <a:bodyPr/>
                    <a:lstStyle/>
                    <a:p>
                      <a:pPr algn="ctr"/>
                      <a:r>
                        <a:rPr lang="en-US" sz="1000">
                          <a:latin typeface="Calibri Light"/>
                        </a:rPr>
                        <a:t>16 (10%)</a:t>
                      </a:r>
                    </a:p>
                  </a:txBody>
                  <a:tcPr marL="0" marR="0" marT="0" marB="0" anchor="ctr">
                    <a:lnR w="38100">
                      <a:solidFill>
                        <a:schemeClr val="tx1"/>
                      </a:solidFill>
                    </a:lnR>
                  </a:tcPr>
                </a:tc>
                <a:extLst>
                  <a:ext uri="{0D108BD9-81ED-4DB2-BD59-A6C34878D82A}">
                    <a16:rowId xmlns:a16="http://schemas.microsoft.com/office/drawing/2014/main" val="2256867728"/>
                  </a:ext>
                </a:extLst>
              </a:tr>
              <a:tr h="323396">
                <a:tc>
                  <a:txBody>
                    <a:bodyPr/>
                    <a:lstStyle/>
                    <a:p>
                      <a:r>
                        <a:rPr lang="en-US" sz="1000">
                          <a:effectLst/>
                          <a:latin typeface="Calibri Light"/>
                        </a:rPr>
                        <a:t>Asian American/Pacific Islander</a:t>
                      </a:r>
                    </a:p>
                  </a:txBody>
                  <a:tcPr marR="0" marT="0" marB="0" anchor="ctr">
                    <a:lnL w="38100">
                      <a:solidFill>
                        <a:schemeClr val="tx1"/>
                      </a:solidFill>
                    </a:lnL>
                  </a:tcP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3 (8%)</a:t>
                      </a:r>
                    </a:p>
                  </a:txBody>
                  <a:tcPr marL="0" marR="0" marT="0" marB="0" anchor="ctr"/>
                </a:tc>
                <a:tc>
                  <a:txBody>
                    <a:bodyPr/>
                    <a:lstStyle/>
                    <a:p>
                      <a:pPr algn="ctr"/>
                      <a:r>
                        <a:rPr lang="en-US" sz="1000">
                          <a:latin typeface="Calibri Light"/>
                        </a:rPr>
                        <a:t>2 (3%)</a:t>
                      </a:r>
                    </a:p>
                  </a:txBody>
                  <a:tcPr marL="0" marR="0" marT="0" marB="0" anchor="ct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5 (3%)</a:t>
                      </a:r>
                    </a:p>
                  </a:txBody>
                  <a:tcPr marL="0" marR="0" marT="0" marB="0" anchor="ctr">
                    <a:lnR w="38100">
                      <a:solidFill>
                        <a:schemeClr val="tx1"/>
                      </a:solidFill>
                    </a:lnR>
                  </a:tcPr>
                </a:tc>
                <a:extLst>
                  <a:ext uri="{0D108BD9-81ED-4DB2-BD59-A6C34878D82A}">
                    <a16:rowId xmlns:a16="http://schemas.microsoft.com/office/drawing/2014/main" val="2506795063"/>
                  </a:ext>
                </a:extLst>
              </a:tr>
              <a:tr h="188647">
                <a:tc>
                  <a:txBody>
                    <a:bodyPr/>
                    <a:lstStyle/>
                    <a:p>
                      <a:r>
                        <a:rPr lang="en-US" sz="1000">
                          <a:effectLst/>
                          <a:latin typeface="Calibri Light"/>
                        </a:rPr>
                        <a:t>Hispanic/Latino</a:t>
                      </a:r>
                    </a:p>
                  </a:txBody>
                  <a:tcPr marR="0" marT="0" marB="0" anchor="ctr">
                    <a:lnL w="38100">
                      <a:solidFill>
                        <a:schemeClr val="tx1"/>
                      </a:solidFill>
                    </a:lnL>
                  </a:tcPr>
                </a:tc>
                <a:tc>
                  <a:txBody>
                    <a:bodyPr/>
                    <a:lstStyle/>
                    <a:p>
                      <a:pPr algn="ctr"/>
                      <a:r>
                        <a:rPr lang="en-US" sz="1000">
                          <a:latin typeface="Calibri Light"/>
                        </a:rPr>
                        <a:t>8 (50%)</a:t>
                      </a:r>
                    </a:p>
                  </a:txBody>
                  <a:tcPr marL="0" marR="0" marT="0" marB="0" anchor="ctr"/>
                </a:tc>
                <a:tc>
                  <a:txBody>
                    <a:bodyPr/>
                    <a:lstStyle/>
                    <a:p>
                      <a:pPr algn="ctr"/>
                      <a:r>
                        <a:rPr lang="en-US" sz="1000">
                          <a:latin typeface="Calibri Light"/>
                        </a:rPr>
                        <a:t>8 (21%)</a:t>
                      </a:r>
                    </a:p>
                  </a:txBody>
                  <a:tcPr marL="0" marR="0" marT="0" marB="0" anchor="ctr"/>
                </a:tc>
                <a:tc>
                  <a:txBody>
                    <a:bodyPr/>
                    <a:lstStyle/>
                    <a:p>
                      <a:pPr algn="ctr"/>
                      <a:r>
                        <a:rPr lang="en-US" sz="1000">
                          <a:latin typeface="Calibri Light"/>
                        </a:rPr>
                        <a:t>15 (23%)</a:t>
                      </a:r>
                    </a:p>
                  </a:txBody>
                  <a:tcPr marL="0" marR="0" marT="0" marB="0" anchor="ctr"/>
                </a:tc>
                <a:tc>
                  <a:txBody>
                    <a:bodyPr/>
                    <a:lstStyle/>
                    <a:p>
                      <a:pPr algn="ctr"/>
                      <a:r>
                        <a:rPr lang="en-US" sz="1000">
                          <a:latin typeface="Calibri Light"/>
                        </a:rPr>
                        <a:t>12 (33%)</a:t>
                      </a:r>
                    </a:p>
                  </a:txBody>
                  <a:tcPr marL="0" marR="0" marT="0" marB="0" anchor="ctr"/>
                </a:tc>
                <a:tc>
                  <a:txBody>
                    <a:bodyPr/>
                    <a:lstStyle/>
                    <a:p>
                      <a:pPr algn="ctr"/>
                      <a:r>
                        <a:rPr lang="en-US" sz="1000">
                          <a:latin typeface="Calibri Light"/>
                        </a:rPr>
                        <a:t>43 (27%)</a:t>
                      </a:r>
                    </a:p>
                  </a:txBody>
                  <a:tcPr marL="0" marR="0" marT="0" marB="0" anchor="ctr">
                    <a:lnR w="38100">
                      <a:solidFill>
                        <a:schemeClr val="tx1"/>
                      </a:solidFill>
                    </a:lnR>
                  </a:tcPr>
                </a:tc>
                <a:extLst>
                  <a:ext uri="{0D108BD9-81ED-4DB2-BD59-A6C34878D82A}">
                    <a16:rowId xmlns:a16="http://schemas.microsoft.com/office/drawing/2014/main" val="3525682090"/>
                  </a:ext>
                </a:extLst>
              </a:tr>
              <a:tr h="188647">
                <a:tc>
                  <a:txBody>
                    <a:bodyPr/>
                    <a:lstStyle/>
                    <a:p>
                      <a:r>
                        <a:rPr lang="en-US" sz="1000">
                          <a:effectLst/>
                          <a:latin typeface="Calibri Light"/>
                        </a:rPr>
                        <a:t>Other</a:t>
                      </a:r>
                    </a:p>
                  </a:txBody>
                  <a:tcPr marR="0" marT="0" marB="0" anchor="ctr">
                    <a:lnL w="38100">
                      <a:solidFill>
                        <a:schemeClr val="tx1"/>
                      </a:solidFill>
                    </a:lnL>
                  </a:tcPr>
                </a:tc>
                <a:tc>
                  <a:txBody>
                    <a:bodyPr/>
                    <a:lstStyle/>
                    <a:p>
                      <a:pPr algn="ctr"/>
                      <a:r>
                        <a:rPr lang="en-US" sz="1000">
                          <a:latin typeface="Calibri Light"/>
                        </a:rPr>
                        <a:t>1 (6%)</a:t>
                      </a:r>
                    </a:p>
                  </a:txBody>
                  <a:tcPr marL="0" marR="0" marT="0" marB="0" anchor="ctr"/>
                </a:tc>
                <a:tc>
                  <a:txBody>
                    <a:bodyPr/>
                    <a:lstStyle/>
                    <a:p>
                      <a:pPr algn="ctr"/>
                      <a:r>
                        <a:rPr lang="en-US" sz="1000">
                          <a:latin typeface="Calibri Light"/>
                        </a:rPr>
                        <a:t>1 (3%)</a:t>
                      </a:r>
                    </a:p>
                  </a:txBody>
                  <a:tcPr marL="0" marR="0" marT="0" marB="0" anchor="ctr"/>
                </a:tc>
                <a:tc>
                  <a:txBody>
                    <a:bodyPr/>
                    <a:lstStyle/>
                    <a:p>
                      <a:pPr algn="ctr"/>
                      <a:r>
                        <a:rPr lang="en-US" sz="1000">
                          <a:latin typeface="Calibri Light"/>
                        </a:rPr>
                        <a:t>5 (8%)</a:t>
                      </a:r>
                    </a:p>
                  </a:txBody>
                  <a:tcPr marL="0" marR="0" marT="0" marB="0" anchor="ctr"/>
                </a:tc>
                <a:tc>
                  <a:txBody>
                    <a:bodyPr/>
                    <a:lstStyle/>
                    <a:p>
                      <a:pPr algn="ctr"/>
                      <a:r>
                        <a:rPr lang="en-US" sz="1000">
                          <a:latin typeface="Calibri Light"/>
                        </a:rPr>
                        <a:t>1 (3%)</a:t>
                      </a:r>
                    </a:p>
                  </a:txBody>
                  <a:tcPr marL="0" marR="0" marT="0" marB="0" anchor="ctr"/>
                </a:tc>
                <a:tc>
                  <a:txBody>
                    <a:bodyPr/>
                    <a:lstStyle/>
                    <a:p>
                      <a:pPr algn="ctr"/>
                      <a:r>
                        <a:rPr lang="en-US" sz="1000">
                          <a:latin typeface="Calibri Light"/>
                        </a:rPr>
                        <a:t>8 (5%)</a:t>
                      </a:r>
                    </a:p>
                  </a:txBody>
                  <a:tcPr marL="0" marR="0" marT="0" marB="0" anchor="ctr">
                    <a:lnR w="38100">
                      <a:solidFill>
                        <a:schemeClr val="tx1"/>
                      </a:solidFill>
                    </a:lnR>
                  </a:tcPr>
                </a:tc>
                <a:extLst>
                  <a:ext uri="{0D108BD9-81ED-4DB2-BD59-A6C34878D82A}">
                    <a16:rowId xmlns:a16="http://schemas.microsoft.com/office/drawing/2014/main" val="3608601011"/>
                  </a:ext>
                </a:extLst>
              </a:tr>
              <a:tr h="188647">
                <a:tc>
                  <a:txBody>
                    <a:bodyPr/>
                    <a:lstStyle/>
                    <a:p>
                      <a:r>
                        <a:rPr lang="en-US" sz="1000">
                          <a:effectLst/>
                          <a:latin typeface="Calibri Light"/>
                        </a:rPr>
                        <a:t>Prefer not to say</a:t>
                      </a:r>
                    </a:p>
                  </a:txBody>
                  <a:tcPr marR="0" marT="0" marB="0" anchor="ctr">
                    <a:lnL w="38100">
                      <a:solidFill>
                        <a:schemeClr val="tx1"/>
                      </a:solidFill>
                    </a:lnL>
                  </a:tcP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1 (2%)</a:t>
                      </a:r>
                    </a:p>
                  </a:txBody>
                  <a:tcPr marL="0" marR="0" marT="0" marB="0" anchor="ct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1 (1%)</a:t>
                      </a:r>
                    </a:p>
                  </a:txBody>
                  <a:tcPr marL="0" marR="0" marT="0" marB="0" anchor="ctr">
                    <a:lnR w="38100">
                      <a:solidFill>
                        <a:schemeClr val="tx1"/>
                      </a:solidFill>
                    </a:lnR>
                  </a:tcPr>
                </a:tc>
                <a:extLst>
                  <a:ext uri="{0D108BD9-81ED-4DB2-BD59-A6C34878D82A}">
                    <a16:rowId xmlns:a16="http://schemas.microsoft.com/office/drawing/2014/main" val="997808829"/>
                  </a:ext>
                </a:extLst>
              </a:tr>
              <a:tr h="188647">
                <a:tc>
                  <a:txBody>
                    <a:bodyPr/>
                    <a:lstStyle/>
                    <a:p>
                      <a:r>
                        <a:rPr lang="en-US" sz="1000">
                          <a:effectLst/>
                          <a:latin typeface="Calibri Light"/>
                        </a:rPr>
                        <a:t>White (non-Hispanic)</a:t>
                      </a:r>
                    </a:p>
                  </a:txBody>
                  <a:tcPr marR="0" marT="0" marB="0" anchor="ctr">
                    <a:lnL w="38100">
                      <a:solidFill>
                        <a:schemeClr val="tx1"/>
                      </a:solidFill>
                    </a:lnL>
                    <a:lnB w="28575">
                      <a:solidFill>
                        <a:schemeClr val="tx1"/>
                      </a:solidFill>
                    </a:lnB>
                  </a:tcPr>
                </a:tc>
                <a:tc>
                  <a:txBody>
                    <a:bodyPr/>
                    <a:lstStyle/>
                    <a:p>
                      <a:pPr algn="ctr"/>
                      <a:r>
                        <a:rPr lang="en-US" sz="1000">
                          <a:latin typeface="Calibri Light"/>
                        </a:rPr>
                        <a:t>7 (44%)</a:t>
                      </a:r>
                    </a:p>
                  </a:txBody>
                  <a:tcPr marL="0" marR="0" marT="0" marB="0" anchor="ctr">
                    <a:lnB w="28575">
                      <a:solidFill>
                        <a:schemeClr val="tx1"/>
                      </a:solidFill>
                    </a:lnB>
                  </a:tcPr>
                </a:tc>
                <a:tc>
                  <a:txBody>
                    <a:bodyPr/>
                    <a:lstStyle/>
                    <a:p>
                      <a:pPr algn="ctr"/>
                      <a:r>
                        <a:rPr lang="en-US" sz="1000">
                          <a:latin typeface="Calibri Light"/>
                        </a:rPr>
                        <a:t>21 (54%)</a:t>
                      </a:r>
                    </a:p>
                  </a:txBody>
                  <a:tcPr marL="0" marR="0" marT="0" marB="0" anchor="ctr">
                    <a:lnB w="28575">
                      <a:solidFill>
                        <a:schemeClr val="tx1"/>
                      </a:solidFill>
                    </a:lnB>
                  </a:tcPr>
                </a:tc>
                <a:tc>
                  <a:txBody>
                    <a:bodyPr/>
                    <a:lstStyle/>
                    <a:p>
                      <a:pPr algn="ctr"/>
                      <a:r>
                        <a:rPr lang="en-US" sz="1000">
                          <a:latin typeface="Calibri Light"/>
                        </a:rPr>
                        <a:t>37 (56%)</a:t>
                      </a:r>
                    </a:p>
                  </a:txBody>
                  <a:tcPr marL="0" marR="0" marT="0" marB="0" anchor="ctr">
                    <a:lnB w="28575">
                      <a:solidFill>
                        <a:schemeClr val="tx1"/>
                      </a:solidFill>
                    </a:lnB>
                  </a:tcPr>
                </a:tc>
                <a:tc>
                  <a:txBody>
                    <a:bodyPr/>
                    <a:lstStyle/>
                    <a:p>
                      <a:pPr algn="ctr"/>
                      <a:r>
                        <a:rPr lang="en-US" sz="1000">
                          <a:latin typeface="Calibri Light"/>
                        </a:rPr>
                        <a:t>19 (53%)</a:t>
                      </a:r>
                    </a:p>
                  </a:txBody>
                  <a:tcPr marL="0" marR="0" marT="0" marB="0" anchor="ctr">
                    <a:lnB w="28575">
                      <a:solidFill>
                        <a:schemeClr val="tx1"/>
                      </a:solidFill>
                    </a:lnB>
                  </a:tcPr>
                </a:tc>
                <a:tc>
                  <a:txBody>
                    <a:bodyPr/>
                    <a:lstStyle/>
                    <a:p>
                      <a:pPr algn="ctr"/>
                      <a:r>
                        <a:rPr lang="en-US" sz="1000">
                          <a:latin typeface="Calibri Light"/>
                        </a:rPr>
                        <a:t>84 (54%)</a:t>
                      </a:r>
                    </a:p>
                  </a:txBody>
                  <a:tcPr marL="0" marR="0" marT="0" marB="0" anchor="ctr">
                    <a:lnR w="38100">
                      <a:solidFill>
                        <a:schemeClr val="tx1"/>
                      </a:solidFill>
                    </a:lnR>
                    <a:lnB w="28575">
                      <a:solidFill>
                        <a:schemeClr val="tx1"/>
                      </a:solidFill>
                    </a:lnB>
                  </a:tcPr>
                </a:tc>
                <a:extLst>
                  <a:ext uri="{0D108BD9-81ED-4DB2-BD59-A6C34878D82A}">
                    <a16:rowId xmlns:a16="http://schemas.microsoft.com/office/drawing/2014/main" val="1645295617"/>
                  </a:ext>
                </a:extLst>
              </a:tr>
              <a:tr h="188647">
                <a:tc>
                  <a:txBody>
                    <a:bodyPr/>
                    <a:lstStyle/>
                    <a:p>
                      <a:r>
                        <a:rPr lang="en-US" sz="1000">
                          <a:effectLst/>
                          <a:latin typeface="Calibri Light"/>
                        </a:rPr>
                        <a:t>Transfer Student</a:t>
                      </a:r>
                    </a:p>
                  </a:txBody>
                  <a:tcPr marR="0" marT="0" marB="0" anchor="ctr">
                    <a:lnL w="38100">
                      <a:solidFill>
                        <a:schemeClr val="tx1"/>
                      </a:solidFill>
                    </a:lnL>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R w="38100">
                      <a:solidFill>
                        <a:schemeClr val="tx1"/>
                      </a:solidFill>
                    </a:lnR>
                    <a:lnT w="28575">
                      <a:solidFill>
                        <a:schemeClr val="tx1"/>
                      </a:solidFill>
                    </a:lnT>
                  </a:tcPr>
                </a:tc>
                <a:extLst>
                  <a:ext uri="{0D108BD9-81ED-4DB2-BD59-A6C34878D82A}">
                    <a16:rowId xmlns:a16="http://schemas.microsoft.com/office/drawing/2014/main" val="4015243072"/>
                  </a:ext>
                </a:extLst>
              </a:tr>
              <a:tr h="188647">
                <a:tc>
                  <a:txBody>
                    <a:bodyPr/>
                    <a:lstStyle/>
                    <a:p>
                      <a:r>
                        <a:rPr lang="en-US" sz="1000">
                          <a:effectLst/>
                          <a:latin typeface="Calibri Light"/>
                        </a:rPr>
                        <a:t>No</a:t>
                      </a:r>
                    </a:p>
                  </a:txBody>
                  <a:tcPr marR="0" marT="0" marB="0" anchor="ctr">
                    <a:lnL w="38100">
                      <a:solidFill>
                        <a:schemeClr val="tx1"/>
                      </a:solidFill>
                    </a:lnL>
                  </a:tcPr>
                </a:tc>
                <a:tc>
                  <a:txBody>
                    <a:bodyPr/>
                    <a:lstStyle/>
                    <a:p>
                      <a:pPr algn="ctr"/>
                      <a:r>
                        <a:rPr lang="en-US" sz="1000">
                          <a:latin typeface="Calibri Light"/>
                        </a:rPr>
                        <a:t>14 (88%)</a:t>
                      </a:r>
                    </a:p>
                  </a:txBody>
                  <a:tcPr marL="0" marR="0" marT="0" marB="0" anchor="ctr"/>
                </a:tc>
                <a:tc>
                  <a:txBody>
                    <a:bodyPr/>
                    <a:lstStyle/>
                    <a:p>
                      <a:pPr algn="ctr"/>
                      <a:r>
                        <a:rPr lang="en-US" sz="1000">
                          <a:latin typeface="Calibri Light"/>
                        </a:rPr>
                        <a:t>30 (77%)</a:t>
                      </a:r>
                    </a:p>
                  </a:txBody>
                  <a:tcPr marL="0" marR="0" marT="0" marB="0" anchor="ctr"/>
                </a:tc>
                <a:tc>
                  <a:txBody>
                    <a:bodyPr/>
                    <a:lstStyle/>
                    <a:p>
                      <a:pPr algn="ctr"/>
                      <a:r>
                        <a:rPr lang="en-US" sz="1000">
                          <a:latin typeface="Calibri Light"/>
                        </a:rPr>
                        <a:t>31 (47%)</a:t>
                      </a:r>
                    </a:p>
                  </a:txBody>
                  <a:tcPr marL="0" marR="0" marT="0" marB="0" anchor="ctr"/>
                </a:tc>
                <a:tc>
                  <a:txBody>
                    <a:bodyPr/>
                    <a:lstStyle/>
                    <a:p>
                      <a:pPr algn="ctr"/>
                      <a:r>
                        <a:rPr lang="en-US" sz="1000">
                          <a:latin typeface="Calibri Light"/>
                        </a:rPr>
                        <a:t>21 (58%)</a:t>
                      </a:r>
                    </a:p>
                  </a:txBody>
                  <a:tcPr marL="0" marR="0" marT="0" marB="0" anchor="ctr"/>
                </a:tc>
                <a:tc>
                  <a:txBody>
                    <a:bodyPr/>
                    <a:lstStyle/>
                    <a:p>
                      <a:pPr algn="ctr"/>
                      <a:r>
                        <a:rPr lang="en-US" sz="1000">
                          <a:latin typeface="Calibri Light"/>
                        </a:rPr>
                        <a:t>96 (61%)</a:t>
                      </a:r>
                    </a:p>
                  </a:txBody>
                  <a:tcPr marL="0" marR="0" marT="0" marB="0" anchor="ctr">
                    <a:lnR w="38100">
                      <a:solidFill>
                        <a:schemeClr val="tx1"/>
                      </a:solidFill>
                    </a:lnR>
                  </a:tcPr>
                </a:tc>
                <a:extLst>
                  <a:ext uri="{0D108BD9-81ED-4DB2-BD59-A6C34878D82A}">
                    <a16:rowId xmlns:a16="http://schemas.microsoft.com/office/drawing/2014/main" val="2729430833"/>
                  </a:ext>
                </a:extLst>
              </a:tr>
              <a:tr h="188647">
                <a:tc>
                  <a:txBody>
                    <a:bodyPr/>
                    <a:lstStyle/>
                    <a:p>
                      <a:r>
                        <a:rPr lang="en-US" sz="1000">
                          <a:effectLst/>
                          <a:latin typeface="Calibri Light"/>
                        </a:rPr>
                        <a:t>Yes</a:t>
                      </a:r>
                    </a:p>
                  </a:txBody>
                  <a:tcPr marR="0" marT="0" marB="0" anchor="ctr">
                    <a:lnL w="38100">
                      <a:solidFill>
                        <a:schemeClr val="tx1"/>
                      </a:solidFill>
                    </a:lnL>
                    <a:lnB w="28575">
                      <a:solidFill>
                        <a:schemeClr val="tx1"/>
                      </a:solidFill>
                    </a:lnB>
                  </a:tcPr>
                </a:tc>
                <a:tc>
                  <a:txBody>
                    <a:bodyPr/>
                    <a:lstStyle/>
                    <a:p>
                      <a:pPr algn="ctr"/>
                      <a:r>
                        <a:rPr lang="en-US" sz="1000">
                          <a:latin typeface="Calibri Light"/>
                        </a:rPr>
                        <a:t>2 (13%)</a:t>
                      </a:r>
                    </a:p>
                  </a:txBody>
                  <a:tcPr marL="0" marR="0" marT="0" marB="0" anchor="ctr">
                    <a:lnB w="28575">
                      <a:solidFill>
                        <a:schemeClr val="tx1"/>
                      </a:solidFill>
                    </a:lnB>
                  </a:tcPr>
                </a:tc>
                <a:tc>
                  <a:txBody>
                    <a:bodyPr/>
                    <a:lstStyle/>
                    <a:p>
                      <a:pPr algn="ctr"/>
                      <a:r>
                        <a:rPr lang="en-US" sz="1000">
                          <a:latin typeface="Calibri Light"/>
                        </a:rPr>
                        <a:t>9 (23%)</a:t>
                      </a:r>
                    </a:p>
                  </a:txBody>
                  <a:tcPr marL="0" marR="0" marT="0" marB="0" anchor="ctr">
                    <a:lnB w="28575">
                      <a:solidFill>
                        <a:schemeClr val="tx1"/>
                      </a:solidFill>
                    </a:lnB>
                  </a:tcPr>
                </a:tc>
                <a:tc>
                  <a:txBody>
                    <a:bodyPr/>
                    <a:lstStyle/>
                    <a:p>
                      <a:pPr algn="ctr"/>
                      <a:r>
                        <a:rPr lang="en-US" sz="1000">
                          <a:latin typeface="Calibri Light"/>
                        </a:rPr>
                        <a:t>35 (53%)</a:t>
                      </a:r>
                    </a:p>
                  </a:txBody>
                  <a:tcPr marL="0" marR="0" marT="0" marB="0" anchor="ctr">
                    <a:lnB w="28575">
                      <a:solidFill>
                        <a:schemeClr val="tx1"/>
                      </a:solidFill>
                    </a:lnB>
                  </a:tcPr>
                </a:tc>
                <a:tc>
                  <a:txBody>
                    <a:bodyPr/>
                    <a:lstStyle/>
                    <a:p>
                      <a:pPr algn="ctr"/>
                      <a:r>
                        <a:rPr lang="en-US" sz="1000">
                          <a:latin typeface="Calibri Light"/>
                        </a:rPr>
                        <a:t>15 (42%)</a:t>
                      </a:r>
                    </a:p>
                  </a:txBody>
                  <a:tcPr marL="0" marR="0" marT="0" marB="0" anchor="ctr">
                    <a:lnB w="28575">
                      <a:solidFill>
                        <a:schemeClr val="tx1"/>
                      </a:solidFill>
                    </a:lnB>
                  </a:tcPr>
                </a:tc>
                <a:tc>
                  <a:txBody>
                    <a:bodyPr/>
                    <a:lstStyle/>
                    <a:p>
                      <a:pPr algn="ctr"/>
                      <a:r>
                        <a:rPr lang="en-US" sz="1000">
                          <a:latin typeface="Calibri Light"/>
                        </a:rPr>
                        <a:t>61 (39%)</a:t>
                      </a:r>
                    </a:p>
                  </a:txBody>
                  <a:tcPr marL="0" marR="0" marT="0" marB="0" anchor="ctr">
                    <a:lnR w="38100">
                      <a:solidFill>
                        <a:schemeClr val="tx1"/>
                      </a:solidFill>
                    </a:lnR>
                    <a:lnB w="28575">
                      <a:solidFill>
                        <a:schemeClr val="tx1"/>
                      </a:solidFill>
                    </a:lnB>
                  </a:tcPr>
                </a:tc>
                <a:extLst>
                  <a:ext uri="{0D108BD9-81ED-4DB2-BD59-A6C34878D82A}">
                    <a16:rowId xmlns:a16="http://schemas.microsoft.com/office/drawing/2014/main" val="429466230"/>
                  </a:ext>
                </a:extLst>
              </a:tr>
              <a:tr h="188647">
                <a:tc>
                  <a:txBody>
                    <a:bodyPr/>
                    <a:lstStyle/>
                    <a:p>
                      <a:r>
                        <a:rPr lang="en-US" sz="1000">
                          <a:effectLst/>
                          <a:latin typeface="Calibri Light"/>
                        </a:rPr>
                        <a:t>Semesters completed</a:t>
                      </a:r>
                    </a:p>
                  </a:txBody>
                  <a:tcPr marR="0" marT="0" marB="0" anchor="ctr">
                    <a:lnL w="38100">
                      <a:solidFill>
                        <a:schemeClr val="tx1"/>
                      </a:solidFill>
                    </a:lnL>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T w="28575">
                      <a:solidFill>
                        <a:schemeClr val="tx1"/>
                      </a:solidFill>
                    </a:lnT>
                  </a:tcPr>
                </a:tc>
                <a:tc>
                  <a:txBody>
                    <a:bodyPr/>
                    <a:lstStyle/>
                    <a:p>
                      <a:pPr algn="ctr"/>
                      <a:endParaRPr lang="en-US" sz="1000">
                        <a:latin typeface="Calibri Light"/>
                      </a:endParaRPr>
                    </a:p>
                  </a:txBody>
                  <a:tcPr marL="0" marR="0" marT="0" marB="0" anchor="ctr">
                    <a:lnR w="38100">
                      <a:solidFill>
                        <a:schemeClr val="tx1"/>
                      </a:solidFill>
                    </a:lnR>
                    <a:lnT w="28575">
                      <a:solidFill>
                        <a:schemeClr val="tx1"/>
                      </a:solidFill>
                    </a:lnT>
                  </a:tcPr>
                </a:tc>
                <a:extLst>
                  <a:ext uri="{0D108BD9-81ED-4DB2-BD59-A6C34878D82A}">
                    <a16:rowId xmlns:a16="http://schemas.microsoft.com/office/drawing/2014/main" val="509956633"/>
                  </a:ext>
                </a:extLst>
              </a:tr>
              <a:tr h="188647">
                <a:tc>
                  <a:txBody>
                    <a:bodyPr/>
                    <a:lstStyle/>
                    <a:p>
                      <a:r>
                        <a:rPr lang="en-US" sz="1000">
                          <a:effectLst/>
                          <a:latin typeface="Calibri Light"/>
                        </a:rPr>
                        <a:t>1 - 2 semesters</a:t>
                      </a:r>
                    </a:p>
                  </a:txBody>
                  <a:tcPr marR="0" marT="0" marB="0" anchor="ctr">
                    <a:lnL w="38100">
                      <a:solidFill>
                        <a:schemeClr val="tx1"/>
                      </a:solidFill>
                    </a:lnL>
                  </a:tcP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21 (54%)</a:t>
                      </a:r>
                    </a:p>
                  </a:txBody>
                  <a:tcPr marL="0" marR="0" marT="0" marB="0" anchor="ctr"/>
                </a:tc>
                <a:tc>
                  <a:txBody>
                    <a:bodyPr/>
                    <a:lstStyle/>
                    <a:p>
                      <a:pPr algn="ctr"/>
                      <a:r>
                        <a:rPr lang="en-US" sz="1000">
                          <a:latin typeface="Calibri Light"/>
                        </a:rPr>
                        <a:t>14 (21%)</a:t>
                      </a:r>
                    </a:p>
                  </a:txBody>
                  <a:tcPr marL="0" marR="0" marT="0" marB="0" anchor="ctr"/>
                </a:tc>
                <a:tc>
                  <a:txBody>
                    <a:bodyPr/>
                    <a:lstStyle/>
                    <a:p>
                      <a:pPr algn="ctr"/>
                      <a:r>
                        <a:rPr lang="en-US" sz="1000">
                          <a:latin typeface="Calibri Light"/>
                        </a:rPr>
                        <a:t>2 (6%)</a:t>
                      </a:r>
                    </a:p>
                  </a:txBody>
                  <a:tcPr marL="0" marR="0" marT="0" marB="0" anchor="ctr"/>
                </a:tc>
                <a:tc>
                  <a:txBody>
                    <a:bodyPr/>
                    <a:lstStyle/>
                    <a:p>
                      <a:pPr algn="ctr"/>
                      <a:r>
                        <a:rPr lang="en-US" sz="1000">
                          <a:latin typeface="Calibri Light"/>
                        </a:rPr>
                        <a:t>37 (24%)</a:t>
                      </a:r>
                    </a:p>
                  </a:txBody>
                  <a:tcPr marL="0" marR="0" marT="0" marB="0" anchor="ctr">
                    <a:lnR w="38100">
                      <a:solidFill>
                        <a:schemeClr val="tx1"/>
                      </a:solidFill>
                    </a:lnR>
                  </a:tcPr>
                </a:tc>
                <a:extLst>
                  <a:ext uri="{0D108BD9-81ED-4DB2-BD59-A6C34878D82A}">
                    <a16:rowId xmlns:a16="http://schemas.microsoft.com/office/drawing/2014/main" val="3040501959"/>
                  </a:ext>
                </a:extLst>
              </a:tr>
              <a:tr h="188647">
                <a:tc>
                  <a:txBody>
                    <a:bodyPr/>
                    <a:lstStyle/>
                    <a:p>
                      <a:r>
                        <a:rPr lang="en-US" sz="1000">
                          <a:effectLst/>
                          <a:latin typeface="Calibri Light"/>
                        </a:rPr>
                        <a:t>3 - 4 semesters</a:t>
                      </a:r>
                    </a:p>
                  </a:txBody>
                  <a:tcPr marR="0" marT="0" marB="0" anchor="ctr">
                    <a:lnL w="38100">
                      <a:solidFill>
                        <a:schemeClr val="tx1"/>
                      </a:solidFill>
                    </a:lnL>
                  </a:tcP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13 (33%)</a:t>
                      </a:r>
                    </a:p>
                  </a:txBody>
                  <a:tcPr marL="0" marR="0" marT="0" marB="0" anchor="ctr"/>
                </a:tc>
                <a:tc>
                  <a:txBody>
                    <a:bodyPr/>
                    <a:lstStyle/>
                    <a:p>
                      <a:pPr algn="ctr"/>
                      <a:r>
                        <a:rPr lang="en-US" sz="1000">
                          <a:latin typeface="Calibri Light"/>
                        </a:rPr>
                        <a:t>18 (27%)</a:t>
                      </a:r>
                    </a:p>
                  </a:txBody>
                  <a:tcPr marL="0" marR="0" marT="0" marB="0" anchor="ctr"/>
                </a:tc>
                <a:tc>
                  <a:txBody>
                    <a:bodyPr/>
                    <a:lstStyle/>
                    <a:p>
                      <a:pPr algn="ctr"/>
                      <a:r>
                        <a:rPr lang="en-US" sz="1000">
                          <a:latin typeface="Calibri Light"/>
                        </a:rPr>
                        <a:t>5 (14%)</a:t>
                      </a:r>
                    </a:p>
                  </a:txBody>
                  <a:tcPr marL="0" marR="0" marT="0" marB="0" anchor="ctr"/>
                </a:tc>
                <a:tc>
                  <a:txBody>
                    <a:bodyPr/>
                    <a:lstStyle/>
                    <a:p>
                      <a:pPr algn="ctr"/>
                      <a:r>
                        <a:rPr lang="en-US" sz="1000">
                          <a:latin typeface="Calibri Light"/>
                        </a:rPr>
                        <a:t>36 (23%)</a:t>
                      </a:r>
                    </a:p>
                  </a:txBody>
                  <a:tcPr marL="0" marR="0" marT="0" marB="0" anchor="ctr">
                    <a:lnR w="38100">
                      <a:solidFill>
                        <a:schemeClr val="tx1"/>
                      </a:solidFill>
                    </a:lnR>
                  </a:tcPr>
                </a:tc>
                <a:extLst>
                  <a:ext uri="{0D108BD9-81ED-4DB2-BD59-A6C34878D82A}">
                    <a16:rowId xmlns:a16="http://schemas.microsoft.com/office/drawing/2014/main" val="653482138"/>
                  </a:ext>
                </a:extLst>
              </a:tr>
              <a:tr h="188647">
                <a:tc>
                  <a:txBody>
                    <a:bodyPr/>
                    <a:lstStyle/>
                    <a:p>
                      <a:r>
                        <a:rPr lang="en-US" sz="1000">
                          <a:effectLst/>
                          <a:latin typeface="Calibri Light"/>
                        </a:rPr>
                        <a:t>5 - 6 semesters</a:t>
                      </a:r>
                    </a:p>
                  </a:txBody>
                  <a:tcPr marR="0" marT="0" marB="0" anchor="ctr">
                    <a:lnL w="38100">
                      <a:solidFill>
                        <a:schemeClr val="tx1"/>
                      </a:solidFill>
                    </a:lnL>
                  </a:tcP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7 (11%)</a:t>
                      </a:r>
                    </a:p>
                  </a:txBody>
                  <a:tcPr marL="0" marR="0" marT="0" marB="0" anchor="ctr"/>
                </a:tc>
                <a:tc>
                  <a:txBody>
                    <a:bodyPr/>
                    <a:lstStyle/>
                    <a:p>
                      <a:pPr algn="ctr"/>
                      <a:r>
                        <a:rPr lang="en-US" sz="1000">
                          <a:latin typeface="Calibri Light"/>
                        </a:rPr>
                        <a:t>10 (28%)</a:t>
                      </a:r>
                    </a:p>
                  </a:txBody>
                  <a:tcPr marL="0" marR="0" marT="0" marB="0" anchor="ctr"/>
                </a:tc>
                <a:tc>
                  <a:txBody>
                    <a:bodyPr/>
                    <a:lstStyle/>
                    <a:p>
                      <a:pPr algn="ctr"/>
                      <a:r>
                        <a:rPr lang="en-US" sz="1000">
                          <a:latin typeface="Calibri Light"/>
                        </a:rPr>
                        <a:t>17 (11%)</a:t>
                      </a:r>
                    </a:p>
                  </a:txBody>
                  <a:tcPr marL="0" marR="0" marT="0" marB="0" anchor="ctr">
                    <a:lnR w="38100">
                      <a:solidFill>
                        <a:schemeClr val="tx1"/>
                      </a:solidFill>
                    </a:lnR>
                  </a:tcPr>
                </a:tc>
                <a:extLst>
                  <a:ext uri="{0D108BD9-81ED-4DB2-BD59-A6C34878D82A}">
                    <a16:rowId xmlns:a16="http://schemas.microsoft.com/office/drawing/2014/main" val="1428456465"/>
                  </a:ext>
                </a:extLst>
              </a:tr>
              <a:tr h="188647">
                <a:tc>
                  <a:txBody>
                    <a:bodyPr/>
                    <a:lstStyle/>
                    <a:p>
                      <a:r>
                        <a:rPr lang="en-US" sz="1000">
                          <a:effectLst/>
                          <a:latin typeface="Calibri Light"/>
                        </a:rPr>
                        <a:t>7 - 8 semesters</a:t>
                      </a:r>
                    </a:p>
                  </a:txBody>
                  <a:tcPr marR="0" marT="0" marB="0" anchor="ctr">
                    <a:lnL w="38100">
                      <a:solidFill>
                        <a:schemeClr val="tx1"/>
                      </a:solidFill>
                    </a:lnL>
                  </a:tcP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2 (3%)</a:t>
                      </a:r>
                    </a:p>
                  </a:txBody>
                  <a:tcPr marL="0" marR="0" marT="0" marB="0" anchor="ctr"/>
                </a:tc>
                <a:tc>
                  <a:txBody>
                    <a:bodyPr/>
                    <a:lstStyle/>
                    <a:p>
                      <a:pPr algn="ctr"/>
                      <a:r>
                        <a:rPr lang="en-US" sz="1000">
                          <a:latin typeface="Calibri Light"/>
                        </a:rPr>
                        <a:t>13 (36%)</a:t>
                      </a:r>
                    </a:p>
                  </a:txBody>
                  <a:tcPr marL="0" marR="0" marT="0" marB="0" anchor="ctr"/>
                </a:tc>
                <a:tc>
                  <a:txBody>
                    <a:bodyPr/>
                    <a:lstStyle/>
                    <a:p>
                      <a:pPr algn="ctr"/>
                      <a:r>
                        <a:rPr lang="en-US" sz="1000">
                          <a:latin typeface="Calibri Light"/>
                        </a:rPr>
                        <a:t>15 (10%)</a:t>
                      </a:r>
                    </a:p>
                  </a:txBody>
                  <a:tcPr marL="0" marR="0" marT="0" marB="0" anchor="ctr">
                    <a:lnR w="38100">
                      <a:solidFill>
                        <a:schemeClr val="tx1"/>
                      </a:solidFill>
                    </a:lnR>
                  </a:tcPr>
                </a:tc>
                <a:extLst>
                  <a:ext uri="{0D108BD9-81ED-4DB2-BD59-A6C34878D82A}">
                    <a16:rowId xmlns:a16="http://schemas.microsoft.com/office/drawing/2014/main" val="3503654041"/>
                  </a:ext>
                </a:extLst>
              </a:tr>
              <a:tr h="188647">
                <a:tc>
                  <a:txBody>
                    <a:bodyPr/>
                    <a:lstStyle/>
                    <a:p>
                      <a:r>
                        <a:rPr lang="en-US" sz="1000">
                          <a:effectLst/>
                          <a:latin typeface="Calibri Light"/>
                        </a:rPr>
                        <a:t>More than 8 semesters</a:t>
                      </a:r>
                    </a:p>
                  </a:txBody>
                  <a:tcPr marR="0" marT="0" marB="0" anchor="ctr">
                    <a:lnL w="38100">
                      <a:solidFill>
                        <a:schemeClr val="tx1"/>
                      </a:solidFill>
                    </a:lnL>
                  </a:tcP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0 (0%)</a:t>
                      </a:r>
                    </a:p>
                  </a:txBody>
                  <a:tcPr marL="0" marR="0" marT="0" marB="0" anchor="ctr"/>
                </a:tc>
                <a:tc>
                  <a:txBody>
                    <a:bodyPr/>
                    <a:lstStyle/>
                    <a:p>
                      <a:pPr algn="ctr"/>
                      <a:r>
                        <a:rPr lang="en-US" sz="1000">
                          <a:latin typeface="Calibri Light"/>
                        </a:rPr>
                        <a:t>5 (14%)</a:t>
                      </a:r>
                    </a:p>
                  </a:txBody>
                  <a:tcPr marL="0" marR="0" marT="0" marB="0" anchor="ctr"/>
                </a:tc>
                <a:tc>
                  <a:txBody>
                    <a:bodyPr/>
                    <a:lstStyle/>
                    <a:p>
                      <a:pPr algn="ctr"/>
                      <a:r>
                        <a:rPr lang="en-US" sz="1000">
                          <a:latin typeface="Calibri Light"/>
                        </a:rPr>
                        <a:t>5 (3%)</a:t>
                      </a:r>
                    </a:p>
                  </a:txBody>
                  <a:tcPr marL="0" marR="0" marT="0" marB="0" anchor="ctr">
                    <a:lnR w="38100">
                      <a:solidFill>
                        <a:schemeClr val="tx1"/>
                      </a:solidFill>
                    </a:lnR>
                  </a:tcPr>
                </a:tc>
                <a:extLst>
                  <a:ext uri="{0D108BD9-81ED-4DB2-BD59-A6C34878D82A}">
                    <a16:rowId xmlns:a16="http://schemas.microsoft.com/office/drawing/2014/main" val="1387849879"/>
                  </a:ext>
                </a:extLst>
              </a:tr>
              <a:tr h="188647">
                <a:tc>
                  <a:txBody>
                    <a:bodyPr/>
                    <a:lstStyle/>
                    <a:p>
                      <a:r>
                        <a:rPr lang="en-US" sz="1000">
                          <a:effectLst/>
                          <a:latin typeface="Calibri Light"/>
                        </a:rPr>
                        <a:t>None - this is my first semester</a:t>
                      </a:r>
                    </a:p>
                  </a:txBody>
                  <a:tcPr marR="0" marT="0" marB="0" anchor="ctr">
                    <a:lnL w="38100">
                      <a:solidFill>
                        <a:schemeClr val="tx1"/>
                      </a:solidFill>
                    </a:lnL>
                    <a:lnB w="38100">
                      <a:solidFill>
                        <a:schemeClr val="tx1"/>
                      </a:solidFill>
                    </a:lnB>
                  </a:tcPr>
                </a:tc>
                <a:tc>
                  <a:txBody>
                    <a:bodyPr/>
                    <a:lstStyle/>
                    <a:p>
                      <a:pPr algn="ctr"/>
                      <a:r>
                        <a:rPr lang="en-US" sz="1000">
                          <a:latin typeface="Calibri Light"/>
                        </a:rPr>
                        <a:t>16 (100%)</a:t>
                      </a:r>
                    </a:p>
                  </a:txBody>
                  <a:tcPr marL="0" marR="0" marT="0" marB="0" anchor="ctr">
                    <a:lnB w="38100">
                      <a:solidFill>
                        <a:schemeClr val="tx1"/>
                      </a:solidFill>
                    </a:lnB>
                  </a:tcPr>
                </a:tc>
                <a:tc>
                  <a:txBody>
                    <a:bodyPr/>
                    <a:lstStyle/>
                    <a:p>
                      <a:pPr algn="ctr"/>
                      <a:r>
                        <a:rPr lang="en-US" sz="1000">
                          <a:latin typeface="Calibri Light"/>
                        </a:rPr>
                        <a:t>5 (13%)</a:t>
                      </a:r>
                    </a:p>
                  </a:txBody>
                  <a:tcPr marL="0" marR="0" marT="0" marB="0" anchor="ctr">
                    <a:lnB w="38100">
                      <a:solidFill>
                        <a:schemeClr val="tx1"/>
                      </a:solidFill>
                    </a:lnB>
                  </a:tcPr>
                </a:tc>
                <a:tc>
                  <a:txBody>
                    <a:bodyPr/>
                    <a:lstStyle/>
                    <a:p>
                      <a:pPr algn="ctr"/>
                      <a:r>
                        <a:rPr lang="en-US" sz="1000">
                          <a:latin typeface="Calibri Light"/>
                        </a:rPr>
                        <a:t>25 (38%)</a:t>
                      </a:r>
                    </a:p>
                  </a:txBody>
                  <a:tcPr marL="0" marR="0" marT="0" marB="0" anchor="ctr">
                    <a:lnB w="38100">
                      <a:solidFill>
                        <a:schemeClr val="tx1"/>
                      </a:solidFill>
                    </a:lnB>
                  </a:tcPr>
                </a:tc>
                <a:tc>
                  <a:txBody>
                    <a:bodyPr/>
                    <a:lstStyle/>
                    <a:p>
                      <a:pPr algn="ctr"/>
                      <a:r>
                        <a:rPr lang="en-US" sz="1000">
                          <a:latin typeface="Calibri Light"/>
                        </a:rPr>
                        <a:t>1 (3%)</a:t>
                      </a:r>
                    </a:p>
                  </a:txBody>
                  <a:tcPr marL="0" marR="0" marT="0" marB="0" anchor="ctr">
                    <a:lnB w="38100">
                      <a:solidFill>
                        <a:schemeClr val="tx1"/>
                      </a:solidFill>
                    </a:lnB>
                  </a:tcPr>
                </a:tc>
                <a:tc>
                  <a:txBody>
                    <a:bodyPr/>
                    <a:lstStyle/>
                    <a:p>
                      <a:pPr algn="ctr"/>
                      <a:r>
                        <a:rPr lang="en-US" sz="1000">
                          <a:latin typeface="Calibri Light"/>
                        </a:rPr>
                        <a:t>47 (30%)</a:t>
                      </a:r>
                    </a:p>
                  </a:txBody>
                  <a:tcPr marL="0" marR="0" marT="0" marB="0" anchor="ctr">
                    <a:lnR w="38100">
                      <a:solidFill>
                        <a:schemeClr val="tx1"/>
                      </a:solidFill>
                    </a:lnR>
                    <a:lnB w="38100">
                      <a:solidFill>
                        <a:schemeClr val="tx1"/>
                      </a:solidFill>
                    </a:lnB>
                  </a:tcPr>
                </a:tc>
                <a:extLst>
                  <a:ext uri="{0D108BD9-81ED-4DB2-BD59-A6C34878D82A}">
                    <a16:rowId xmlns:a16="http://schemas.microsoft.com/office/drawing/2014/main" val="123770792"/>
                  </a:ext>
                </a:extLst>
              </a:tr>
            </a:tbl>
          </a:graphicData>
        </a:graphic>
      </p:graphicFrame>
      <p:sp>
        <p:nvSpPr>
          <p:cNvPr id="21" name="TextBox 20">
            <a:extLst>
              <a:ext uri="{FF2B5EF4-FFF2-40B4-BE49-F238E27FC236}">
                <a16:creationId xmlns:a16="http://schemas.microsoft.com/office/drawing/2014/main" id="{84A0689B-07AF-E3F9-0982-3ED2CE10EFA2}"/>
              </a:ext>
            </a:extLst>
          </p:cNvPr>
          <p:cNvSpPr txBox="1"/>
          <p:nvPr/>
        </p:nvSpPr>
        <p:spPr>
          <a:xfrm>
            <a:off x="1317036" y="2050814"/>
            <a:ext cx="4139259" cy="35371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24" name="Picture 24" descr="Chart, histogram&#10;&#10;Description automatically generated">
            <a:extLst>
              <a:ext uri="{FF2B5EF4-FFF2-40B4-BE49-F238E27FC236}">
                <a16:creationId xmlns:a16="http://schemas.microsoft.com/office/drawing/2014/main" id="{DF312E80-D2B5-5D9E-9315-B2AD0C803A7B}"/>
              </a:ext>
            </a:extLst>
          </p:cNvPr>
          <p:cNvPicPr>
            <a:picLocks noChangeAspect="1"/>
          </p:cNvPicPr>
          <p:nvPr/>
        </p:nvPicPr>
        <p:blipFill>
          <a:blip r:embed="rId2"/>
          <a:stretch>
            <a:fillRect/>
          </a:stretch>
        </p:blipFill>
        <p:spPr>
          <a:xfrm>
            <a:off x="1099466" y="2051748"/>
            <a:ext cx="5289396" cy="3780796"/>
          </a:xfrm>
          <a:prstGeom prst="rect">
            <a:avLst/>
          </a:prstGeom>
        </p:spPr>
      </p:pic>
    </p:spTree>
    <p:extLst>
      <p:ext uri="{BB962C8B-B14F-4D97-AF65-F5344CB8AC3E}">
        <p14:creationId xmlns:p14="http://schemas.microsoft.com/office/powerpoint/2010/main" val="2210272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453C-E552-3D12-B95D-7B9BC4344790}"/>
              </a:ext>
            </a:extLst>
          </p:cNvPr>
          <p:cNvSpPr>
            <a:spLocks noGrp="1"/>
          </p:cNvSpPr>
          <p:nvPr>
            <p:ph type="title"/>
          </p:nvPr>
        </p:nvSpPr>
        <p:spPr/>
        <p:txBody>
          <a:bodyPr>
            <a:normAutofit/>
          </a:bodyPr>
          <a:lstStyle/>
          <a:p>
            <a:r>
              <a:rPr lang="en-US">
                <a:latin typeface="Georgia Pro"/>
                <a:cs typeface="Calibri Light"/>
              </a:rPr>
              <a:t>Demographics</a:t>
            </a:r>
            <a:endParaRPr lang="en-US">
              <a:latin typeface="Georgia Pro"/>
            </a:endParaRPr>
          </a:p>
        </p:txBody>
      </p:sp>
      <p:graphicFrame>
        <p:nvGraphicFramePr>
          <p:cNvPr id="20" name="Table 19">
            <a:extLst>
              <a:ext uri="{FF2B5EF4-FFF2-40B4-BE49-F238E27FC236}">
                <a16:creationId xmlns:a16="http://schemas.microsoft.com/office/drawing/2014/main" id="{601FBC15-0E80-C005-7D28-AD18CFDCD90F}"/>
              </a:ext>
            </a:extLst>
          </p:cNvPr>
          <p:cNvGraphicFramePr>
            <a:graphicFrameLocks noGrp="1"/>
          </p:cNvGraphicFramePr>
          <p:nvPr>
            <p:extLst>
              <p:ext uri="{D42A27DB-BD31-4B8C-83A1-F6EECF244321}">
                <p14:modId xmlns:p14="http://schemas.microsoft.com/office/powerpoint/2010/main" val="4204703682"/>
              </p:ext>
            </p:extLst>
          </p:nvPr>
        </p:nvGraphicFramePr>
        <p:xfrm>
          <a:off x="6696559" y="884694"/>
          <a:ext cx="4778774" cy="5132175"/>
        </p:xfrm>
        <a:graphic>
          <a:graphicData uri="http://schemas.openxmlformats.org/drawingml/2006/table">
            <a:tbl>
              <a:tblPr firstRow="1" bandRow="1">
                <a:tableStyleId>{5C22544A-7EE6-4342-B048-85BDC9FD1C3A}</a:tableStyleId>
              </a:tblPr>
              <a:tblGrid>
                <a:gridCol w="1685558">
                  <a:extLst>
                    <a:ext uri="{9D8B030D-6E8A-4147-A177-3AD203B41FA5}">
                      <a16:colId xmlns:a16="http://schemas.microsoft.com/office/drawing/2014/main" val="1614700468"/>
                    </a:ext>
                  </a:extLst>
                </a:gridCol>
                <a:gridCol w="693183">
                  <a:extLst>
                    <a:ext uri="{9D8B030D-6E8A-4147-A177-3AD203B41FA5}">
                      <a16:colId xmlns:a16="http://schemas.microsoft.com/office/drawing/2014/main" val="240342612"/>
                    </a:ext>
                  </a:extLst>
                </a:gridCol>
                <a:gridCol w="658136">
                  <a:extLst>
                    <a:ext uri="{9D8B030D-6E8A-4147-A177-3AD203B41FA5}">
                      <a16:colId xmlns:a16="http://schemas.microsoft.com/office/drawing/2014/main" val="492359424"/>
                    </a:ext>
                  </a:extLst>
                </a:gridCol>
                <a:gridCol w="584452">
                  <a:extLst>
                    <a:ext uri="{9D8B030D-6E8A-4147-A177-3AD203B41FA5}">
                      <a16:colId xmlns:a16="http://schemas.microsoft.com/office/drawing/2014/main" val="801379511"/>
                    </a:ext>
                  </a:extLst>
                </a:gridCol>
                <a:gridCol w="584452">
                  <a:extLst>
                    <a:ext uri="{9D8B030D-6E8A-4147-A177-3AD203B41FA5}">
                      <a16:colId xmlns:a16="http://schemas.microsoft.com/office/drawing/2014/main" val="623541443"/>
                    </a:ext>
                  </a:extLst>
                </a:gridCol>
                <a:gridCol w="572993">
                  <a:extLst>
                    <a:ext uri="{9D8B030D-6E8A-4147-A177-3AD203B41FA5}">
                      <a16:colId xmlns:a16="http://schemas.microsoft.com/office/drawing/2014/main" val="3052055244"/>
                    </a:ext>
                  </a:extLst>
                </a:gridCol>
              </a:tblGrid>
              <a:tr h="205287">
                <a:tc>
                  <a:txBody>
                    <a:bodyPr/>
                    <a:lstStyle/>
                    <a:p>
                      <a:pPr lvl="0">
                        <a:buNone/>
                      </a:pPr>
                      <a:endParaRPr lang="en-US" sz="1000">
                        <a:effectLst/>
                        <a:latin typeface="Calibri Light"/>
                      </a:endParaRPr>
                    </a:p>
                  </a:txBody>
                  <a:tcPr marL="0" marR="0" marT="0" marB="0" anchor="ctr">
                    <a:lnL w="38100">
                      <a:solidFill>
                        <a:schemeClr val="tx1"/>
                      </a:solidFill>
                    </a:lnL>
                    <a:lnT w="38100">
                      <a:solidFill>
                        <a:schemeClr val="tx1"/>
                      </a:solidFill>
                    </a:lnT>
                    <a:lnB w="28575">
                      <a:solidFill>
                        <a:schemeClr val="tx1"/>
                      </a:solidFill>
                    </a:lnB>
                  </a:tcPr>
                </a:tc>
                <a:tc>
                  <a:txBody>
                    <a:bodyPr/>
                    <a:lstStyle/>
                    <a:p>
                      <a:pPr lvl="0" algn="ctr">
                        <a:buNone/>
                      </a:pPr>
                      <a:r>
                        <a:rPr lang="en-US" sz="1000">
                          <a:effectLst/>
                          <a:latin typeface="Calibri Light"/>
                        </a:rPr>
                        <a:t>Freshman</a:t>
                      </a:r>
                      <a:endParaRPr lang="en-US" sz="1000">
                        <a:latin typeface="Calibri Light"/>
                      </a:endParaRPr>
                    </a:p>
                  </a:txBody>
                  <a:tcPr marL="0" marR="0" marT="0" marB="0" anchor="ctr">
                    <a:lnT w="38100">
                      <a:solidFill>
                        <a:schemeClr val="tx1"/>
                      </a:solidFill>
                    </a:lnT>
                    <a:lnB w="28575">
                      <a:solidFill>
                        <a:schemeClr val="tx1"/>
                      </a:solidFill>
                    </a:lnB>
                  </a:tcPr>
                </a:tc>
                <a:tc>
                  <a:txBody>
                    <a:bodyPr/>
                    <a:lstStyle/>
                    <a:p>
                      <a:pPr lvl="0" algn="ctr">
                        <a:buNone/>
                      </a:pPr>
                      <a:r>
                        <a:rPr lang="en-US" sz="1000">
                          <a:effectLst/>
                          <a:latin typeface="Calibri Light"/>
                        </a:rPr>
                        <a:t>Sophomore</a:t>
                      </a:r>
                    </a:p>
                  </a:txBody>
                  <a:tcPr marL="0" marR="0" marT="0" marB="0" anchor="ctr">
                    <a:lnT w="38100">
                      <a:solidFill>
                        <a:schemeClr val="tx1"/>
                      </a:solidFill>
                    </a:lnT>
                    <a:lnB w="28575">
                      <a:solidFill>
                        <a:schemeClr val="tx1"/>
                      </a:solidFill>
                    </a:lnB>
                  </a:tcPr>
                </a:tc>
                <a:tc>
                  <a:txBody>
                    <a:bodyPr/>
                    <a:lstStyle/>
                    <a:p>
                      <a:pPr lvl="0" algn="ctr">
                        <a:buNone/>
                      </a:pPr>
                      <a:r>
                        <a:rPr lang="en-US" sz="1000">
                          <a:effectLst/>
                          <a:latin typeface="Calibri Light"/>
                        </a:rPr>
                        <a:t>Junior</a:t>
                      </a:r>
                      <a:endParaRPr lang="en-US" sz="1000">
                        <a:latin typeface="Calibri Light"/>
                      </a:endParaRPr>
                    </a:p>
                  </a:txBody>
                  <a:tcPr marL="0" marR="0" marT="0" marB="0" anchor="ctr">
                    <a:lnT w="38100">
                      <a:solidFill>
                        <a:schemeClr val="tx1"/>
                      </a:solidFill>
                    </a:lnT>
                    <a:lnB w="28575">
                      <a:solidFill>
                        <a:schemeClr val="tx1"/>
                      </a:solidFill>
                    </a:lnB>
                  </a:tcPr>
                </a:tc>
                <a:tc>
                  <a:txBody>
                    <a:bodyPr/>
                    <a:lstStyle/>
                    <a:p>
                      <a:pPr lvl="0" algn="ctr">
                        <a:buNone/>
                      </a:pPr>
                      <a:r>
                        <a:rPr lang="en-US" sz="1000">
                          <a:effectLst/>
                          <a:latin typeface="Calibri Light"/>
                        </a:rPr>
                        <a:t>Senior</a:t>
                      </a:r>
                      <a:endParaRPr lang="en-US" sz="1000">
                        <a:latin typeface="Calibri Light"/>
                      </a:endParaRPr>
                    </a:p>
                  </a:txBody>
                  <a:tcPr marL="0" marR="0" marT="0" marB="0" anchor="ctr">
                    <a:lnT w="38100">
                      <a:solidFill>
                        <a:schemeClr val="tx1"/>
                      </a:solidFill>
                    </a:lnT>
                    <a:lnB w="28575">
                      <a:solidFill>
                        <a:schemeClr val="tx1"/>
                      </a:solidFill>
                    </a:lnB>
                  </a:tcPr>
                </a:tc>
                <a:tc>
                  <a:txBody>
                    <a:bodyPr/>
                    <a:lstStyle/>
                    <a:p>
                      <a:pPr lvl="0" algn="ctr">
                        <a:buNone/>
                      </a:pPr>
                      <a:r>
                        <a:rPr lang="en-US" sz="1000">
                          <a:effectLst/>
                          <a:latin typeface="Calibri Light"/>
                        </a:rPr>
                        <a:t>Total</a:t>
                      </a:r>
                      <a:endParaRPr lang="en-US" sz="1000">
                        <a:latin typeface="Calibri Light"/>
                      </a:endParaRPr>
                    </a:p>
                  </a:txBody>
                  <a:tcPr marL="0" marR="0" marT="0" marB="0" anchor="ctr">
                    <a:lnR w="38100">
                      <a:solidFill>
                        <a:schemeClr val="tx1"/>
                      </a:solidFill>
                    </a:lnR>
                    <a:lnT w="38100">
                      <a:solidFill>
                        <a:schemeClr val="tx1"/>
                      </a:solidFill>
                    </a:lnT>
                    <a:lnB w="28575">
                      <a:solidFill>
                        <a:schemeClr val="tx1"/>
                      </a:solidFill>
                    </a:lnB>
                  </a:tcPr>
                </a:tc>
                <a:extLst>
                  <a:ext uri="{0D108BD9-81ED-4DB2-BD59-A6C34878D82A}">
                    <a16:rowId xmlns:a16="http://schemas.microsoft.com/office/drawing/2014/main" val="4107523211"/>
                  </a:ext>
                </a:extLst>
              </a:tr>
              <a:tr h="205287">
                <a:tc>
                  <a:txBody>
                    <a:bodyPr/>
                    <a:lstStyle/>
                    <a:p>
                      <a:pPr algn="l" rtl="0" fontAlgn="base"/>
                      <a:r>
                        <a:rPr lang="en-US" sz="1000">
                          <a:effectLst/>
                          <a:latin typeface="Calibri Light"/>
                        </a:rPr>
                        <a:t>What is your major?​</a:t>
                      </a:r>
                      <a:endParaRPr lang="en-US" sz="1000" b="0" i="0">
                        <a:solidFill>
                          <a:srgbClr val="000000"/>
                        </a:solidFill>
                        <a:effectLst/>
                        <a:latin typeface="Calibri Light"/>
                      </a:endParaRPr>
                    </a:p>
                  </a:txBody>
                  <a:tcPr marR="0" marT="0" marB="0" anchor="ctr">
                    <a:lnL w="38100">
                      <a:solidFill>
                        <a:schemeClr val="tx1"/>
                      </a:solidFill>
                    </a:lnL>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R w="38100">
                      <a:solidFill>
                        <a:schemeClr val="tx1"/>
                      </a:solidFill>
                    </a:lnR>
                    <a:lnT w="28575">
                      <a:solidFill>
                        <a:schemeClr val="tx1"/>
                      </a:solidFill>
                    </a:lnT>
                  </a:tcPr>
                </a:tc>
                <a:extLst>
                  <a:ext uri="{0D108BD9-81ED-4DB2-BD59-A6C34878D82A}">
                    <a16:rowId xmlns:a16="http://schemas.microsoft.com/office/drawing/2014/main" val="469021055"/>
                  </a:ext>
                </a:extLst>
              </a:tr>
              <a:tr h="205287">
                <a:tc>
                  <a:txBody>
                    <a:bodyPr/>
                    <a:lstStyle/>
                    <a:p>
                      <a:pPr algn="l" rtl="0" fontAlgn="base"/>
                      <a:r>
                        <a:rPr lang="en-US" sz="1000">
                          <a:effectLst/>
                          <a:latin typeface="Calibri Light"/>
                        </a:rPr>
                        <a:t>Accounting​</a:t>
                      </a:r>
                      <a:endParaRPr lang="en-US" sz="1000" b="0" i="0">
                        <a:solidFill>
                          <a:srgbClr val="000000"/>
                        </a:solidFill>
                        <a:effectLst/>
                        <a:latin typeface="Calibri Light"/>
                      </a:endParaRPr>
                    </a:p>
                  </a:txBody>
                  <a:tcPr marR="0" marT="0" marB="0" anchor="ctr">
                    <a:lnL w="38100">
                      <a:solidFill>
                        <a:schemeClr val="tx1"/>
                      </a:solidFill>
                    </a:lnL>
                  </a:tcPr>
                </a:tc>
                <a:tc>
                  <a:txBody>
                    <a:bodyPr/>
                    <a:lstStyle/>
                    <a:p>
                      <a:pPr algn="l" rtl="0" fontAlgn="base"/>
                      <a:r>
                        <a:rPr lang="en-US" sz="1000">
                          <a:effectLst/>
                          <a:latin typeface="Calibri Light"/>
                        </a:rPr>
                        <a:t>1 (6%)​</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6 (15%)​</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12 (18%)​</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2 (6%)​</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21 (13%)​</a:t>
                      </a:r>
                      <a:endParaRPr lang="en-US" sz="1000" b="0" i="0">
                        <a:solidFill>
                          <a:srgbClr val="000000"/>
                        </a:solidFill>
                        <a:effectLst/>
                        <a:latin typeface="Calibri Light"/>
                      </a:endParaRPr>
                    </a:p>
                  </a:txBody>
                  <a:tcPr marL="0" marR="0" marT="0" marB="0" anchor="ctr">
                    <a:lnR w="38100">
                      <a:solidFill>
                        <a:schemeClr val="tx1"/>
                      </a:solidFill>
                    </a:lnR>
                  </a:tcPr>
                </a:tc>
                <a:extLst>
                  <a:ext uri="{0D108BD9-81ED-4DB2-BD59-A6C34878D82A}">
                    <a16:rowId xmlns:a16="http://schemas.microsoft.com/office/drawing/2014/main" val="2450772780"/>
                  </a:ext>
                </a:extLst>
              </a:tr>
              <a:tr h="205287">
                <a:tc>
                  <a:txBody>
                    <a:bodyPr/>
                    <a:lstStyle/>
                    <a:p>
                      <a:pPr algn="l" rtl="0" fontAlgn="base"/>
                      <a:r>
                        <a:rPr lang="en-US" sz="1000">
                          <a:effectLst/>
                          <a:latin typeface="Calibri Light"/>
                        </a:rPr>
                        <a:t>CIS​</a:t>
                      </a:r>
                      <a:endParaRPr lang="en-US" sz="1000" b="0" i="0">
                        <a:solidFill>
                          <a:srgbClr val="000000"/>
                        </a:solidFill>
                        <a:effectLst/>
                        <a:latin typeface="Calibri Light"/>
                      </a:endParaRPr>
                    </a:p>
                  </a:txBody>
                  <a:tcPr marR="0" marT="0" marB="0" anchor="ctr">
                    <a:lnL w="38100">
                      <a:solidFill>
                        <a:schemeClr val="tx1"/>
                      </a:solidFill>
                    </a:lnL>
                  </a:tcPr>
                </a:tc>
                <a:tc>
                  <a:txBody>
                    <a:bodyPr/>
                    <a:lstStyle/>
                    <a:p>
                      <a:pPr algn="l" rtl="0" fontAlgn="base"/>
                      <a:r>
                        <a:rPr lang="en-US" sz="1000">
                          <a:effectLst/>
                          <a:latin typeface="Calibri Light"/>
                        </a:rPr>
                        <a:t>2 (13%)​</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 (3%)​</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3 (5%)​</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2 (6%)​</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8 (5%)​</a:t>
                      </a:r>
                      <a:endParaRPr lang="en-US" sz="1000" b="0" i="0">
                        <a:solidFill>
                          <a:srgbClr val="000000"/>
                        </a:solidFill>
                        <a:effectLst/>
                        <a:latin typeface="Calibri Light"/>
                      </a:endParaRPr>
                    </a:p>
                  </a:txBody>
                  <a:tcPr marL="0" marR="0" marT="0" marB="0" anchor="ctr">
                    <a:lnR w="38100">
                      <a:solidFill>
                        <a:schemeClr val="tx1"/>
                      </a:solidFill>
                    </a:lnR>
                  </a:tcPr>
                </a:tc>
                <a:extLst>
                  <a:ext uri="{0D108BD9-81ED-4DB2-BD59-A6C34878D82A}">
                    <a16:rowId xmlns:a16="http://schemas.microsoft.com/office/drawing/2014/main" val="623673495"/>
                  </a:ext>
                </a:extLst>
              </a:tr>
              <a:tr h="205287">
                <a:tc>
                  <a:txBody>
                    <a:bodyPr/>
                    <a:lstStyle/>
                    <a:p>
                      <a:pPr algn="l" rtl="0" fontAlgn="base"/>
                      <a:r>
                        <a:rPr lang="en-US" sz="1000">
                          <a:effectLst/>
                          <a:latin typeface="Calibri Light"/>
                        </a:rPr>
                        <a:t>Economics​</a:t>
                      </a:r>
                      <a:endParaRPr lang="en-US" sz="1000" b="0" i="0">
                        <a:solidFill>
                          <a:srgbClr val="000000"/>
                        </a:solidFill>
                        <a:effectLst/>
                        <a:latin typeface="Calibri Light"/>
                      </a:endParaRPr>
                    </a:p>
                  </a:txBody>
                  <a:tcPr marR="0" marT="0" marB="0" anchor="ctr">
                    <a:lnL w="38100">
                      <a:solidFill>
                        <a:schemeClr val="tx1"/>
                      </a:solidFill>
                    </a:lnL>
                  </a:tcPr>
                </a:tc>
                <a:tc>
                  <a:txBody>
                    <a:bodyPr/>
                    <a:lstStyle/>
                    <a:p>
                      <a:pPr algn="l" rtl="0" fontAlgn="base"/>
                      <a:r>
                        <a:rPr lang="en-US" sz="1000">
                          <a:effectLst/>
                          <a:latin typeface="Calibri Light"/>
                        </a:rPr>
                        <a:t>1 (6%)​</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 (3%)​</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5 (8%)​</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0 (0%)​</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7 (4%)​</a:t>
                      </a:r>
                      <a:endParaRPr lang="en-US" sz="1000" b="0" i="0">
                        <a:solidFill>
                          <a:srgbClr val="000000"/>
                        </a:solidFill>
                        <a:effectLst/>
                        <a:latin typeface="Calibri Light"/>
                      </a:endParaRPr>
                    </a:p>
                  </a:txBody>
                  <a:tcPr marL="0" marR="0" marT="0" marB="0" anchor="ctr">
                    <a:lnR w="38100">
                      <a:solidFill>
                        <a:schemeClr val="tx1"/>
                      </a:solidFill>
                    </a:lnR>
                  </a:tcPr>
                </a:tc>
                <a:extLst>
                  <a:ext uri="{0D108BD9-81ED-4DB2-BD59-A6C34878D82A}">
                    <a16:rowId xmlns:a16="http://schemas.microsoft.com/office/drawing/2014/main" val="3085824212"/>
                  </a:ext>
                </a:extLst>
              </a:tr>
              <a:tr h="205287">
                <a:tc>
                  <a:txBody>
                    <a:bodyPr/>
                    <a:lstStyle/>
                    <a:p>
                      <a:pPr algn="l" rtl="0" fontAlgn="base"/>
                      <a:r>
                        <a:rPr lang="en-US" sz="1000">
                          <a:effectLst/>
                          <a:latin typeface="Calibri Light"/>
                        </a:rPr>
                        <a:t>Exploratory Studies​</a:t>
                      </a:r>
                      <a:endParaRPr lang="en-US" sz="1000" b="0" i="0">
                        <a:solidFill>
                          <a:srgbClr val="000000"/>
                        </a:solidFill>
                        <a:effectLst/>
                        <a:latin typeface="Calibri Light"/>
                      </a:endParaRPr>
                    </a:p>
                  </a:txBody>
                  <a:tcPr marR="0" marT="0" marB="0" anchor="ctr">
                    <a:lnL w="38100">
                      <a:solidFill>
                        <a:schemeClr val="tx1"/>
                      </a:solidFill>
                    </a:lnL>
                  </a:tcPr>
                </a:tc>
                <a:tc>
                  <a:txBody>
                    <a:bodyPr/>
                    <a:lstStyle/>
                    <a:p>
                      <a:pPr algn="l" rtl="0" fontAlgn="base"/>
                      <a:r>
                        <a:rPr lang="en-US" sz="1000">
                          <a:effectLst/>
                          <a:latin typeface="Calibri Light"/>
                        </a:rPr>
                        <a:t>0 (0%)​</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6 (15%)​</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4 (6%)​</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 (3%)​</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11 (7%)​</a:t>
                      </a:r>
                      <a:endParaRPr lang="en-US" sz="1000" b="0" i="0">
                        <a:solidFill>
                          <a:srgbClr val="000000"/>
                        </a:solidFill>
                        <a:effectLst/>
                        <a:latin typeface="Calibri Light"/>
                      </a:endParaRPr>
                    </a:p>
                  </a:txBody>
                  <a:tcPr marL="0" marR="0" marT="0" marB="0" anchor="ctr">
                    <a:lnR w="38100">
                      <a:solidFill>
                        <a:schemeClr val="tx1"/>
                      </a:solidFill>
                    </a:lnR>
                  </a:tcPr>
                </a:tc>
                <a:extLst>
                  <a:ext uri="{0D108BD9-81ED-4DB2-BD59-A6C34878D82A}">
                    <a16:rowId xmlns:a16="http://schemas.microsoft.com/office/drawing/2014/main" val="4027208566"/>
                  </a:ext>
                </a:extLst>
              </a:tr>
              <a:tr h="205287">
                <a:tc>
                  <a:txBody>
                    <a:bodyPr/>
                    <a:lstStyle/>
                    <a:p>
                      <a:pPr algn="l" rtl="0" fontAlgn="base"/>
                      <a:r>
                        <a:rPr lang="en-US" sz="1000">
                          <a:effectLst/>
                          <a:latin typeface="Calibri Light"/>
                        </a:rPr>
                        <a:t>Finance​</a:t>
                      </a:r>
                      <a:endParaRPr lang="en-US" sz="1000" b="0" i="0">
                        <a:solidFill>
                          <a:srgbClr val="000000"/>
                        </a:solidFill>
                        <a:effectLst/>
                        <a:latin typeface="Calibri Light"/>
                      </a:endParaRPr>
                    </a:p>
                  </a:txBody>
                  <a:tcPr marR="0" marT="0" marB="0" anchor="ctr">
                    <a:lnL w="38100">
                      <a:solidFill>
                        <a:schemeClr val="tx1"/>
                      </a:solidFill>
                    </a:lnL>
                  </a:tcPr>
                </a:tc>
                <a:tc>
                  <a:txBody>
                    <a:bodyPr/>
                    <a:lstStyle/>
                    <a:p>
                      <a:pPr algn="l" rtl="0" fontAlgn="base"/>
                      <a:r>
                        <a:rPr lang="en-US" sz="1000">
                          <a:effectLst/>
                          <a:latin typeface="Calibri Light"/>
                        </a:rPr>
                        <a:t>2 (13%)​</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4 (10%)​</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9 (14%)​</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 (3%)​</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16 (10%)​</a:t>
                      </a:r>
                      <a:endParaRPr lang="en-US" sz="1000" b="0" i="0">
                        <a:solidFill>
                          <a:srgbClr val="000000"/>
                        </a:solidFill>
                        <a:effectLst/>
                        <a:latin typeface="Calibri Light"/>
                      </a:endParaRPr>
                    </a:p>
                  </a:txBody>
                  <a:tcPr marL="0" marR="0" marT="0" marB="0" anchor="ctr">
                    <a:lnR w="38100">
                      <a:solidFill>
                        <a:schemeClr val="tx1"/>
                      </a:solidFill>
                    </a:lnR>
                  </a:tcPr>
                </a:tc>
                <a:extLst>
                  <a:ext uri="{0D108BD9-81ED-4DB2-BD59-A6C34878D82A}">
                    <a16:rowId xmlns:a16="http://schemas.microsoft.com/office/drawing/2014/main" val="1467179616"/>
                  </a:ext>
                </a:extLst>
              </a:tr>
              <a:tr h="205287">
                <a:tc>
                  <a:txBody>
                    <a:bodyPr/>
                    <a:lstStyle/>
                    <a:p>
                      <a:pPr algn="l" rtl="0" fontAlgn="base"/>
                      <a:r>
                        <a:rPr lang="en-US" sz="1000">
                          <a:effectLst/>
                          <a:latin typeface="Calibri Light"/>
                        </a:rPr>
                        <a:t>Management​</a:t>
                      </a:r>
                      <a:endParaRPr lang="en-US" sz="1000" b="0" i="0">
                        <a:solidFill>
                          <a:srgbClr val="000000"/>
                        </a:solidFill>
                        <a:effectLst/>
                        <a:latin typeface="Calibri Light"/>
                      </a:endParaRPr>
                    </a:p>
                  </a:txBody>
                  <a:tcPr marR="0" marT="0" marB="0" anchor="ctr">
                    <a:lnL w="38100">
                      <a:solidFill>
                        <a:schemeClr val="tx1"/>
                      </a:solidFill>
                    </a:lnL>
                  </a:tcPr>
                </a:tc>
                <a:tc>
                  <a:txBody>
                    <a:bodyPr/>
                    <a:lstStyle/>
                    <a:p>
                      <a:pPr algn="l" rtl="0" fontAlgn="base"/>
                      <a:r>
                        <a:rPr lang="en-US" sz="1000">
                          <a:effectLst/>
                          <a:latin typeface="Calibri Light"/>
                        </a:rPr>
                        <a:t>5 (31%)​</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7 (18%)​</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18 (27%)​</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2 (6%)​</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32 (20%)​</a:t>
                      </a:r>
                      <a:endParaRPr lang="en-US" sz="1000" b="0" i="0">
                        <a:solidFill>
                          <a:srgbClr val="000000"/>
                        </a:solidFill>
                        <a:effectLst/>
                        <a:latin typeface="Calibri Light"/>
                      </a:endParaRPr>
                    </a:p>
                  </a:txBody>
                  <a:tcPr marL="0" marR="0" marT="0" marB="0" anchor="ctr">
                    <a:lnR w="38100">
                      <a:solidFill>
                        <a:schemeClr val="tx1"/>
                      </a:solidFill>
                    </a:lnR>
                  </a:tcPr>
                </a:tc>
                <a:extLst>
                  <a:ext uri="{0D108BD9-81ED-4DB2-BD59-A6C34878D82A}">
                    <a16:rowId xmlns:a16="http://schemas.microsoft.com/office/drawing/2014/main" val="1521544117"/>
                  </a:ext>
                </a:extLst>
              </a:tr>
              <a:tr h="205287">
                <a:tc>
                  <a:txBody>
                    <a:bodyPr/>
                    <a:lstStyle/>
                    <a:p>
                      <a:pPr algn="l" rtl="0" fontAlgn="base"/>
                      <a:r>
                        <a:rPr lang="en-US" sz="1000">
                          <a:effectLst/>
                          <a:latin typeface="Calibri Light"/>
                        </a:rPr>
                        <a:t>Marketing​</a:t>
                      </a:r>
                      <a:endParaRPr lang="en-US" sz="1000" b="0" i="0">
                        <a:solidFill>
                          <a:srgbClr val="000000"/>
                        </a:solidFill>
                        <a:effectLst/>
                        <a:latin typeface="Calibri Light"/>
                      </a:endParaRPr>
                    </a:p>
                  </a:txBody>
                  <a:tcPr marR="0" marT="0" marB="0" anchor="ctr">
                    <a:lnL w="38100">
                      <a:solidFill>
                        <a:schemeClr val="tx1"/>
                      </a:solidFill>
                    </a:lnL>
                  </a:tcPr>
                </a:tc>
                <a:tc>
                  <a:txBody>
                    <a:bodyPr/>
                    <a:lstStyle/>
                    <a:p>
                      <a:pPr algn="l" rtl="0" fontAlgn="base"/>
                      <a:r>
                        <a:rPr lang="en-US" sz="1000">
                          <a:effectLst/>
                          <a:latin typeface="Calibri Light"/>
                        </a:rPr>
                        <a:t>5 (31%)​</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14 (36%)​</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12 (18%)​</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28 (78%)​</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59 (38%)​</a:t>
                      </a:r>
                      <a:endParaRPr lang="en-US" sz="1000" b="0" i="0">
                        <a:solidFill>
                          <a:srgbClr val="000000"/>
                        </a:solidFill>
                        <a:effectLst/>
                        <a:latin typeface="Calibri Light"/>
                      </a:endParaRPr>
                    </a:p>
                  </a:txBody>
                  <a:tcPr marL="0" marR="0" marT="0" marB="0" anchor="ctr">
                    <a:lnR w="38100">
                      <a:solidFill>
                        <a:schemeClr val="tx1"/>
                      </a:solidFill>
                    </a:lnR>
                  </a:tcPr>
                </a:tc>
                <a:extLst>
                  <a:ext uri="{0D108BD9-81ED-4DB2-BD59-A6C34878D82A}">
                    <a16:rowId xmlns:a16="http://schemas.microsoft.com/office/drawing/2014/main" val="3660085062"/>
                  </a:ext>
                </a:extLst>
              </a:tr>
              <a:tr h="205287">
                <a:tc>
                  <a:txBody>
                    <a:bodyPr/>
                    <a:lstStyle/>
                    <a:p>
                      <a:pPr algn="l" rtl="0" fontAlgn="base"/>
                      <a:r>
                        <a:rPr lang="en-US" sz="1000">
                          <a:effectLst/>
                          <a:latin typeface="Calibri Light"/>
                        </a:rPr>
                        <a:t>Other​</a:t>
                      </a:r>
                      <a:endParaRPr lang="en-US" sz="1000" b="0" i="0">
                        <a:solidFill>
                          <a:srgbClr val="000000"/>
                        </a:solidFill>
                        <a:effectLst/>
                        <a:latin typeface="Calibri Light"/>
                      </a:endParaRPr>
                    </a:p>
                  </a:txBody>
                  <a:tcPr marR="0" marT="0" marB="0" anchor="ctr">
                    <a:lnL w="38100">
                      <a:solidFill>
                        <a:schemeClr val="tx1"/>
                      </a:solidFill>
                    </a:lnL>
                    <a:lnB w="28575">
                      <a:solidFill>
                        <a:schemeClr val="tx1"/>
                      </a:solidFill>
                    </a:lnB>
                  </a:tcPr>
                </a:tc>
                <a:tc>
                  <a:txBody>
                    <a:bodyPr/>
                    <a:lstStyle/>
                    <a:p>
                      <a:pPr algn="l" rtl="0" fontAlgn="base"/>
                      <a:r>
                        <a:rPr lang="en-US" sz="1000">
                          <a:effectLst/>
                          <a:latin typeface="Calibri Light"/>
                        </a:rPr>
                        <a:t>0 (0%)​</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0 (0%)​</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3 (5%)​</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0 (0%)​</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3 (2%)​</a:t>
                      </a:r>
                      <a:endParaRPr lang="en-US" sz="1000" b="0" i="0">
                        <a:solidFill>
                          <a:srgbClr val="000000"/>
                        </a:solidFill>
                        <a:effectLst/>
                        <a:latin typeface="Calibri Light"/>
                      </a:endParaRPr>
                    </a:p>
                  </a:txBody>
                  <a:tcPr marL="0" marR="0" marT="0" marB="0" anchor="ctr">
                    <a:lnR w="38100">
                      <a:solidFill>
                        <a:schemeClr val="tx1"/>
                      </a:solidFill>
                    </a:lnR>
                    <a:lnB w="28575">
                      <a:solidFill>
                        <a:schemeClr val="tx1"/>
                      </a:solidFill>
                    </a:lnB>
                  </a:tcPr>
                </a:tc>
                <a:extLst>
                  <a:ext uri="{0D108BD9-81ED-4DB2-BD59-A6C34878D82A}">
                    <a16:rowId xmlns:a16="http://schemas.microsoft.com/office/drawing/2014/main" val="3313696413"/>
                  </a:ext>
                </a:extLst>
              </a:tr>
              <a:tr h="205287">
                <a:tc>
                  <a:txBody>
                    <a:bodyPr/>
                    <a:lstStyle/>
                    <a:p>
                      <a:pPr algn="l" rtl="0" fontAlgn="base"/>
                      <a:r>
                        <a:rPr lang="en-US" sz="1000">
                          <a:effectLst/>
                          <a:latin typeface="Calibri Light"/>
                        </a:rPr>
                        <a:t>Do you live in San Marcos​</a:t>
                      </a:r>
                      <a:endParaRPr lang="en-US" sz="1000" b="0" i="0">
                        <a:solidFill>
                          <a:srgbClr val="000000"/>
                        </a:solidFill>
                        <a:effectLst/>
                        <a:latin typeface="Calibri Light"/>
                      </a:endParaRPr>
                    </a:p>
                  </a:txBody>
                  <a:tcPr marR="0" marT="0" marB="0" anchor="ctr">
                    <a:lnL w="38100">
                      <a:solidFill>
                        <a:schemeClr val="tx1"/>
                      </a:solidFill>
                    </a:lnL>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R w="38100">
                      <a:solidFill>
                        <a:schemeClr val="tx1"/>
                      </a:solidFill>
                    </a:lnR>
                    <a:lnT w="28575">
                      <a:solidFill>
                        <a:schemeClr val="tx1"/>
                      </a:solidFill>
                    </a:lnT>
                  </a:tcPr>
                </a:tc>
                <a:extLst>
                  <a:ext uri="{0D108BD9-81ED-4DB2-BD59-A6C34878D82A}">
                    <a16:rowId xmlns:a16="http://schemas.microsoft.com/office/drawing/2014/main" val="2682954787"/>
                  </a:ext>
                </a:extLst>
              </a:tr>
              <a:tr h="205287">
                <a:tc>
                  <a:txBody>
                    <a:bodyPr/>
                    <a:lstStyle/>
                    <a:p>
                      <a:pPr algn="l" rtl="0" fontAlgn="base"/>
                      <a:r>
                        <a:rPr lang="en-US" sz="1000">
                          <a:effectLst/>
                          <a:latin typeface="Calibri Light"/>
                        </a:rPr>
                        <a:t>No, What city</a:t>
                      </a:r>
                    </a:p>
                  </a:txBody>
                  <a:tcPr marR="0" marT="0" marB="0" anchor="ctr">
                    <a:lnL w="38100">
                      <a:solidFill>
                        <a:schemeClr val="tx1"/>
                      </a:solidFill>
                    </a:lnL>
                  </a:tcPr>
                </a:tc>
                <a:tc>
                  <a:txBody>
                    <a:bodyPr/>
                    <a:lstStyle/>
                    <a:p>
                      <a:pPr algn="l" rtl="0" fontAlgn="base"/>
                      <a:r>
                        <a:rPr lang="en-US" sz="1000">
                          <a:effectLst/>
                          <a:latin typeface="Calibri Light"/>
                        </a:rPr>
                        <a:t>2 (13%)​</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3 (8%)​</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9 (14%)​</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7 (19%)​</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21 (13%)​</a:t>
                      </a:r>
                      <a:endParaRPr lang="en-US" sz="1000" b="0" i="0">
                        <a:solidFill>
                          <a:srgbClr val="000000"/>
                        </a:solidFill>
                        <a:effectLst/>
                        <a:latin typeface="Calibri Light"/>
                      </a:endParaRPr>
                    </a:p>
                  </a:txBody>
                  <a:tcPr marL="0" marR="0" marT="0" marB="0" anchor="ctr">
                    <a:lnR w="38100">
                      <a:solidFill>
                        <a:schemeClr val="tx1"/>
                      </a:solidFill>
                    </a:lnR>
                  </a:tcPr>
                </a:tc>
                <a:extLst>
                  <a:ext uri="{0D108BD9-81ED-4DB2-BD59-A6C34878D82A}">
                    <a16:rowId xmlns:a16="http://schemas.microsoft.com/office/drawing/2014/main" val="2062585423"/>
                  </a:ext>
                </a:extLst>
              </a:tr>
              <a:tr h="205287">
                <a:tc>
                  <a:txBody>
                    <a:bodyPr/>
                    <a:lstStyle/>
                    <a:p>
                      <a:pPr algn="l" rtl="0" fontAlgn="base"/>
                      <a:r>
                        <a:rPr lang="en-US" sz="1000">
                          <a:effectLst/>
                          <a:latin typeface="Calibri Light"/>
                        </a:rPr>
                        <a:t>Yes​</a:t>
                      </a:r>
                      <a:endParaRPr lang="en-US" sz="1000" b="0" i="0">
                        <a:solidFill>
                          <a:srgbClr val="000000"/>
                        </a:solidFill>
                        <a:effectLst/>
                        <a:latin typeface="Calibri Light"/>
                      </a:endParaRPr>
                    </a:p>
                  </a:txBody>
                  <a:tcPr marR="0" marT="0" marB="0" anchor="ctr">
                    <a:lnL w="38100">
                      <a:solidFill>
                        <a:schemeClr val="tx1"/>
                      </a:solidFill>
                    </a:lnL>
                    <a:lnB w="28575">
                      <a:solidFill>
                        <a:schemeClr val="tx1"/>
                      </a:solidFill>
                    </a:lnB>
                  </a:tcPr>
                </a:tc>
                <a:tc>
                  <a:txBody>
                    <a:bodyPr/>
                    <a:lstStyle/>
                    <a:p>
                      <a:pPr algn="l" rtl="0" fontAlgn="base"/>
                      <a:r>
                        <a:rPr lang="en-US" sz="1000">
                          <a:effectLst/>
                          <a:latin typeface="Calibri Light"/>
                        </a:rPr>
                        <a:t>14 (88%)​</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36 (92%)​</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57 (86%)​</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29 (81%)​</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136 (87%)​</a:t>
                      </a:r>
                      <a:endParaRPr lang="en-US" sz="1000" b="0" i="0">
                        <a:solidFill>
                          <a:srgbClr val="000000"/>
                        </a:solidFill>
                        <a:effectLst/>
                        <a:latin typeface="Calibri Light"/>
                      </a:endParaRPr>
                    </a:p>
                  </a:txBody>
                  <a:tcPr marL="0" marR="0" marT="0" marB="0" anchor="ctr">
                    <a:lnR w="38100">
                      <a:solidFill>
                        <a:schemeClr val="tx1"/>
                      </a:solidFill>
                    </a:lnR>
                    <a:lnB w="28575">
                      <a:solidFill>
                        <a:schemeClr val="tx1"/>
                      </a:solidFill>
                    </a:lnB>
                  </a:tcPr>
                </a:tc>
                <a:extLst>
                  <a:ext uri="{0D108BD9-81ED-4DB2-BD59-A6C34878D82A}">
                    <a16:rowId xmlns:a16="http://schemas.microsoft.com/office/drawing/2014/main" val="3505216465"/>
                  </a:ext>
                </a:extLst>
              </a:tr>
              <a:tr h="205287">
                <a:tc>
                  <a:txBody>
                    <a:bodyPr/>
                    <a:lstStyle/>
                    <a:p>
                      <a:pPr algn="l" rtl="0" fontAlgn="base"/>
                      <a:r>
                        <a:rPr lang="en-US" sz="1000">
                          <a:effectLst/>
                          <a:latin typeface="Calibri Light"/>
                        </a:rPr>
                        <a:t>First Generation Student​</a:t>
                      </a:r>
                      <a:endParaRPr lang="en-US" sz="1000" b="0" i="0">
                        <a:solidFill>
                          <a:srgbClr val="000000"/>
                        </a:solidFill>
                        <a:effectLst/>
                        <a:latin typeface="Calibri Light"/>
                      </a:endParaRPr>
                    </a:p>
                  </a:txBody>
                  <a:tcPr marR="0" marT="0" marB="0" anchor="ctr">
                    <a:lnL w="38100">
                      <a:solidFill>
                        <a:schemeClr val="tx1"/>
                      </a:solidFill>
                    </a:lnL>
                    <a:lnT w="28575" cap="flat" cmpd="sng" algn="ctr">
                      <a:solidFill>
                        <a:schemeClr val="tx1"/>
                      </a:solidFill>
                      <a:prstDash val="solid"/>
                      <a:round/>
                      <a:headEnd type="none" w="med" len="med"/>
                      <a:tailEnd type="none" w="med" len="med"/>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cap="flat" cmpd="sng" algn="ctr">
                      <a:solidFill>
                        <a:schemeClr val="tx1"/>
                      </a:solidFill>
                      <a:prstDash val="solid"/>
                      <a:round/>
                      <a:headEnd type="none" w="med" len="med"/>
                      <a:tailEnd type="none" w="med" len="med"/>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cap="flat" cmpd="sng" algn="ctr">
                      <a:solidFill>
                        <a:schemeClr val="tx1"/>
                      </a:solidFill>
                      <a:prstDash val="solid"/>
                      <a:round/>
                      <a:headEnd type="none" w="med" len="med"/>
                      <a:tailEnd type="none" w="med" len="med"/>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cap="flat" cmpd="sng" algn="ctr">
                      <a:solidFill>
                        <a:schemeClr val="tx1"/>
                      </a:solidFill>
                      <a:prstDash val="solid"/>
                      <a:round/>
                      <a:headEnd type="none" w="med" len="med"/>
                      <a:tailEnd type="none" w="med" len="med"/>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cap="flat" cmpd="sng" algn="ctr">
                      <a:solidFill>
                        <a:schemeClr val="tx1"/>
                      </a:solidFill>
                      <a:prstDash val="solid"/>
                      <a:round/>
                      <a:headEnd type="none" w="med" len="med"/>
                      <a:tailEnd type="none" w="med" len="med"/>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R w="38100">
                      <a:solidFill>
                        <a:schemeClr val="tx1"/>
                      </a:solidFill>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32327625"/>
                  </a:ext>
                </a:extLst>
              </a:tr>
              <a:tr h="205287">
                <a:tc>
                  <a:txBody>
                    <a:bodyPr/>
                    <a:lstStyle/>
                    <a:p>
                      <a:pPr algn="l" rtl="0" fontAlgn="base"/>
                      <a:r>
                        <a:rPr lang="en-US" sz="1000">
                          <a:effectLst/>
                          <a:latin typeface="Calibri Light"/>
                        </a:rPr>
                        <a:t>No​</a:t>
                      </a:r>
                      <a:endParaRPr lang="en-US" sz="1000" b="0" i="0">
                        <a:solidFill>
                          <a:srgbClr val="000000"/>
                        </a:solidFill>
                        <a:effectLst/>
                        <a:latin typeface="Calibri Light"/>
                      </a:endParaRPr>
                    </a:p>
                  </a:txBody>
                  <a:tcPr marR="0" marT="0" marB="0" anchor="ctr">
                    <a:lnL w="38100">
                      <a:solidFill>
                        <a:schemeClr val="tx1"/>
                      </a:solidFill>
                    </a:lnL>
                  </a:tcPr>
                </a:tc>
                <a:tc>
                  <a:txBody>
                    <a:bodyPr/>
                    <a:lstStyle/>
                    <a:p>
                      <a:pPr algn="l" rtl="0" fontAlgn="base"/>
                      <a:r>
                        <a:rPr lang="en-US" sz="1000">
                          <a:effectLst/>
                          <a:latin typeface="Calibri Light"/>
                        </a:rPr>
                        <a:t>13 (81%)​</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28 (72%)​</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46 (70%)​</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24 (67%)​</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111 (71%)​</a:t>
                      </a:r>
                      <a:endParaRPr lang="en-US" sz="1000" b="0" i="0">
                        <a:solidFill>
                          <a:srgbClr val="000000"/>
                        </a:solidFill>
                        <a:effectLst/>
                        <a:latin typeface="Calibri Light"/>
                      </a:endParaRPr>
                    </a:p>
                  </a:txBody>
                  <a:tcPr marL="0" marR="0" marT="0" marB="0" anchor="ctr">
                    <a:lnR w="38100">
                      <a:solidFill>
                        <a:schemeClr val="tx1"/>
                      </a:solidFill>
                    </a:lnR>
                  </a:tcPr>
                </a:tc>
                <a:extLst>
                  <a:ext uri="{0D108BD9-81ED-4DB2-BD59-A6C34878D82A}">
                    <a16:rowId xmlns:a16="http://schemas.microsoft.com/office/drawing/2014/main" val="3309426668"/>
                  </a:ext>
                </a:extLst>
              </a:tr>
              <a:tr h="205287">
                <a:tc>
                  <a:txBody>
                    <a:bodyPr/>
                    <a:lstStyle/>
                    <a:p>
                      <a:pPr algn="l" rtl="0" fontAlgn="base"/>
                      <a:r>
                        <a:rPr lang="en-US" sz="1000">
                          <a:effectLst/>
                          <a:latin typeface="Calibri Light"/>
                        </a:rPr>
                        <a:t>Yes​</a:t>
                      </a:r>
                      <a:endParaRPr lang="en-US" sz="1000" b="0" i="0">
                        <a:solidFill>
                          <a:srgbClr val="000000"/>
                        </a:solidFill>
                        <a:effectLst/>
                        <a:latin typeface="Calibri Light"/>
                      </a:endParaRPr>
                    </a:p>
                  </a:txBody>
                  <a:tcPr marR="0" marT="0" marB="0" anchor="ctr">
                    <a:lnL w="38100">
                      <a:solidFill>
                        <a:schemeClr val="tx1"/>
                      </a:solidFill>
                    </a:lnL>
                    <a:lnB w="28575">
                      <a:solidFill>
                        <a:schemeClr val="tx1"/>
                      </a:solidFill>
                    </a:lnB>
                  </a:tcPr>
                </a:tc>
                <a:tc>
                  <a:txBody>
                    <a:bodyPr/>
                    <a:lstStyle/>
                    <a:p>
                      <a:pPr algn="l" rtl="0" fontAlgn="base"/>
                      <a:r>
                        <a:rPr lang="en-US" sz="1000">
                          <a:effectLst/>
                          <a:latin typeface="Calibri Light"/>
                        </a:rPr>
                        <a:t>3 (19%)​</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11 (28%)​</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20 (30%)​</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12 (33%)​</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46 (29%)​</a:t>
                      </a:r>
                      <a:endParaRPr lang="en-US" sz="1000" b="0" i="0">
                        <a:solidFill>
                          <a:srgbClr val="000000"/>
                        </a:solidFill>
                        <a:effectLst/>
                        <a:latin typeface="Calibri Light"/>
                      </a:endParaRPr>
                    </a:p>
                  </a:txBody>
                  <a:tcPr marL="0" marR="0" marT="0" marB="0" anchor="ctr">
                    <a:lnR w="38100">
                      <a:solidFill>
                        <a:schemeClr val="tx1"/>
                      </a:solidFill>
                    </a:lnR>
                    <a:lnB w="28575">
                      <a:solidFill>
                        <a:schemeClr val="tx1"/>
                      </a:solidFill>
                    </a:lnB>
                  </a:tcPr>
                </a:tc>
                <a:extLst>
                  <a:ext uri="{0D108BD9-81ED-4DB2-BD59-A6C34878D82A}">
                    <a16:rowId xmlns:a16="http://schemas.microsoft.com/office/drawing/2014/main" val="466906094"/>
                  </a:ext>
                </a:extLst>
              </a:tr>
              <a:tr h="205287">
                <a:tc>
                  <a:txBody>
                    <a:bodyPr/>
                    <a:lstStyle/>
                    <a:p>
                      <a:pPr algn="l" rtl="0" fontAlgn="base"/>
                      <a:r>
                        <a:rPr lang="en-US" sz="1000">
                          <a:effectLst/>
                          <a:latin typeface="Calibri Light"/>
                        </a:rPr>
                        <a:t>Member of a Student Org.​</a:t>
                      </a:r>
                      <a:endParaRPr lang="en-US" sz="1000" b="0" i="0">
                        <a:solidFill>
                          <a:srgbClr val="000000"/>
                        </a:solidFill>
                        <a:effectLst/>
                        <a:latin typeface="Calibri Light"/>
                      </a:endParaRPr>
                    </a:p>
                  </a:txBody>
                  <a:tcPr marR="0" marT="0" marB="0" anchor="ctr">
                    <a:lnL w="38100">
                      <a:solidFill>
                        <a:schemeClr val="tx1"/>
                      </a:solidFill>
                    </a:lnL>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R w="38100">
                      <a:solidFill>
                        <a:schemeClr val="tx1"/>
                      </a:solidFill>
                    </a:lnR>
                    <a:lnT w="28575">
                      <a:solidFill>
                        <a:schemeClr val="tx1"/>
                      </a:solidFill>
                    </a:lnT>
                  </a:tcPr>
                </a:tc>
                <a:extLst>
                  <a:ext uri="{0D108BD9-81ED-4DB2-BD59-A6C34878D82A}">
                    <a16:rowId xmlns:a16="http://schemas.microsoft.com/office/drawing/2014/main" val="3008792471"/>
                  </a:ext>
                </a:extLst>
              </a:tr>
              <a:tr h="205287">
                <a:tc>
                  <a:txBody>
                    <a:bodyPr/>
                    <a:lstStyle/>
                    <a:p>
                      <a:pPr algn="l" rtl="0" fontAlgn="base"/>
                      <a:r>
                        <a:rPr lang="en-US" sz="1000">
                          <a:effectLst/>
                          <a:latin typeface="Calibri Light"/>
                        </a:rPr>
                        <a:t>No​</a:t>
                      </a:r>
                      <a:endParaRPr lang="en-US" sz="1000" b="0" i="0">
                        <a:solidFill>
                          <a:srgbClr val="000000"/>
                        </a:solidFill>
                        <a:effectLst/>
                        <a:latin typeface="Calibri Light"/>
                      </a:endParaRPr>
                    </a:p>
                  </a:txBody>
                  <a:tcPr marR="0" marT="0" marB="0" anchor="ctr">
                    <a:lnL w="38100">
                      <a:solidFill>
                        <a:schemeClr val="tx1"/>
                      </a:solidFill>
                    </a:lnL>
                  </a:tcPr>
                </a:tc>
                <a:tc>
                  <a:txBody>
                    <a:bodyPr/>
                    <a:lstStyle/>
                    <a:p>
                      <a:pPr algn="l" rtl="0" fontAlgn="base"/>
                      <a:r>
                        <a:rPr lang="en-US" sz="1000">
                          <a:effectLst/>
                          <a:latin typeface="Calibri Light"/>
                        </a:rPr>
                        <a:t>10 (67%)​</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15 (45%)​</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39 (70%)​</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15 (44%)​</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79 (57%)​</a:t>
                      </a:r>
                      <a:endParaRPr lang="en-US" sz="1000" b="0" i="0">
                        <a:solidFill>
                          <a:srgbClr val="000000"/>
                        </a:solidFill>
                        <a:effectLst/>
                        <a:latin typeface="Calibri Light"/>
                      </a:endParaRPr>
                    </a:p>
                  </a:txBody>
                  <a:tcPr marL="0" marR="0" marT="0" marB="0" anchor="ctr">
                    <a:lnR w="38100">
                      <a:solidFill>
                        <a:schemeClr val="tx1"/>
                      </a:solidFill>
                    </a:lnR>
                  </a:tcPr>
                </a:tc>
                <a:extLst>
                  <a:ext uri="{0D108BD9-81ED-4DB2-BD59-A6C34878D82A}">
                    <a16:rowId xmlns:a16="http://schemas.microsoft.com/office/drawing/2014/main" val="391770987"/>
                  </a:ext>
                </a:extLst>
              </a:tr>
              <a:tr h="205287">
                <a:tc>
                  <a:txBody>
                    <a:bodyPr/>
                    <a:lstStyle/>
                    <a:p>
                      <a:pPr algn="l" rtl="0" fontAlgn="base"/>
                      <a:r>
                        <a:rPr lang="en-US" sz="1000">
                          <a:effectLst/>
                          <a:latin typeface="Calibri Light"/>
                        </a:rPr>
                        <a:t>Yes​</a:t>
                      </a:r>
                      <a:endParaRPr lang="en-US" sz="1000" b="0" i="0">
                        <a:solidFill>
                          <a:srgbClr val="000000"/>
                        </a:solidFill>
                        <a:effectLst/>
                        <a:latin typeface="Calibri Light"/>
                      </a:endParaRPr>
                    </a:p>
                  </a:txBody>
                  <a:tcPr marR="0" marT="0" marB="0" anchor="ctr">
                    <a:lnL w="38100">
                      <a:solidFill>
                        <a:schemeClr val="tx1"/>
                      </a:solidFill>
                    </a:lnL>
                    <a:lnB w="28575">
                      <a:solidFill>
                        <a:schemeClr val="tx1"/>
                      </a:solidFill>
                    </a:lnB>
                  </a:tcPr>
                </a:tc>
                <a:tc>
                  <a:txBody>
                    <a:bodyPr/>
                    <a:lstStyle/>
                    <a:p>
                      <a:pPr algn="l" rtl="0" fontAlgn="base"/>
                      <a:r>
                        <a:rPr lang="en-US" sz="1000">
                          <a:effectLst/>
                          <a:latin typeface="Calibri Light"/>
                        </a:rPr>
                        <a:t>5 (33%)​</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18 (55%)​</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17 (30%)​</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19 (56%)​</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59 (43%)​</a:t>
                      </a:r>
                      <a:endParaRPr lang="en-US" sz="1000" b="0" i="0">
                        <a:solidFill>
                          <a:srgbClr val="000000"/>
                        </a:solidFill>
                        <a:effectLst/>
                        <a:latin typeface="Calibri Light"/>
                      </a:endParaRPr>
                    </a:p>
                  </a:txBody>
                  <a:tcPr marL="0" marR="0" marT="0" marB="0" anchor="ctr">
                    <a:lnR w="38100">
                      <a:solidFill>
                        <a:schemeClr val="tx1"/>
                      </a:solidFill>
                    </a:lnR>
                    <a:lnB w="28575">
                      <a:solidFill>
                        <a:schemeClr val="tx1"/>
                      </a:solidFill>
                    </a:lnB>
                  </a:tcPr>
                </a:tc>
                <a:extLst>
                  <a:ext uri="{0D108BD9-81ED-4DB2-BD59-A6C34878D82A}">
                    <a16:rowId xmlns:a16="http://schemas.microsoft.com/office/drawing/2014/main" val="3560461641"/>
                  </a:ext>
                </a:extLst>
              </a:tr>
              <a:tr h="205287">
                <a:tc>
                  <a:txBody>
                    <a:bodyPr/>
                    <a:lstStyle/>
                    <a:p>
                      <a:pPr algn="l" rtl="0" fontAlgn="base"/>
                      <a:r>
                        <a:rPr lang="en-US" sz="1000">
                          <a:effectLst/>
                          <a:latin typeface="Calibri Light"/>
                        </a:rPr>
                        <a:t>Registered with ODS​</a:t>
                      </a:r>
                      <a:endParaRPr lang="en-US" sz="1000" b="0" i="0">
                        <a:solidFill>
                          <a:srgbClr val="000000"/>
                        </a:solidFill>
                        <a:effectLst/>
                        <a:latin typeface="Calibri Light"/>
                      </a:endParaRPr>
                    </a:p>
                  </a:txBody>
                  <a:tcPr marR="0" marT="0" marB="0" anchor="ctr">
                    <a:lnL w="38100">
                      <a:solidFill>
                        <a:schemeClr val="tx1"/>
                      </a:solidFill>
                    </a:lnL>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R w="38100">
                      <a:solidFill>
                        <a:schemeClr val="tx1"/>
                      </a:solidFill>
                    </a:lnR>
                    <a:lnT w="28575">
                      <a:solidFill>
                        <a:schemeClr val="tx1"/>
                      </a:solidFill>
                    </a:lnT>
                  </a:tcPr>
                </a:tc>
                <a:extLst>
                  <a:ext uri="{0D108BD9-81ED-4DB2-BD59-A6C34878D82A}">
                    <a16:rowId xmlns:a16="http://schemas.microsoft.com/office/drawing/2014/main" val="3430073468"/>
                  </a:ext>
                </a:extLst>
              </a:tr>
              <a:tr h="205287">
                <a:tc>
                  <a:txBody>
                    <a:bodyPr/>
                    <a:lstStyle/>
                    <a:p>
                      <a:pPr algn="l" rtl="0" fontAlgn="base"/>
                      <a:r>
                        <a:rPr lang="en-US" sz="1000">
                          <a:effectLst/>
                          <a:latin typeface="Calibri Light"/>
                        </a:rPr>
                        <a:t>No​</a:t>
                      </a:r>
                      <a:endParaRPr lang="en-US" sz="1000" b="0" i="0">
                        <a:solidFill>
                          <a:srgbClr val="000000"/>
                        </a:solidFill>
                        <a:effectLst/>
                        <a:latin typeface="Calibri Light"/>
                      </a:endParaRPr>
                    </a:p>
                  </a:txBody>
                  <a:tcPr marR="0" marT="0" marB="0" anchor="ctr">
                    <a:lnL w="38100">
                      <a:solidFill>
                        <a:schemeClr val="tx1"/>
                      </a:solidFill>
                    </a:lnL>
                  </a:tcPr>
                </a:tc>
                <a:tc>
                  <a:txBody>
                    <a:bodyPr/>
                    <a:lstStyle/>
                    <a:p>
                      <a:pPr algn="l" rtl="0" fontAlgn="base"/>
                      <a:r>
                        <a:rPr lang="en-US" sz="1000">
                          <a:effectLst/>
                          <a:latin typeface="Calibri Light"/>
                        </a:rPr>
                        <a:t>13(81%)​</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33(85%)​</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63(95%)​</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35(97%)​</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144(92%)​</a:t>
                      </a:r>
                      <a:endParaRPr lang="en-US" sz="1000" b="0" i="0">
                        <a:solidFill>
                          <a:srgbClr val="000000"/>
                        </a:solidFill>
                        <a:effectLst/>
                        <a:latin typeface="Calibri Light"/>
                      </a:endParaRPr>
                    </a:p>
                  </a:txBody>
                  <a:tcPr marL="0" marR="0" marT="0" marB="0" anchor="ctr">
                    <a:lnR w="38100">
                      <a:solidFill>
                        <a:schemeClr val="tx1"/>
                      </a:solidFill>
                    </a:lnR>
                  </a:tcPr>
                </a:tc>
                <a:extLst>
                  <a:ext uri="{0D108BD9-81ED-4DB2-BD59-A6C34878D82A}">
                    <a16:rowId xmlns:a16="http://schemas.microsoft.com/office/drawing/2014/main" val="1744417685"/>
                  </a:ext>
                </a:extLst>
              </a:tr>
              <a:tr h="205287">
                <a:tc>
                  <a:txBody>
                    <a:bodyPr/>
                    <a:lstStyle/>
                    <a:p>
                      <a:pPr algn="l" rtl="0" fontAlgn="base"/>
                      <a:r>
                        <a:rPr lang="en-US" sz="1000">
                          <a:effectLst/>
                          <a:latin typeface="Calibri Light"/>
                        </a:rPr>
                        <a:t>Yes​</a:t>
                      </a:r>
                      <a:endParaRPr lang="en-US" sz="1000" b="0" i="0">
                        <a:solidFill>
                          <a:srgbClr val="000000"/>
                        </a:solidFill>
                        <a:effectLst/>
                        <a:latin typeface="Calibri Light"/>
                      </a:endParaRPr>
                    </a:p>
                  </a:txBody>
                  <a:tcPr marR="0" marT="0" marB="0" anchor="ctr">
                    <a:lnL w="38100">
                      <a:solidFill>
                        <a:schemeClr val="tx1"/>
                      </a:solidFill>
                    </a:lnL>
                    <a:lnB w="28575">
                      <a:solidFill>
                        <a:schemeClr val="tx1"/>
                      </a:solidFill>
                    </a:lnB>
                  </a:tcPr>
                </a:tc>
                <a:tc>
                  <a:txBody>
                    <a:bodyPr/>
                    <a:lstStyle/>
                    <a:p>
                      <a:pPr algn="l" rtl="0" fontAlgn="base"/>
                      <a:r>
                        <a:rPr lang="en-US" sz="1000">
                          <a:effectLst/>
                          <a:latin typeface="Calibri Light"/>
                        </a:rPr>
                        <a:t>3(19%)​</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6(15%)​</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3(5%)​</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1(3%)​</a:t>
                      </a:r>
                      <a:endParaRPr lang="en-US" sz="1000" b="0" i="0">
                        <a:solidFill>
                          <a:srgbClr val="000000"/>
                        </a:solidFill>
                        <a:effectLst/>
                        <a:latin typeface="Calibri Light"/>
                      </a:endParaRPr>
                    </a:p>
                  </a:txBody>
                  <a:tcPr marL="0" marR="0" marT="0" marB="0" anchor="ctr">
                    <a:lnB w="28575">
                      <a:solidFill>
                        <a:schemeClr val="tx1"/>
                      </a:solidFill>
                    </a:lnB>
                  </a:tcPr>
                </a:tc>
                <a:tc>
                  <a:txBody>
                    <a:bodyPr/>
                    <a:lstStyle/>
                    <a:p>
                      <a:pPr algn="l" rtl="0" fontAlgn="base"/>
                      <a:r>
                        <a:rPr lang="en-US" sz="1000">
                          <a:effectLst/>
                          <a:latin typeface="Calibri Light"/>
                        </a:rPr>
                        <a:t>13(8%)​</a:t>
                      </a:r>
                      <a:endParaRPr lang="en-US" sz="1000" b="0" i="0">
                        <a:solidFill>
                          <a:srgbClr val="000000"/>
                        </a:solidFill>
                        <a:effectLst/>
                        <a:latin typeface="Calibri Light"/>
                      </a:endParaRPr>
                    </a:p>
                  </a:txBody>
                  <a:tcPr marL="0" marR="0" marT="0" marB="0" anchor="ctr">
                    <a:lnR w="38100">
                      <a:solidFill>
                        <a:schemeClr val="tx1"/>
                      </a:solidFill>
                    </a:lnR>
                    <a:lnB w="28575">
                      <a:solidFill>
                        <a:schemeClr val="tx1"/>
                      </a:solidFill>
                    </a:lnB>
                  </a:tcPr>
                </a:tc>
                <a:extLst>
                  <a:ext uri="{0D108BD9-81ED-4DB2-BD59-A6C34878D82A}">
                    <a16:rowId xmlns:a16="http://schemas.microsoft.com/office/drawing/2014/main" val="3384758067"/>
                  </a:ext>
                </a:extLst>
              </a:tr>
              <a:tr h="205287">
                <a:tc>
                  <a:txBody>
                    <a:bodyPr/>
                    <a:lstStyle/>
                    <a:p>
                      <a:pPr algn="l" rtl="0" fontAlgn="base"/>
                      <a:r>
                        <a:rPr lang="en-US" sz="1000">
                          <a:effectLst/>
                          <a:latin typeface="Calibri Light"/>
                        </a:rPr>
                        <a:t>Veteran​</a:t>
                      </a:r>
                      <a:endParaRPr lang="en-US" sz="1000" b="0" i="0">
                        <a:solidFill>
                          <a:srgbClr val="000000"/>
                        </a:solidFill>
                        <a:effectLst/>
                        <a:latin typeface="Calibri Light"/>
                      </a:endParaRPr>
                    </a:p>
                  </a:txBody>
                  <a:tcPr marR="0" marT="0" marB="0" anchor="ctr">
                    <a:lnL w="38100">
                      <a:solidFill>
                        <a:schemeClr val="tx1"/>
                      </a:solidFill>
                    </a:lnL>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T w="28575">
                      <a:solidFill>
                        <a:schemeClr val="tx1"/>
                      </a:solidFill>
                    </a:lnT>
                  </a:tcPr>
                </a:tc>
                <a:tc>
                  <a:txBody>
                    <a:bodyPr/>
                    <a:lstStyle/>
                    <a:p>
                      <a:pPr algn="l" rtl="0" fontAlgn="auto"/>
                      <a:r>
                        <a:rPr lang="en-US" sz="1000">
                          <a:effectLst/>
                          <a:latin typeface="Calibri Light"/>
                        </a:rPr>
                        <a:t>​</a:t>
                      </a:r>
                      <a:endParaRPr lang="en-US" sz="1000" b="0" i="0">
                        <a:solidFill>
                          <a:srgbClr val="000000"/>
                        </a:solidFill>
                        <a:effectLst/>
                        <a:latin typeface="Calibri Light"/>
                      </a:endParaRPr>
                    </a:p>
                  </a:txBody>
                  <a:tcPr marL="0" marR="0" marT="0" marB="0" anchor="ctr">
                    <a:lnR w="38100">
                      <a:solidFill>
                        <a:schemeClr val="tx1"/>
                      </a:solidFill>
                    </a:lnR>
                    <a:lnT w="28575">
                      <a:solidFill>
                        <a:schemeClr val="tx1"/>
                      </a:solidFill>
                    </a:lnT>
                  </a:tcPr>
                </a:tc>
                <a:extLst>
                  <a:ext uri="{0D108BD9-81ED-4DB2-BD59-A6C34878D82A}">
                    <a16:rowId xmlns:a16="http://schemas.microsoft.com/office/drawing/2014/main" val="3921021647"/>
                  </a:ext>
                </a:extLst>
              </a:tr>
              <a:tr h="205287">
                <a:tc>
                  <a:txBody>
                    <a:bodyPr/>
                    <a:lstStyle/>
                    <a:p>
                      <a:pPr algn="l" rtl="0" fontAlgn="base"/>
                      <a:r>
                        <a:rPr lang="en-US" sz="1000">
                          <a:effectLst/>
                          <a:latin typeface="Calibri Light"/>
                        </a:rPr>
                        <a:t>No​</a:t>
                      </a:r>
                      <a:endParaRPr lang="en-US" sz="1000" b="0" i="0">
                        <a:solidFill>
                          <a:srgbClr val="000000"/>
                        </a:solidFill>
                        <a:effectLst/>
                        <a:latin typeface="Calibri Light"/>
                      </a:endParaRPr>
                    </a:p>
                  </a:txBody>
                  <a:tcPr marR="0" marT="0" marB="0" anchor="ctr">
                    <a:lnL w="38100">
                      <a:solidFill>
                        <a:schemeClr val="tx1"/>
                      </a:solidFill>
                    </a:lnL>
                  </a:tcPr>
                </a:tc>
                <a:tc>
                  <a:txBody>
                    <a:bodyPr/>
                    <a:lstStyle/>
                    <a:p>
                      <a:pPr algn="l" rtl="0" fontAlgn="base"/>
                      <a:r>
                        <a:rPr lang="en-US" sz="1000">
                          <a:effectLst/>
                          <a:latin typeface="Calibri Light"/>
                        </a:rPr>
                        <a:t>15 (94%)​</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39 (100%)​</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65 (98%)​</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34 (94%)​</a:t>
                      </a:r>
                      <a:endParaRPr lang="en-US" sz="1000" b="0" i="0">
                        <a:solidFill>
                          <a:srgbClr val="000000"/>
                        </a:solidFill>
                        <a:effectLst/>
                        <a:latin typeface="Calibri Light"/>
                      </a:endParaRPr>
                    </a:p>
                  </a:txBody>
                  <a:tcPr marL="0" marR="0" marT="0" marB="0" anchor="ctr"/>
                </a:tc>
                <a:tc>
                  <a:txBody>
                    <a:bodyPr/>
                    <a:lstStyle/>
                    <a:p>
                      <a:pPr algn="l" rtl="0" fontAlgn="base"/>
                      <a:r>
                        <a:rPr lang="en-US" sz="1000">
                          <a:effectLst/>
                          <a:latin typeface="Calibri Light"/>
                        </a:rPr>
                        <a:t>153 (97%)​</a:t>
                      </a:r>
                      <a:endParaRPr lang="en-US" sz="1000" b="0" i="0">
                        <a:solidFill>
                          <a:srgbClr val="000000"/>
                        </a:solidFill>
                        <a:effectLst/>
                        <a:latin typeface="Calibri Light"/>
                      </a:endParaRPr>
                    </a:p>
                  </a:txBody>
                  <a:tcPr marL="0" marR="0" marT="0" marB="0" anchor="ctr">
                    <a:lnR w="38100">
                      <a:solidFill>
                        <a:schemeClr val="tx1"/>
                      </a:solidFill>
                    </a:lnR>
                  </a:tcPr>
                </a:tc>
                <a:extLst>
                  <a:ext uri="{0D108BD9-81ED-4DB2-BD59-A6C34878D82A}">
                    <a16:rowId xmlns:a16="http://schemas.microsoft.com/office/drawing/2014/main" val="1228093391"/>
                  </a:ext>
                </a:extLst>
              </a:tr>
              <a:tr h="205287">
                <a:tc>
                  <a:txBody>
                    <a:bodyPr/>
                    <a:lstStyle/>
                    <a:p>
                      <a:pPr algn="l" rtl="0" fontAlgn="base"/>
                      <a:r>
                        <a:rPr lang="en-US" sz="1000">
                          <a:effectLst/>
                          <a:latin typeface="Calibri Light"/>
                        </a:rPr>
                        <a:t>Yes​</a:t>
                      </a:r>
                      <a:endParaRPr lang="en-US" sz="1000" b="0" i="0">
                        <a:solidFill>
                          <a:srgbClr val="000000"/>
                        </a:solidFill>
                        <a:effectLst/>
                        <a:latin typeface="Calibri Light"/>
                      </a:endParaRPr>
                    </a:p>
                  </a:txBody>
                  <a:tcPr marR="0" marT="0" marB="0" anchor="ctr">
                    <a:lnL w="38100">
                      <a:solidFill>
                        <a:schemeClr val="tx1"/>
                      </a:solidFill>
                    </a:lnL>
                    <a:lnB w="38100">
                      <a:solidFill>
                        <a:schemeClr val="tx1"/>
                      </a:solidFill>
                    </a:lnB>
                  </a:tcPr>
                </a:tc>
                <a:tc>
                  <a:txBody>
                    <a:bodyPr/>
                    <a:lstStyle/>
                    <a:p>
                      <a:pPr algn="l" rtl="0" fontAlgn="base"/>
                      <a:r>
                        <a:rPr lang="en-US" sz="1000">
                          <a:effectLst/>
                          <a:latin typeface="Calibri Light"/>
                        </a:rPr>
                        <a:t>1 (6%)​</a:t>
                      </a:r>
                      <a:endParaRPr lang="en-US" sz="1000" b="0" i="0">
                        <a:solidFill>
                          <a:srgbClr val="000000"/>
                        </a:solidFill>
                        <a:effectLst/>
                        <a:latin typeface="Calibri Light"/>
                      </a:endParaRPr>
                    </a:p>
                  </a:txBody>
                  <a:tcPr marL="0" marR="0" marT="0" marB="0" anchor="ctr">
                    <a:lnB w="38100">
                      <a:solidFill>
                        <a:schemeClr val="tx1"/>
                      </a:solidFill>
                    </a:lnB>
                  </a:tcPr>
                </a:tc>
                <a:tc>
                  <a:txBody>
                    <a:bodyPr/>
                    <a:lstStyle/>
                    <a:p>
                      <a:pPr algn="l" rtl="0" fontAlgn="base"/>
                      <a:r>
                        <a:rPr lang="en-US" sz="1000">
                          <a:effectLst/>
                          <a:latin typeface="Calibri Light"/>
                        </a:rPr>
                        <a:t> (0%)​</a:t>
                      </a:r>
                      <a:endParaRPr lang="en-US" sz="1000" b="0" i="0">
                        <a:solidFill>
                          <a:srgbClr val="000000"/>
                        </a:solidFill>
                        <a:effectLst/>
                        <a:latin typeface="Calibri Light"/>
                      </a:endParaRPr>
                    </a:p>
                  </a:txBody>
                  <a:tcPr marL="0" marR="0" marT="0" marB="0" anchor="ctr">
                    <a:lnB w="38100">
                      <a:solidFill>
                        <a:schemeClr val="tx1"/>
                      </a:solidFill>
                    </a:lnB>
                  </a:tcPr>
                </a:tc>
                <a:tc>
                  <a:txBody>
                    <a:bodyPr/>
                    <a:lstStyle/>
                    <a:p>
                      <a:pPr algn="l" rtl="0" fontAlgn="base"/>
                      <a:r>
                        <a:rPr lang="en-US" sz="1000">
                          <a:effectLst/>
                          <a:latin typeface="Calibri Light"/>
                        </a:rPr>
                        <a:t>1 (2%)​</a:t>
                      </a:r>
                      <a:endParaRPr lang="en-US" sz="1000" b="0" i="0">
                        <a:solidFill>
                          <a:srgbClr val="000000"/>
                        </a:solidFill>
                        <a:effectLst/>
                        <a:latin typeface="Calibri Light"/>
                      </a:endParaRPr>
                    </a:p>
                  </a:txBody>
                  <a:tcPr marL="0" marR="0" marT="0" marB="0" anchor="ctr">
                    <a:lnB w="38100">
                      <a:solidFill>
                        <a:schemeClr val="tx1"/>
                      </a:solidFill>
                    </a:lnB>
                  </a:tcPr>
                </a:tc>
                <a:tc>
                  <a:txBody>
                    <a:bodyPr/>
                    <a:lstStyle/>
                    <a:p>
                      <a:pPr algn="l" rtl="0" fontAlgn="base"/>
                      <a:r>
                        <a:rPr lang="en-US" sz="1000">
                          <a:effectLst/>
                          <a:latin typeface="Calibri Light"/>
                        </a:rPr>
                        <a:t>2 (6%)​</a:t>
                      </a:r>
                      <a:endParaRPr lang="en-US" sz="1000" b="0" i="0">
                        <a:solidFill>
                          <a:srgbClr val="000000"/>
                        </a:solidFill>
                        <a:effectLst/>
                        <a:latin typeface="Calibri Light"/>
                      </a:endParaRPr>
                    </a:p>
                  </a:txBody>
                  <a:tcPr marL="0" marR="0" marT="0" marB="0" anchor="ctr">
                    <a:lnB w="38100">
                      <a:solidFill>
                        <a:schemeClr val="tx1"/>
                      </a:solidFill>
                    </a:lnB>
                  </a:tcPr>
                </a:tc>
                <a:tc>
                  <a:txBody>
                    <a:bodyPr/>
                    <a:lstStyle/>
                    <a:p>
                      <a:pPr algn="l" rtl="0" fontAlgn="base"/>
                      <a:r>
                        <a:rPr lang="en-US" sz="1000">
                          <a:effectLst/>
                          <a:latin typeface="Calibri Light"/>
                        </a:rPr>
                        <a:t>4 (3%)​</a:t>
                      </a:r>
                      <a:endParaRPr lang="en-US" sz="1000" b="0" i="0">
                        <a:solidFill>
                          <a:srgbClr val="000000"/>
                        </a:solidFill>
                        <a:effectLst/>
                        <a:latin typeface="Calibri Light"/>
                      </a:endParaRPr>
                    </a:p>
                  </a:txBody>
                  <a:tcPr marL="0" marR="0" marT="0" marB="0" anchor="ctr">
                    <a:lnR w="38100">
                      <a:solidFill>
                        <a:schemeClr val="tx1"/>
                      </a:solidFill>
                    </a:lnR>
                    <a:lnB w="38100">
                      <a:solidFill>
                        <a:schemeClr val="tx1"/>
                      </a:solidFill>
                    </a:lnB>
                  </a:tcPr>
                </a:tc>
                <a:extLst>
                  <a:ext uri="{0D108BD9-81ED-4DB2-BD59-A6C34878D82A}">
                    <a16:rowId xmlns:a16="http://schemas.microsoft.com/office/drawing/2014/main" val="3830832880"/>
                  </a:ext>
                </a:extLst>
              </a:tr>
            </a:tbl>
          </a:graphicData>
        </a:graphic>
      </p:graphicFrame>
      <p:pic>
        <p:nvPicPr>
          <p:cNvPr id="6" name="Picture 6" descr="Chart, bar chart&#10;&#10;Description automatically generated">
            <a:extLst>
              <a:ext uri="{FF2B5EF4-FFF2-40B4-BE49-F238E27FC236}">
                <a16:creationId xmlns:a16="http://schemas.microsoft.com/office/drawing/2014/main" id="{E950BD1A-0C36-6E35-B452-F758C33F2113}"/>
              </a:ext>
            </a:extLst>
          </p:cNvPr>
          <p:cNvPicPr>
            <a:picLocks noChangeAspect="1"/>
          </p:cNvPicPr>
          <p:nvPr/>
        </p:nvPicPr>
        <p:blipFill>
          <a:blip r:embed="rId2"/>
          <a:stretch>
            <a:fillRect/>
          </a:stretch>
        </p:blipFill>
        <p:spPr>
          <a:xfrm>
            <a:off x="827615" y="1956774"/>
            <a:ext cx="5772614" cy="4133916"/>
          </a:xfrm>
          <a:prstGeom prst="rect">
            <a:avLst/>
          </a:prstGeom>
        </p:spPr>
      </p:pic>
    </p:spTree>
    <p:extLst>
      <p:ext uri="{BB962C8B-B14F-4D97-AF65-F5344CB8AC3E}">
        <p14:creationId xmlns:p14="http://schemas.microsoft.com/office/powerpoint/2010/main" val="2357716998"/>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anagement Consulting Toolkit by Slidesgo">
  <a:themeElements>
    <a:clrScheme name="Simple Light">
      <a:dk1>
        <a:srgbClr val="000000"/>
      </a:dk1>
      <a:lt1>
        <a:srgbClr val="FFFFFF"/>
      </a:lt1>
      <a:dk2>
        <a:srgbClr val="4A8CFF"/>
      </a:dk2>
      <a:lt2>
        <a:srgbClr val="EFEFEF"/>
      </a:lt2>
      <a:accent1>
        <a:srgbClr val="003BA3"/>
      </a:accent1>
      <a:accent2>
        <a:srgbClr val="000000"/>
      </a:accent2>
      <a:accent3>
        <a:srgbClr val="4A8CFF"/>
      </a:accent3>
      <a:accent4>
        <a:srgbClr val="EFEFEF"/>
      </a:accent4>
      <a:accent5>
        <a:srgbClr val="003BA3"/>
      </a:accent5>
      <a:accent6>
        <a:srgbClr val="000000"/>
      </a:accent6>
      <a:hlink>
        <a:srgbClr val="003B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64BDFCB1CC4F4FBE1A873C243B89C4" ma:contentTypeVersion="2" ma:contentTypeDescription="Create a new document." ma:contentTypeScope="" ma:versionID="f8d081d5fa54e2008c1460572e90f68b">
  <xsd:schema xmlns:xsd="http://www.w3.org/2001/XMLSchema" xmlns:xs="http://www.w3.org/2001/XMLSchema" xmlns:p="http://schemas.microsoft.com/office/2006/metadata/properties" xmlns:ns2="19182b7c-414b-4e5d-8449-cee2c995a7bd" targetNamespace="http://schemas.microsoft.com/office/2006/metadata/properties" ma:root="true" ma:fieldsID="93d70839c179bcc72ff7dfa2d5444b2a" ns2:_="">
    <xsd:import namespace="19182b7c-414b-4e5d-8449-cee2c995a7b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182b7c-414b-4e5d-8449-cee2c995a7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3476E0-F37F-45A2-9DF5-297B0BE3680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B1B3E0D-CD3B-4D14-9038-C7508BA07C93}">
  <ds:schemaRefs>
    <ds:schemaRef ds:uri="http://schemas.microsoft.com/sharepoint/v3/contenttype/forms"/>
  </ds:schemaRefs>
</ds:datastoreItem>
</file>

<file path=customXml/itemProps3.xml><?xml version="1.0" encoding="utf-8"?>
<ds:datastoreItem xmlns:ds="http://schemas.openxmlformats.org/officeDocument/2006/customXml" ds:itemID="{EF4C73EA-C0BD-481E-A042-75DBB3712A47}">
  <ds:schemaRefs>
    <ds:schemaRef ds:uri="19182b7c-414b-4e5d-8449-cee2c995a7b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Management Consulting Toolkit by Slidesgo</Template>
  <TotalTime>0</TotalTime>
  <Words>4411</Words>
  <Application>Microsoft Macintosh PowerPoint</Application>
  <PresentationFormat>Widescreen</PresentationFormat>
  <Paragraphs>783</Paragraphs>
  <Slides>52</Slides>
  <Notes>23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52</vt:i4>
      </vt:variant>
    </vt:vector>
  </HeadingPairs>
  <TitlesOfParts>
    <vt:vector size="71" baseType="lpstr">
      <vt:lpstr>Arial</vt:lpstr>
      <vt:lpstr>Barlow</vt:lpstr>
      <vt:lpstr>Calibri</vt:lpstr>
      <vt:lpstr>Calibri Light</vt:lpstr>
      <vt:lpstr>Didact Gothic</vt:lpstr>
      <vt:lpstr>Fira Sans Extra Condensed Medium</vt:lpstr>
      <vt:lpstr>Georgia Pro</vt:lpstr>
      <vt:lpstr>Georgia Pro Semibold</vt:lpstr>
      <vt:lpstr>Inter</vt:lpstr>
      <vt:lpstr>Montserrat</vt:lpstr>
      <vt:lpstr>Montserrat SemiBold</vt:lpstr>
      <vt:lpstr>Proxima Nova</vt:lpstr>
      <vt:lpstr>Proxima Nova Semibold</vt:lpstr>
      <vt:lpstr>Quicksand Medium</vt:lpstr>
      <vt:lpstr>Times New Roman</vt:lpstr>
      <vt:lpstr>Wingdings</vt:lpstr>
      <vt:lpstr>Retrospect</vt:lpstr>
      <vt:lpstr>Management Consulting Toolkit by Slidesgo</vt:lpstr>
      <vt:lpstr>Slidesgo Final Pages</vt:lpstr>
      <vt:lpstr>Student Success Center Marketing Research Report</vt:lpstr>
      <vt:lpstr>Executive Summary</vt:lpstr>
      <vt:lpstr>Problem Statement and Research Goals</vt:lpstr>
      <vt:lpstr>Research Questions</vt:lpstr>
      <vt:lpstr>Sample</vt:lpstr>
      <vt:lpstr>Sample Cont. </vt:lpstr>
      <vt:lpstr>Demographics</vt:lpstr>
      <vt:lpstr>Demographics</vt:lpstr>
      <vt:lpstr>Demographics</vt:lpstr>
      <vt:lpstr>Process </vt:lpstr>
      <vt:lpstr>Process for Coding IDI's/ Focus Groups</vt:lpstr>
      <vt:lpstr>Coding Plan Example</vt:lpstr>
      <vt:lpstr>Word Association Results</vt:lpstr>
      <vt:lpstr>Picture Association Results</vt:lpstr>
      <vt:lpstr>Themes Identified Word/Picture Association</vt:lpstr>
      <vt:lpstr>Secondary Research Findings</vt:lpstr>
      <vt:lpstr>Research Question: What Services do Students Need?</vt:lpstr>
      <vt:lpstr>Standout Quotes for Research Q 1</vt:lpstr>
      <vt:lpstr>Recommendations</vt:lpstr>
      <vt:lpstr>Research Question 2: What services do students perceive they need to be successful? </vt:lpstr>
      <vt:lpstr>Standout Quotes for Research Q 2</vt:lpstr>
      <vt:lpstr>Recommendations</vt:lpstr>
      <vt:lpstr>Research Question 3: How can we successfully advertise the new McCoy College of Business Student Success Center at Texas State University and its offerings to the entire undergraduate community? </vt:lpstr>
      <vt:lpstr>Standout Quotes for Research Q 3</vt:lpstr>
      <vt:lpstr>Recommendations</vt:lpstr>
      <vt:lpstr>Other</vt:lpstr>
      <vt:lpstr>Good Ideas from Respondents</vt:lpstr>
      <vt:lpstr>Good Ideas from Respondents Cont.</vt:lpstr>
      <vt:lpstr>PowerPoint Presentation</vt:lpstr>
      <vt:lpstr>Appendix</vt:lpstr>
      <vt:lpstr>PowerPoint Presentation</vt:lpstr>
      <vt:lpstr>PowerPoint Presentation</vt:lpstr>
      <vt:lpstr>PowerPoint Presentation</vt:lpstr>
      <vt:lpstr>Demographics AGE</vt:lpstr>
      <vt:lpstr>Demographics Transfers</vt:lpstr>
      <vt:lpstr>Demographics Gender</vt:lpstr>
      <vt:lpstr>Demographics Race</vt:lpstr>
      <vt:lpstr>Demographics Semesters</vt:lpstr>
      <vt:lpstr>Demographics Major</vt:lpstr>
      <vt:lpstr>Demographics First Gen</vt:lpstr>
      <vt:lpstr>Demographics Student Organization</vt:lpstr>
      <vt:lpstr>Demographics Disability</vt:lpstr>
      <vt:lpstr>Recommendation Example Hard Skill Program</vt:lpstr>
      <vt:lpstr>Recommendation Internship Easy Apply</vt:lpstr>
      <vt:lpstr>Recommendation Weekly Check-In </vt:lpstr>
      <vt:lpstr>Recommendation Business Mentorship</vt:lpstr>
      <vt:lpstr>Recommendation McCoy Tutoring Program</vt:lpstr>
      <vt:lpstr>Recommendation McCoy Communication plan</vt:lpstr>
      <vt:lpstr>Email Traffic Analysis</vt:lpstr>
      <vt:lpstr>Recommendation of Website Setup </vt:lpstr>
      <vt:lpstr>Physical Advertisement</vt:lpstr>
      <vt:lpstr>Recommendation of Website Setup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kate malazonia</cp:lastModifiedBy>
  <cp:revision>3</cp:revision>
  <dcterms:created xsi:type="dcterms:W3CDTF">2022-11-28T20:08:23Z</dcterms:created>
  <dcterms:modified xsi:type="dcterms:W3CDTF">2022-12-01T00:01:04Z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0x010100E264BDFCB1CC4F4FBE1A873C243B89C4</vt:lpwstr>
  </property>
</Properties>
</file>